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58" r:id="rId3"/>
    <p:sldId id="266" r:id="rId4"/>
    <p:sldId id="263" r:id="rId5"/>
    <p:sldId id="261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50" d="100"/>
          <a:sy n="150" d="100"/>
        </p:scale>
        <p:origin x="-49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FB1EC9-A1DD-4674-9E66-A16A97263582}" type="datetimeFigureOut">
              <a:rPr lang="zh-CN" altLang="en-US" smtClean="0"/>
              <a:pPr/>
              <a:t>2017-05-15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8EC8DE-00F3-4058-A7C8-2A27BFDABE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81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B8C7936-7D4F-4924-B5B1-0CCA0F6A71DE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3287690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8EC8DE-00F3-4058-A7C8-2A27BFDABE2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2226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8EC8DE-00F3-4058-A7C8-2A27BFDABE2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222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pPr/>
              <a:t>2017-05-15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580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pPr/>
              <a:t>2017-05-15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610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pPr/>
              <a:t>2017-05-15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684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pPr/>
              <a:t>2017-05-15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518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pPr/>
              <a:t>2017-05-15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8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pPr/>
              <a:t>2017-05-15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201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pPr/>
              <a:t>2017-05-15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965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pPr/>
              <a:t>2017-05-15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206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pPr/>
              <a:t>2017-05-15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848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pPr/>
              <a:t>2017-05-15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840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pPr/>
              <a:t>2017-05-15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53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61C37-6CBE-422C-94CA-48F370635A46}" type="datetimeFigureOut">
              <a:rPr lang="zh-CN" altLang="en-US" smtClean="0"/>
              <a:pPr/>
              <a:t>2017-05-15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B23D1-7949-4E69-ABC2-EDCC421B68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684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1493658" y="1844824"/>
            <a:ext cx="6286500" cy="1828800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WF </a:t>
            </a:r>
            <a:r>
              <a:rPr lang="en-US" altLang="zh-CN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on bandwidth part configuration</a:t>
            </a:r>
            <a:endParaRPr lang="en-US" altLang="zh-CN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428750" y="4495800"/>
            <a:ext cx="6286500" cy="2057400"/>
          </a:xfrm>
        </p:spPr>
        <p:txBody>
          <a:bodyPr/>
          <a:lstStyle/>
          <a:p>
            <a:r>
              <a:rPr lang="en-US" altLang="zh-CN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OPPO, </a:t>
            </a:r>
            <a:r>
              <a:rPr lang="en-US" altLang="zh-CN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Ericsson, [Huawei], [HiSilicon], [</a:t>
            </a:r>
            <a:r>
              <a:rPr lang="en-US" altLang="zh-CN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MediaTek], [Panasonic], [Intel], [Samsung], [LGE], [Nokia], [vivo], …</a:t>
            </a:r>
            <a:endParaRPr lang="en-GB" altLang="zh-CN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95536" y="199223"/>
            <a:ext cx="6858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b="1" dirty="0" smtClean="0"/>
              <a:t>3GPP TSG RAN WG1 </a:t>
            </a:r>
            <a:r>
              <a:rPr lang="en-GB" b="1" dirty="0" smtClean="0"/>
              <a:t>Meeting </a:t>
            </a:r>
            <a:r>
              <a:rPr lang="en-GB" b="1" smtClean="0"/>
              <a:t>#89</a:t>
            </a:r>
            <a:r>
              <a:rPr lang="en-US" b="1" smtClean="0"/>
              <a:t>                                                                                  </a:t>
            </a:r>
            <a:r>
              <a:rPr lang="en-GB" altLang="zh-CN" b="1" smtClean="0"/>
              <a:t>Hangzhou</a:t>
            </a:r>
            <a:r>
              <a:rPr lang="en-GB" altLang="zh-CN" b="1"/>
              <a:t>, P.R. China 15th – 19th May </a:t>
            </a:r>
            <a:r>
              <a:rPr lang="en-GB" altLang="zh-CN" b="1" smtClean="0"/>
              <a:t>2017</a:t>
            </a:r>
            <a:endParaRPr lang="en-US" dirty="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95536" y="845554"/>
            <a:ext cx="19859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b="1" dirty="0"/>
              <a:t>Agenda item</a:t>
            </a:r>
            <a:r>
              <a:rPr lang="en-US" altLang="ko-KR" b="1"/>
              <a:t>: </a:t>
            </a:r>
            <a:r>
              <a:rPr lang="en-US" altLang="ko-KR" b="1" smtClean="0"/>
              <a:t>7.1.7</a:t>
            </a:r>
            <a:endParaRPr lang="ko-KR" altLang="en-US" b="1" dirty="0"/>
          </a:p>
        </p:txBody>
      </p:sp>
      <p:sp>
        <p:nvSpPr>
          <p:cNvPr id="2" name="矩形 1"/>
          <p:cNvSpPr/>
          <p:nvPr/>
        </p:nvSpPr>
        <p:spPr>
          <a:xfrm>
            <a:off x="7250485" y="337722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smtClean="0"/>
              <a:t>R1-1709265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77296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Background</a:t>
            </a:r>
            <a:endParaRPr 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09910"/>
            <a:ext cx="8047806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Working </a:t>
            </a:r>
            <a:r>
              <a:rPr lang="en-US" altLang="zh-CN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assumption </a:t>
            </a:r>
            <a:r>
              <a:rPr lang="en-US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(</a:t>
            </a:r>
            <a:r>
              <a:rPr lang="en-US" altLang="zh-CN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RAN1#88bis):</a:t>
            </a:r>
            <a:endParaRPr lang="zh-CN" altLang="zh-CN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0" hangingPunct="0"/>
            <a:r>
              <a:rPr lang="en-US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</a:t>
            </a:r>
            <a:r>
              <a:rPr lang="en-GB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ne or multiple bandwidth part configurations for each component carrier can be semi-statically signalled to a UE</a:t>
            </a:r>
            <a:endParaRPr lang="zh-CN" altLang="zh-CN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1" hangingPunct="0"/>
            <a:r>
              <a:rPr lang="en-GB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 bandwidth part consists of a group of contiguous PRBs</a:t>
            </a:r>
            <a:endParaRPr lang="zh-CN" altLang="zh-CN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2" hangingPunct="0"/>
            <a:r>
              <a:rPr lang="en-GB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Reserved resources can be configured within the bandwidth part</a:t>
            </a:r>
            <a:endParaRPr lang="zh-CN" altLang="zh-CN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1" hangingPunct="0"/>
            <a:r>
              <a:rPr lang="en-GB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bandwidth of a bandwidth part equals to or is smaller than the maximal bandwidth capability supported by a UE</a:t>
            </a:r>
            <a:endParaRPr lang="zh-CN" altLang="zh-CN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1" hangingPunct="0"/>
            <a:r>
              <a:rPr lang="en-GB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bandwidth of a bandwidth part is at least as large as the SS block bandwidth</a:t>
            </a:r>
            <a:endParaRPr lang="zh-CN" altLang="zh-CN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2" hangingPunct="0"/>
            <a:r>
              <a:rPr lang="en-US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bandwidth part may or may not contain the SS block</a:t>
            </a:r>
            <a:endParaRPr lang="zh-CN" altLang="zh-CN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1" hangingPunct="0"/>
            <a:r>
              <a:rPr lang="en-GB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Configuration of a bandwidth part may include the following properties</a:t>
            </a:r>
            <a:endParaRPr lang="zh-CN" altLang="zh-CN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2" hangingPunct="0"/>
            <a:r>
              <a:rPr lang="en-GB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Numerology</a:t>
            </a:r>
            <a:endParaRPr lang="zh-CN" altLang="zh-CN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2" hangingPunct="0"/>
            <a:r>
              <a:rPr lang="en-US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Frequency </a:t>
            </a:r>
            <a:r>
              <a:rPr lang="en-GB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location (e.g. </a:t>
            </a:r>
            <a:r>
              <a:rPr lang="en-GB" altLang="zh-CN" sz="1600" dirty="0" err="1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center</a:t>
            </a:r>
            <a:r>
              <a:rPr lang="en-GB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frequency)</a:t>
            </a:r>
            <a:endParaRPr lang="zh-CN" altLang="zh-CN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2" hangingPunct="0"/>
            <a:r>
              <a:rPr lang="en-GB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Bandwidth (e.g. number of PRBs)</a:t>
            </a:r>
            <a:endParaRPr lang="zh-CN" altLang="zh-CN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1" hangingPunct="0"/>
            <a:r>
              <a:rPr lang="en-GB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Note that it is for RRC connected mode UE</a:t>
            </a:r>
            <a:endParaRPr lang="zh-CN" altLang="zh-CN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1" hangingPunct="0"/>
            <a:r>
              <a:rPr lang="en-GB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FFS how to indicate to the UE which bandwidth part configuration (if multiple) should be assumed for resource allocation at a given time</a:t>
            </a:r>
            <a:endParaRPr lang="zh-CN" altLang="zh-CN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1" hangingPunct="0"/>
            <a:r>
              <a:rPr lang="en-GB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FFS neighbour cell </a:t>
            </a:r>
            <a:r>
              <a:rPr lang="en-GB" altLang="zh-CN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RRM</a:t>
            </a:r>
            <a:endParaRPr lang="zh-CN" altLang="zh-CN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57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Discussions</a:t>
            </a:r>
            <a:endParaRPr 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07504" y="1124744"/>
            <a:ext cx="8640960" cy="224676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potential use </a:t>
            </a:r>
            <a:r>
              <a:rPr lang="en-US" altLang="zh-CN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cases of </a:t>
            </a:r>
            <a:r>
              <a:rPr lang="en-GB" altLang="zh-CN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bandwidth part configurations </a:t>
            </a:r>
            <a:r>
              <a:rPr lang="en-US" altLang="zh-CN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include</a:t>
            </a:r>
            <a:r>
              <a:rPr lang="en-GB" altLang="zh-CN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: </a:t>
            </a:r>
          </a:p>
          <a:p>
            <a:pPr marL="742950" lvl="2" indent="-342900">
              <a:buFont typeface="Arial" pitchFamily="34" charset="0"/>
              <a:buChar char="•"/>
            </a:pPr>
            <a:r>
              <a:rPr lang="en-GB" altLang="zh-CN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Case 1: Defining a accessible BW for a UE with bandwidth capability smaller than carrier bandwidth.</a:t>
            </a:r>
            <a:r>
              <a:rPr lang="en-US" altLang="zh-CN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</a:p>
          <a:p>
            <a:pPr marL="742950" lvl="2" indent="-342900">
              <a:buFont typeface="Arial" pitchFamily="34" charset="0"/>
              <a:buChar char="•"/>
            </a:pPr>
            <a:r>
              <a:rPr lang="en-US" altLang="zh-CN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Case 2: Further bandwidth reduction</a:t>
            </a:r>
            <a:r>
              <a:rPr lang="en-GB" altLang="zh-CN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over UE bandwidth capability</a:t>
            </a:r>
            <a:r>
              <a:rPr lang="en-US" altLang="zh-CN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e.g. for UE power saving.</a:t>
            </a:r>
          </a:p>
          <a:p>
            <a:pPr marL="742950" lvl="2" indent="-342900">
              <a:buFont typeface="Arial" pitchFamily="34" charset="0"/>
              <a:buChar char="•"/>
            </a:pPr>
            <a:r>
              <a:rPr lang="en-US" altLang="zh-CN" sz="20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Case </a:t>
            </a:r>
            <a:r>
              <a:rPr lang="en-US" altLang="zh-CN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3: </a:t>
            </a:r>
            <a:r>
              <a:rPr lang="en-US" altLang="zh-CN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Support </a:t>
            </a:r>
            <a:r>
              <a:rPr lang="en-US" altLang="zh-CN" sz="20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resource allocation (single and/or multi-numerology resource allocation).</a:t>
            </a:r>
            <a:endParaRPr lang="en-US" altLang="zh-CN" sz="200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3958513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Proposal</a:t>
            </a:r>
            <a:endParaRPr 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51520" y="796063"/>
            <a:ext cx="8640960" cy="581697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</a:pP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Specifications</a:t>
            </a: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 support configuring one or multiple bandwidth parts to a UE for DL and UL respectively for a component carrier by higher layers (FFS: dedicated RRC signaling and/or system </a:t>
            </a: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information</a:t>
            </a: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).</a:t>
            </a:r>
            <a:endParaRPr lang="en-US" altLang="zh-CN" sz="1200"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628650" lvl="1" indent="-17145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lang="zh-CN" altLang="zh-CN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Each bandwidth part is associated with</a:t>
            </a:r>
            <a:r>
              <a:rPr lang="zh-CN" altLang="zh-CN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 </a:t>
            </a:r>
            <a:r>
              <a:rPr lang="zh-CN" altLang="zh-CN" sz="1200" smtClean="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 </a:t>
            </a:r>
            <a:r>
              <a:rPr lang="zh-CN" altLang="zh-CN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specific numerology (</a:t>
            </a:r>
            <a:r>
              <a:rPr lang="zh-CN" altLang="zh-CN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sub-carrier </a:t>
            </a:r>
            <a:r>
              <a:rPr lang="zh-CN" altLang="zh-CN" sz="1200" smtClean="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spacing</a:t>
            </a:r>
            <a:r>
              <a:rPr lang="zh-CN" altLang="zh-CN" sz="120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) </a:t>
            </a:r>
            <a:r>
              <a:rPr lang="zh-CN" altLang="zh-CN" sz="1200">
                <a:latin typeface="Arial" pitchFamily="34" charset="0"/>
                <a:ea typeface="微软雅黑" pitchFamily="34" charset="-122"/>
                <a:cs typeface="Arial" pitchFamily="34" charset="0"/>
              </a:rPr>
              <a:t>and consists of a number of consecutive RBs </a:t>
            </a:r>
            <a:endParaRPr lang="en-US" altLang="zh-CN" sz="120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1085850" lvl="2" indent="-17145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lang="zh-CN" altLang="zh-CN" sz="1200">
                <a:latin typeface="Arial" pitchFamily="34" charset="0"/>
                <a:ea typeface="微软雅黑" pitchFamily="34" charset="-122"/>
                <a:cs typeface="Arial" pitchFamily="34" charset="0"/>
              </a:rPr>
              <a:t>Indicating the frequency location with the </a:t>
            </a:r>
            <a:r>
              <a:rPr lang="zh-CN" altLang="zh-CN" sz="1200">
                <a:latin typeface="Arial" pitchFamily="34" charset="0"/>
                <a:ea typeface="微软雅黑" pitchFamily="34" charset="-122"/>
                <a:cs typeface="Arial" pitchFamily="34" charset="0"/>
              </a:rPr>
              <a:t>first </a:t>
            </a:r>
            <a:r>
              <a:rPr lang="zh-CN" altLang="zh-CN" sz="120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PRB</a:t>
            </a:r>
            <a:endParaRPr lang="en-US" altLang="zh-CN" sz="1200" smtClean="0"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marL="1085850" lvl="2" indent="-17145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lang="en-US" altLang="zh-CN" sz="120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FFS: other properties associated to a bandwidth part, e.g. slot duration</a:t>
            </a:r>
          </a:p>
          <a:p>
            <a:pPr marL="628650" lvl="1" indent="-17145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lang="zh-CN" altLang="zh-CN" sz="120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For</a:t>
            </a:r>
            <a:r>
              <a:rPr lang="zh-CN" altLang="zh-CN" sz="1200">
                <a:latin typeface="Arial" pitchFamily="34" charset="0"/>
                <a:ea typeface="微软雅黑" pitchFamily="34" charset="-122"/>
                <a:cs typeface="Arial" pitchFamily="34" charset="0"/>
              </a:rPr>
              <a:t> a given numerology, a UE is only assumed to receive/transmit within the active DL/UL bandwidth parts associated with the numerology.</a:t>
            </a:r>
            <a:endParaRPr lang="en-US" altLang="zh-CN" sz="120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628650" lvl="1" indent="-1714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Specifications</a:t>
            </a:r>
            <a:r>
              <a:rPr kumimoji="0" lang="en-US" altLang="zh-CN" sz="1200" b="0" i="0" u="none" strike="noStrike" cap="none" normalizeH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 support configuring d</a:t>
            </a: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ifferent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bandwidth</a:t>
            </a: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 parts</a:t>
            </a: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 </a:t>
            </a: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overlap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ing</a:t>
            </a: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in </a:t>
            </a: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frequency </a:t>
            </a: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domain</a:t>
            </a: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 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to a UE</a:t>
            </a:r>
            <a:endParaRPr lang="en-US" altLang="zh-CN" sz="120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628650" lvl="1" indent="-1714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A </a:t>
            </a: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default bandwidth part is for the case a UE is not configured a </a:t>
            </a: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bandwidth </a:t>
            </a: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part</a:t>
            </a:r>
            <a:endParaRPr lang="en-US" altLang="zh-CN" sz="120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628650" lvl="1" indent="-1714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The number </a:t>
            </a: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of configured bandwidth parts per UE is limited </a:t>
            </a: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to </a:t>
            </a: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N. </a:t>
            </a: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FFS</a:t>
            </a: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: </a:t>
            </a: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N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.</a:t>
            </a:r>
            <a:endParaRPr lang="en-US" altLang="zh-CN" sz="120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628650" lvl="1" indent="-1714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FFS: Multiple </a:t>
            </a: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bandwidth part configurations </a:t>
            </a: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for 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different CORESETs</a:t>
            </a: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, </a:t>
            </a: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e.g</a:t>
            </a: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same or </a:t>
            </a: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different for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 CORESETs for</a:t>
            </a: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CSS </a:t>
            </a: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and </a:t>
            </a: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USS</a:t>
            </a:r>
            <a:endParaRPr kumimoji="0" lang="en-US" altLang="zh-CN" sz="1200" b="0" i="0" u="none" strike="noStrike" cap="none" normalizeH="0" baseline="0" smtClean="0">
              <a:ln>
                <a:noFill/>
              </a:ln>
              <a:effectLst/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marL="171450" lvl="0" indent="-1714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lang="en-US" altLang="zh-CN" sz="1200">
                <a:latin typeface="Arial" pitchFamily="34" charset="0"/>
                <a:ea typeface="微软雅黑" pitchFamily="34" charset="-122"/>
                <a:cs typeface="Arial" pitchFamily="34" charset="0"/>
              </a:rPr>
              <a:t>UE expects at least one bandwidth part being</a:t>
            </a:r>
            <a:r>
              <a:rPr lang="zh-CN" altLang="zh-CN" sz="1200">
                <a:latin typeface="Arial" pitchFamily="34" charset="0"/>
                <a:ea typeface="微软雅黑" pitchFamily="34" charset="-122"/>
                <a:cs typeface="Arial" pitchFamily="34" charset="0"/>
              </a:rPr>
              <a:t> activ</a:t>
            </a:r>
            <a:r>
              <a:rPr lang="en-US" altLang="zh-CN" sz="1200">
                <a:latin typeface="Arial" pitchFamily="34" charset="0"/>
                <a:ea typeface="微软雅黑" pitchFamily="34" charset="-122"/>
                <a:cs typeface="Arial" pitchFamily="34" charset="0"/>
              </a:rPr>
              <a:t>e</a:t>
            </a:r>
            <a:r>
              <a:rPr lang="zh-CN" altLang="zh-CN" sz="1200">
                <a:latin typeface="Arial" pitchFamily="34" charset="0"/>
                <a:ea typeface="微软雅黑" pitchFamily="34" charset="-122"/>
                <a:cs typeface="Arial" pitchFamily="34" charset="0"/>
              </a:rPr>
              <a:t> among</a:t>
            </a:r>
            <a:r>
              <a:rPr lang="zh-CN" altLang="zh-CN" sz="1200">
                <a:latin typeface="Arial" pitchFamily="34" charset="0"/>
                <a:ea typeface="微软雅黑" pitchFamily="34" charset="-122"/>
                <a:cs typeface="Arial" pitchFamily="34" charset="0"/>
              </a:rPr>
              <a:t> </a:t>
            </a:r>
            <a:r>
              <a:rPr lang="zh-CN" altLang="zh-CN" sz="120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the</a:t>
            </a:r>
            <a:r>
              <a:rPr lang="zh-CN" altLang="zh-CN" sz="1200">
                <a:latin typeface="Arial" pitchFamily="34" charset="0"/>
                <a:ea typeface="微软雅黑" pitchFamily="34" charset="-122"/>
                <a:cs typeface="Arial" pitchFamily="34" charset="0"/>
              </a:rPr>
              <a:t> set of configured bandwidth parts</a:t>
            </a:r>
            <a:r>
              <a:rPr lang="en-US" altLang="zh-CN" sz="1200"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lang="zh-CN" altLang="zh-CN" sz="1200">
                <a:latin typeface="Arial" pitchFamily="34" charset="0"/>
                <a:ea typeface="微软雅黑" pitchFamily="34" charset="-122"/>
                <a:cs typeface="Arial" pitchFamily="34" charset="0"/>
              </a:rPr>
              <a:t>for a given time instant in DL or UL.</a:t>
            </a:r>
            <a:endParaRPr lang="en-US" altLang="zh-CN" sz="120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628650" lvl="1" indent="-1714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lang="zh-CN" altLang="zh-CN" sz="1200">
                <a:latin typeface="Arial" pitchFamily="34" charset="0"/>
                <a:ea typeface="微软雅黑" pitchFamily="34" charset="-122"/>
                <a:cs typeface="Arial" pitchFamily="34" charset="0"/>
              </a:rPr>
              <a:t>FFS: Multiple bandwidth parts can be active for a UE simultaneously</a:t>
            </a:r>
            <a:endParaRPr lang="en-US" altLang="zh-CN" sz="1200"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marL="628650" lvl="1" indent="-1714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lang="en-US" altLang="zh-CN" sz="120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FFS: frequency hopping of bandwidth part within one slot</a:t>
            </a:r>
          </a:p>
          <a:p>
            <a:pPr marL="628650" lvl="1" indent="-1714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lang="zh-CN" altLang="zh-CN" sz="120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Bandwidth </a:t>
            </a:r>
            <a:r>
              <a:rPr lang="zh-CN" altLang="zh-CN" sz="1200">
                <a:latin typeface="Arial" pitchFamily="34" charset="0"/>
                <a:ea typeface="微软雅黑" pitchFamily="34" charset="-122"/>
                <a:cs typeface="Arial" pitchFamily="34" charset="0"/>
              </a:rPr>
              <a:t>parts can be activated/de-activated by FFS: </a:t>
            </a:r>
            <a:endParaRPr lang="en-US" altLang="zh-CN" sz="120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1085850" lvl="2" indent="-1714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lang="zh-CN" altLang="zh-CN" sz="1200">
                <a:latin typeface="Arial" pitchFamily="34" charset="0"/>
                <a:ea typeface="微软雅黑" pitchFamily="34" charset="-122"/>
                <a:cs typeface="Arial" pitchFamily="34" charset="0"/>
              </a:rPr>
              <a:t>Time pattern</a:t>
            </a:r>
            <a:endParaRPr lang="en-US" altLang="zh-CN" sz="120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1085850" lvl="2" indent="-1714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lang="zh-CN" altLang="zh-CN" sz="1200">
                <a:latin typeface="Arial" pitchFamily="34" charset="0"/>
                <a:ea typeface="微软雅黑" pitchFamily="34" charset="-122"/>
                <a:cs typeface="Arial" pitchFamily="34" charset="0"/>
              </a:rPr>
              <a:t>DCI </a:t>
            </a:r>
            <a:endParaRPr lang="en-US" altLang="zh-CN" sz="120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1543050" lvl="3" indent="-1714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lang="zh-CN" altLang="zh-CN" sz="1200">
                <a:latin typeface="Arial" pitchFamily="34" charset="0"/>
                <a:ea typeface="微软雅黑" pitchFamily="34" charset="-122"/>
                <a:cs typeface="Arial" pitchFamily="34" charset="0"/>
              </a:rPr>
              <a:t>FFS: explicitly or implicitly </a:t>
            </a:r>
            <a:endParaRPr lang="en-US" altLang="zh-CN" sz="120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1543050" lvl="3" indent="-1714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lang="zh-CN" altLang="zh-CN" sz="1200">
                <a:latin typeface="Arial" pitchFamily="34" charset="0"/>
                <a:ea typeface="微软雅黑" pitchFamily="34" charset="-122"/>
                <a:cs typeface="Arial" pitchFamily="34" charset="0"/>
              </a:rPr>
              <a:t>FFS: Fallback machanism in case the DCI is mis-detected</a:t>
            </a:r>
            <a:endParaRPr lang="en-US" altLang="zh-CN" sz="120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1085850" lvl="2" indent="-1714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lang="zh-CN" altLang="zh-CN" sz="1200">
                <a:latin typeface="Arial" pitchFamily="34" charset="0"/>
                <a:ea typeface="微软雅黑" pitchFamily="34" charset="-122"/>
                <a:cs typeface="Arial" pitchFamily="34" charset="0"/>
              </a:rPr>
              <a:t>MAC CE</a:t>
            </a:r>
            <a:endParaRPr lang="en-US" altLang="zh-CN" sz="120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1085850" lvl="2" indent="-1714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lang="zh-CN" altLang="zh-CN" sz="1200">
                <a:latin typeface="Arial" pitchFamily="34" charset="0"/>
                <a:ea typeface="微软雅黑" pitchFamily="34" charset="-122"/>
                <a:cs typeface="Arial" pitchFamily="34" charset="0"/>
              </a:rPr>
              <a:t>......</a:t>
            </a:r>
            <a:endParaRPr lang="en-US" altLang="zh-CN" sz="120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628650" lvl="1" indent="-1714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lang="zh-CN" altLang="zh-CN" sz="1200">
                <a:latin typeface="Arial" pitchFamily="34" charset="0"/>
                <a:ea typeface="微软雅黑" pitchFamily="34" charset="-122"/>
                <a:cs typeface="Arial" pitchFamily="34" charset="0"/>
              </a:rPr>
              <a:t>Simultaneous transmission or reception on multiple bandwidth parts with different numerologies is</a:t>
            </a:r>
            <a:r>
              <a:rPr lang="en-US" altLang="zh-CN" sz="1200">
                <a:latin typeface="Arial" pitchFamily="34" charset="0"/>
                <a:ea typeface="微软雅黑" pitchFamily="34" charset="-122"/>
                <a:cs typeface="Arial" pitchFamily="34" charset="0"/>
              </a:rPr>
              <a:t> not required from </a:t>
            </a:r>
            <a:r>
              <a:rPr lang="en-US" altLang="zh-CN" sz="1200">
                <a:latin typeface="Arial" pitchFamily="34" charset="0"/>
                <a:ea typeface="微软雅黑" pitchFamily="34" charset="-122"/>
                <a:cs typeface="Arial" pitchFamily="34" charset="0"/>
              </a:rPr>
              <a:t>UE </a:t>
            </a:r>
            <a:r>
              <a:rPr lang="en-US" altLang="zh-CN" sz="120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perspective </a:t>
            </a:r>
          </a:p>
          <a:p>
            <a:pPr marL="171450" indent="-1714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lang="zh-CN" altLang="zh-CN" sz="1200">
                <a:latin typeface="Arial" pitchFamily="34" charset="0"/>
                <a:ea typeface="微软雅黑" pitchFamily="34" charset="-122"/>
                <a:cs typeface="Arial" pitchFamily="34" charset="0"/>
              </a:rPr>
              <a:t>The set of sim</a:t>
            </a:r>
            <a:r>
              <a:rPr lang="zh-CN" altLang="zh-CN" sz="1200">
                <a:latin typeface="Arial" pitchFamily="34" charset="0"/>
                <a:ea typeface="微软雅黑" pitchFamily="34" charset="-122"/>
                <a:cs typeface="宋体" pitchFamily="2" charset="-122"/>
              </a:rPr>
              <a:t>ultaneously-active DL/UL bandwidth parts are not assumed to span a frequency range larger than the DL/UL bandwidth capability of the UE in a component </a:t>
            </a:r>
            <a:r>
              <a:rPr lang="zh-CN" altLang="zh-CN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cs typeface="宋体" pitchFamily="2" charset="-122"/>
              </a:rPr>
              <a:t>carrier.</a:t>
            </a:r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171450" lvl="0" indent="-1714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lang="zh-CN" altLang="zh-CN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cs typeface="宋体" pitchFamily="2" charset="-122"/>
              </a:rPr>
              <a:t>UE can adapt its RF bandwidth according to the </a:t>
            </a:r>
            <a:r>
              <a:rPr lang="zh-CN" altLang="zh-CN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cs typeface="宋体" pitchFamily="2" charset="-122"/>
              </a:rPr>
              <a:t>switching </a:t>
            </a:r>
            <a:r>
              <a:rPr lang="zh-CN" altLang="zh-CN" sz="1200" smtClean="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cs typeface="宋体" pitchFamily="2" charset="-122"/>
              </a:rPr>
              <a:t>of</a:t>
            </a:r>
            <a:r>
              <a:rPr lang="en-US" altLang="zh-CN" sz="1200" smtClean="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cs typeface="宋体" pitchFamily="2" charset="-122"/>
              </a:rPr>
              <a:t> active</a:t>
            </a:r>
            <a:r>
              <a:rPr lang="zh-CN" altLang="zh-CN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cs typeface="宋体" pitchFamily="2" charset="-122"/>
              </a:rPr>
              <a:t> bandwidth parts. And specifications should take account of the accommodation of UE RF </a:t>
            </a:r>
            <a:r>
              <a:rPr lang="zh-CN" altLang="zh-CN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cs typeface="宋体" pitchFamily="2" charset="-122"/>
              </a:rPr>
              <a:t>retuning </a:t>
            </a:r>
            <a:r>
              <a:rPr lang="zh-CN" altLang="zh-CN" sz="1200" smtClean="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cs typeface="宋体" pitchFamily="2" charset="-122"/>
              </a:rPr>
              <a:t>time</a:t>
            </a:r>
            <a:r>
              <a:rPr lang="en-US" altLang="zh-CN" sz="1200" smtClean="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cs typeface="宋体" pitchFamily="2" charset="-122"/>
              </a:rPr>
              <a:t>.</a:t>
            </a:r>
            <a:endParaRPr kumimoji="0" lang="zh-CN" altLang="zh-CN" sz="1200" b="0" i="0" u="none" strike="noStrike" cap="none" normalizeH="0" baseline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8319297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References</a:t>
            </a:r>
            <a:endParaRPr 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1412776"/>
            <a:ext cx="78488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/>
              <a:t>R1-1706900 On bandwidth part and bandwidth </a:t>
            </a:r>
            <a:r>
              <a:rPr lang="en-US" altLang="zh-CN" smtClean="0"/>
              <a:t>adaptation, </a:t>
            </a:r>
            <a:r>
              <a:rPr lang="en-US" altLang="zh-CN"/>
              <a:t>Huawei, HiSilicon </a:t>
            </a:r>
            <a:endParaRPr lang="en-US" altLang="zh-CN" smtClean="0"/>
          </a:p>
          <a:p>
            <a:r>
              <a:rPr lang="en-US" altLang="zh-CN" smtClean="0"/>
              <a:t>R1-1707239 </a:t>
            </a:r>
            <a:r>
              <a:rPr lang="en-US" altLang="zh-CN"/>
              <a:t>NR transmission on anchor bandwidth </a:t>
            </a:r>
            <a:r>
              <a:rPr lang="en-US" altLang="zh-CN" smtClean="0"/>
              <a:t>part, vivo</a:t>
            </a:r>
          </a:p>
          <a:p>
            <a:r>
              <a:rPr lang="en-US" altLang="zh-CN"/>
              <a:t>R1-1707420 Bandwidth part configuration and </a:t>
            </a:r>
            <a:r>
              <a:rPr lang="en-US" altLang="zh-CN" smtClean="0"/>
              <a:t>operation, </a:t>
            </a:r>
            <a:r>
              <a:rPr lang="en-US" altLang="zh-CN"/>
              <a:t>Intel Corporation </a:t>
            </a:r>
            <a:endParaRPr lang="en-US" altLang="zh-CN" smtClean="0"/>
          </a:p>
          <a:p>
            <a:r>
              <a:rPr lang="en-US" altLang="zh-CN"/>
              <a:t>R1-1707719 On bandwidth part </a:t>
            </a:r>
            <a:r>
              <a:rPr lang="en-US" altLang="zh-CN" smtClean="0"/>
              <a:t>configuration, </a:t>
            </a:r>
            <a:r>
              <a:rPr lang="en-US" altLang="zh-CN"/>
              <a:t>Guangdong OPPO Mobile Telecom. </a:t>
            </a:r>
            <a:endParaRPr lang="en-US" altLang="zh-CN" smtClean="0"/>
          </a:p>
          <a:p>
            <a:r>
              <a:rPr lang="en-US" altLang="zh-CN"/>
              <a:t>R1-1709054 On bandwidth parts, Ericsson  </a:t>
            </a:r>
          </a:p>
          <a:p>
            <a:r>
              <a:rPr lang="en-US" altLang="zh-CN"/>
              <a:t>R1-1708017 DL Resource Allocation Aspects, Samsung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756241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9085</TotalTime>
  <Words>333</Words>
  <Application>Microsoft Office PowerPoint</Application>
  <PresentationFormat>全屏显示(4:3)</PresentationFormat>
  <Paragraphs>58</Paragraphs>
  <Slides>5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主题​​</vt:lpstr>
      <vt:lpstr>WF on bandwidth part configuration</vt:lpstr>
      <vt:lpstr>Background</vt:lpstr>
      <vt:lpstr>Discussions</vt:lpstr>
      <vt:lpstr>Proposal</vt:lpstr>
      <vt:lpstr>References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oppo</dc:creator>
  <cp:lastModifiedBy>oppo</cp:lastModifiedBy>
  <cp:revision>97</cp:revision>
  <dcterms:created xsi:type="dcterms:W3CDTF">2017-04-25T06:53:04Z</dcterms:created>
  <dcterms:modified xsi:type="dcterms:W3CDTF">2017-05-16T08:38:02Z</dcterms:modified>
</cp:coreProperties>
</file>