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6"/>
  </p:notesMasterIdLst>
  <p:handoutMasterIdLst>
    <p:handoutMasterId r:id="rId27"/>
  </p:handoutMasterIdLst>
  <p:sldIdLst>
    <p:sldId id="259" r:id="rId2"/>
    <p:sldId id="288" r:id="rId3"/>
    <p:sldId id="272" r:id="rId4"/>
    <p:sldId id="269" r:id="rId5"/>
    <p:sldId id="274" r:id="rId6"/>
    <p:sldId id="275" r:id="rId7"/>
    <p:sldId id="276" r:id="rId8"/>
    <p:sldId id="285" r:id="rId9"/>
    <p:sldId id="291" r:id="rId10"/>
    <p:sldId id="294" r:id="rId11"/>
    <p:sldId id="295" r:id="rId12"/>
    <p:sldId id="297" r:id="rId13"/>
    <p:sldId id="280" r:id="rId14"/>
    <p:sldId id="281" r:id="rId15"/>
    <p:sldId id="282" r:id="rId16"/>
    <p:sldId id="283" r:id="rId17"/>
    <p:sldId id="273" r:id="rId18"/>
    <p:sldId id="267" r:id="rId19"/>
    <p:sldId id="263" r:id="rId20"/>
    <p:sldId id="268" r:id="rId21"/>
    <p:sldId id="266" r:id="rId22"/>
    <p:sldId id="279" r:id="rId23"/>
    <p:sldId id="287" r:id="rId24"/>
    <p:sldId id="290" r:id="rId25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8"/>
            <p14:sldId id="272"/>
            <p14:sldId id="269"/>
            <p14:sldId id="274"/>
            <p14:sldId id="275"/>
            <p14:sldId id="276"/>
            <p14:sldId id="285"/>
            <p14:sldId id="291"/>
            <p14:sldId id="294"/>
            <p14:sldId id="295"/>
            <p14:sldId id="297"/>
            <p14:sldId id="280"/>
            <p14:sldId id="281"/>
            <p14:sldId id="282"/>
            <p14:sldId id="283"/>
            <p14:sldId id="273"/>
            <p14:sldId id="267"/>
            <p14:sldId id="263"/>
            <p14:sldId id="268"/>
            <p14:sldId id="266"/>
            <p14:sldId id="279"/>
            <p14:sldId id="287"/>
            <p14:sldId id="29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FF"/>
    <a:srgbClr val="00A9D4"/>
    <a:srgbClr val="9FB7D3"/>
    <a:srgbClr val="8BC5FF"/>
    <a:srgbClr val="99CCFF"/>
    <a:srgbClr val="6A8FBF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5" autoAdjust="0"/>
    <p:restoredTop sz="95294" autoAdjust="0"/>
  </p:normalViewPr>
  <p:slideViewPr>
    <p:cSldViewPr snapToGrid="0" snapToObjects="1">
      <p:cViewPr>
        <p:scale>
          <a:sx n="105" d="100"/>
          <a:sy n="105" d="100"/>
        </p:scale>
        <p:origin x="-162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3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13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defTabSz="9658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kern="0">
                <a:solidFill>
                  <a:sysClr val="windowText" lastClr="000000"/>
                </a:solidFill>
              </a:rPr>
              <a:t>2017-03-31 </a:t>
            </a:r>
            <a:endParaRPr lang="en-US" sz="19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65881" fontAlgn="auto">
              <a:spcBef>
                <a:spcPts val="0"/>
              </a:spcBef>
              <a:spcAft>
                <a:spcPts val="0"/>
              </a:spcAft>
              <a:defRPr/>
            </a:pPr>
            <a:fld id="{5852353D-F306-481A-B3D0-C36CE0BF9563}" type="slidenum">
              <a:rPr lang="en-US" sz="1900" kern="0">
                <a:solidFill>
                  <a:sysClr val="windowText" lastClr="000000"/>
                </a:solidFill>
              </a:rPr>
              <a:pPr defTabSz="965881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en-US" sz="19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defTabSz="9658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kern="0">
                <a:solidFill>
                  <a:sysClr val="windowText" lastClr="000000"/>
                </a:solidFill>
              </a:rPr>
              <a:t> </a:t>
            </a:r>
            <a:endParaRPr lang="en-US" sz="1900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defTabSz="96588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kern="0">
                <a:solidFill>
                  <a:sysClr val="windowText" lastClr="000000"/>
                </a:solidFill>
              </a:rPr>
              <a:t>© Ericsson AB 2017 </a:t>
            </a:r>
            <a:endParaRPr lang="en-US" sz="19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06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17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0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087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23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0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3707057"/>
            <a:ext cx="10693124" cy="2277284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400" dirty="0"/>
              <a:t>Samsung, Ericsson, Huawei, </a:t>
            </a:r>
            <a:r>
              <a:rPr lang="en-US" sz="2400" dirty="0" err="1"/>
              <a:t>HiSilicon</a:t>
            </a:r>
            <a:r>
              <a:rPr lang="en-US" sz="2400" dirty="0"/>
              <a:t>, NTT DOCOMO, Intel Corporation, CATT, ZTE, Nokia, Alcatel-Lucent Shanghai Bell, </a:t>
            </a:r>
            <a:r>
              <a:rPr lang="en-US" sz="2400" dirty="0" smtClean="0"/>
              <a:t>AT&amp;T, </a:t>
            </a:r>
            <a:r>
              <a:rPr lang="en-US" sz="2400" dirty="0"/>
              <a:t>BT, CATR</a:t>
            </a:r>
            <a:r>
              <a:rPr lang="en-US" sz="2400" dirty="0" smtClean="0"/>
              <a:t>, </a:t>
            </a:r>
            <a:r>
              <a:rPr lang="en-US" sz="2400" dirty="0" smtClean="0"/>
              <a:t>China Telecom, CHTTL</a:t>
            </a:r>
            <a:r>
              <a:rPr lang="en-US" sz="2400" dirty="0" smtClean="0"/>
              <a:t>, </a:t>
            </a:r>
            <a:r>
              <a:rPr lang="en-US" sz="2400" dirty="0"/>
              <a:t>Deutsche </a:t>
            </a:r>
            <a:r>
              <a:rPr lang="en-US" sz="2400" dirty="0" smtClean="0"/>
              <a:t>Telekom, Fujitsu</a:t>
            </a:r>
            <a:r>
              <a:rPr lang="en-US" sz="2400" dirty="0"/>
              <a:t>, </a:t>
            </a:r>
            <a:r>
              <a:rPr lang="en-US" sz="2400" dirty="0" smtClean="0"/>
              <a:t>Interdigital</a:t>
            </a:r>
            <a:r>
              <a:rPr lang="en-US" sz="2400" dirty="0"/>
              <a:t>, KDDI, Mitsubishi Electric, </a:t>
            </a:r>
            <a:r>
              <a:rPr lang="en-US" sz="2400" dirty="0" smtClean="0"/>
              <a:t>NEC</a:t>
            </a:r>
            <a:r>
              <a:rPr lang="en-US" sz="2400" dirty="0"/>
              <a:t>, OPPO</a:t>
            </a:r>
            <a:r>
              <a:rPr lang="en-US" sz="2400" dirty="0" smtClean="0"/>
              <a:t>, Reliance </a:t>
            </a:r>
            <a:r>
              <a:rPr lang="en-US" sz="2400" dirty="0" err="1" smtClean="0"/>
              <a:t>Jio</a:t>
            </a:r>
            <a:r>
              <a:rPr lang="en-US" sz="2400" dirty="0" smtClean="0"/>
              <a:t>, SK </a:t>
            </a:r>
            <a:r>
              <a:rPr lang="en-US" sz="2400" dirty="0"/>
              <a:t>Telecom, </a:t>
            </a:r>
            <a:r>
              <a:rPr lang="en-US" sz="2400" dirty="0" smtClean="0"/>
              <a:t>Sharp, Sprint</a:t>
            </a:r>
            <a:r>
              <a:rPr lang="en-US" sz="2400" dirty="0"/>
              <a:t>, </a:t>
            </a:r>
            <a:r>
              <a:rPr lang="en-US" sz="2400" dirty="0" smtClean="0"/>
              <a:t>Verizon, Xiaomi, </a:t>
            </a:r>
            <a:r>
              <a:rPr lang="en-US" sz="2400" dirty="0" err="1" smtClean="0"/>
              <a:t>Xinwei</a:t>
            </a:r>
            <a:r>
              <a:rPr lang="en-US" sz="2400" dirty="0" smtClean="0"/>
              <a:t>, </a:t>
            </a:r>
            <a:r>
              <a:rPr lang="en-US" sz="2400" dirty="0" err="1" smtClean="0"/>
              <a:t>CEWiT</a:t>
            </a:r>
            <a:r>
              <a:rPr lang="en-US" sz="2400" dirty="0" smtClean="0"/>
              <a:t>, IITH, </a:t>
            </a:r>
            <a:r>
              <a:rPr lang="en-US" sz="2400" dirty="0" err="1" smtClean="0"/>
              <a:t>Tejas</a:t>
            </a:r>
            <a:r>
              <a:rPr lang="en-US" sz="2400" dirty="0" smtClean="0"/>
              <a:t> Networks, IITM, </a:t>
            </a:r>
            <a:r>
              <a:rPr lang="en-US" sz="2400" dirty="0" smtClean="0"/>
              <a:t>…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on Type I and II CSI codebooks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WG1 #89						R1-</a:t>
            </a:r>
            <a:r>
              <a:rPr lang="en-US" sz="2400" b="1" smtClean="0"/>
              <a:t>1709232</a:t>
            </a:r>
            <a:endParaRPr lang="en-GB" sz="2400" b="1" dirty="0"/>
          </a:p>
          <a:p>
            <a:pPr>
              <a:spcBef>
                <a:spcPts val="0"/>
              </a:spcBef>
            </a:pPr>
            <a:r>
              <a:rPr lang="en-GB" sz="2400" b="1" dirty="0"/>
              <a:t>Hangzhou, China, 15</a:t>
            </a:r>
            <a:r>
              <a:rPr lang="en-GB" sz="2400" b="1" baseline="30000" dirty="0"/>
              <a:t>th</a:t>
            </a:r>
            <a:r>
              <a:rPr lang="en-GB" sz="2400" b="1" dirty="0"/>
              <a:t> – 19</a:t>
            </a:r>
            <a:r>
              <a:rPr lang="en-GB" sz="2400" b="1" baseline="30000" dirty="0"/>
              <a:t>th</a:t>
            </a:r>
            <a:r>
              <a:rPr lang="en-GB" sz="2400" b="1" dirty="0"/>
              <a:t>  May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7.1.2.3</a:t>
            </a:r>
            <a:endParaRPr kumimoji="1"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Ranks 7 and 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67890" y="798497"/>
                <a:ext cx="11020927" cy="5482573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dirty="0" smtClean="0">
                    <a:solidFill>
                      <a:srgbClr val="080808"/>
                    </a:solidFill>
                  </a:rPr>
                  <a:t>For ranks 7 and 8, define</a:t>
                </a:r>
                <a:r>
                  <a:rPr lang="en-US" b="1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sv-SE" dirty="0">
                    <a:solidFill>
                      <a:srgbClr val="080808"/>
                    </a:solidFill>
                  </a:rPr>
                  <a:t>2D DFT beam index: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value of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 is fixed to 1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for rank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7, 8</m:t>
                        </m:r>
                      </m:e>
                    </m:d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wideband,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 1, 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 …,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𝑁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r>
                      <a:rPr lang="en-US" altLang="zh-CN" sz="180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log</m:t>
                        </m:r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8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×</m:t>
                            </m:r>
                            <m:r>
                              <a:rPr lang="en-US" altLang="zh-CN" sz="18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bits)</a:t>
                </a:r>
              </a:p>
              <a:p>
                <a:pPr marL="355600" lvl="1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sz="1600" i="1" smtClean="0">
                              <a:solidFill>
                                <a:srgbClr val="080808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zh-CN" sz="1600" b="0" i="1" smtClean="0">
                              <a:solidFill>
                                <a:srgbClr val="080808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altLang="zh-CN" sz="1600" b="0" i="1" smtClean="0">
                              <a:solidFill>
                                <a:srgbClr val="080808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zh-CN" sz="1600" b="0" i="1" smtClean="0">
                              <a:solidFill>
                                <a:srgbClr val="080808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</m:d>
                      <m:r>
                        <a:rPr lang="en-US" altLang="zh-CN" sz="1600" b="0" i="1" smtClean="0">
                          <a:solidFill>
                            <a:srgbClr val="080808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altLang="zh-CN" sz="1600" b="0" i="1" smtClean="0">
                              <a:solidFill>
                                <a:srgbClr val="080808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1600" b="0" i="1" smtClean="0">
                                  <a:solidFill>
                                    <a:srgbClr val="080808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altLang="zh-CN" sz="1600" i="1">
                                                <a:solidFill>
                                                  <a:srgbClr val="080808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sz="1600" i="1">
                                                <a:solidFill>
                                                  <a:srgbClr val="080808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1600" i="1">
                                                <a:solidFill>
                                                  <a:srgbClr val="080808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d>
                                  <m:d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4,1</m:t>
                                    </m:r>
                                  </m:e>
                                </m:d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f>
                                      <m:f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altLang="zh-CN" sz="1600" i="1">
                                                <a:solidFill>
                                                  <a:srgbClr val="080808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zh-CN" sz="1600" i="1">
                                                <a:solidFill>
                                                  <a:srgbClr val="080808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zh-CN" sz="1600" i="1">
                                                <a:solidFill>
                                                  <a:srgbClr val="080808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e>
                                <m:sSub>
                                  <m:sSub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&gt;2,</m:t>
                                </m:r>
                                <m:sSub>
                                  <m:sSub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altLang="zh-CN" sz="16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altLang="zh-CN" sz="16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altLang="zh-CN" sz="16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600" dirty="0" smtClean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Note: when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8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800" dirty="0">
                    <a:solidFill>
                      <a:srgbClr val="080808"/>
                    </a:solidFill>
                  </a:rPr>
                  <a:t>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are not applicable</a:t>
                </a:r>
              </a:p>
              <a:p>
                <a:pPr marL="355600" lvl="1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80808"/>
                        </a:solidFill>
                        <a:latin typeface="Cambria Math"/>
                      </a:rPr>
                      <m:t>𝑾</m:t>
                    </m:r>
                    <m:r>
                      <a:rPr lang="en-US" sz="20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0" i="0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lang="en-US" sz="20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begChr m:val="["/>
                        <m:endChr m:val="]"/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1,0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1,1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…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…</m:t>
                            </m:r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for rank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7, 8</m:t>
                        </m:r>
                      </m:e>
                    </m:d>
                  </m:oMath>
                </a14:m>
                <a:endParaRPr lang="en-US" sz="2000" dirty="0">
                  <a:solidFill>
                    <a:srgbClr val="080808"/>
                  </a:solidFill>
                </a:endParaRPr>
              </a:p>
              <a:p>
                <a:pPr marL="176213" lvl="1" indent="-176213">
                  <a:buClr>
                    <a:srgbClr val="00A9D4"/>
                  </a:buClr>
                  <a:buFont typeface="Arial" charset="0"/>
                  <a:buChar char="›"/>
                </a:pPr>
                <a:endParaRPr lang="en-US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7890" y="798497"/>
                <a:ext cx="11020927" cy="5482573"/>
              </a:xfrm>
              <a:blipFill rotWithShape="1">
                <a:blip r:embed="rId2"/>
                <a:stretch>
                  <a:fillRect l="-664" t="-14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2230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 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19878" y="895739"/>
                <a:ext cx="11308702" cy="5747659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,  </a:t>
                </a:r>
                <a14:m>
                  <m:oMath xmlns:m="http://schemas.openxmlformats.org/officeDocument/2006/math"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(polarization),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 …, </m:t>
                    </m:r>
                    <m:r>
                      <a:rPr lang="en-US" altLang="zh-CN" b="0" i="1" smtClean="0">
                        <a:solidFill>
                          <a:srgbClr val="080808"/>
                        </a:solidFill>
                        <a:latin typeface="Cambria Math"/>
                      </a:rPr>
                      <m:t>𝑅</m:t>
                    </m:r>
                    <m:r>
                      <a:rPr lang="en-US" altLang="zh-CN" b="0" i="1" smtClean="0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(layer)</a:t>
                </a:r>
                <a:endParaRPr lang="en-US" strike="sngStrike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is an oversampled 2D DFT beam of length-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&gt;1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:endParaRPr lang="en-US" sz="1600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marL="1071563" lvl="3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b="0" i="0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b="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smtClean="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b="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</a:p>
              <a:p>
                <a:pPr marL="1071563" lvl="3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1,3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1,6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1,5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; </a:t>
                </a:r>
                <a:r>
                  <a:rPr lang="en-US" sz="1800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1,3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1,5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can be subband (1 bit/subband)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endParaRPr lang="en-US" sz="16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19878" y="895739"/>
                <a:ext cx="11308702" cy="5747659"/>
              </a:xfrm>
              <a:blipFill rotWithShape="1">
                <a:blip r:embed="rId2"/>
                <a:stretch>
                  <a:fillRect l="-647" t="-13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3950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 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91885" y="877078"/>
                <a:ext cx="11411339" cy="5766320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,  </a:t>
                </a:r>
                <a14:m>
                  <m:oMath xmlns:m="http://schemas.openxmlformats.org/officeDocument/2006/math"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(polarization),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 …, </m:t>
                    </m:r>
                    <m:r>
                      <a:rPr lang="en-US" altLang="zh-CN" b="0" i="1" smtClean="0">
                        <a:solidFill>
                          <a:srgbClr val="080808"/>
                        </a:solidFill>
                        <a:latin typeface="Cambria Math"/>
                      </a:rPr>
                      <m:t>𝑅</m:t>
                    </m:r>
                    <m:r>
                      <a:rPr lang="en-US" altLang="zh-CN" b="0" i="1" smtClean="0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(layer)</a:t>
                </a:r>
                <a:endParaRPr lang="en-US" strike="sngStrike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is an oversampled 2D DFT beam of length-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&gt;1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:endParaRPr lang="en-US" sz="1600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marL="1071563" lvl="3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b="0" i="0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b="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b="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</a:p>
              <a:p>
                <a:pPr marL="1071563" lvl="3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</a:p>
              <a:p>
                <a:pPr marL="1071563" lvl="3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1,3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1,5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1,7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1,6</m:t>
                        </m:r>
                      </m:sub>
                    </m:sSub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; 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 dirty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 dirty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1,6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can be subband (1 bit/subband)</a:t>
                </a:r>
              </a:p>
              <a:p>
                <a:pPr lvl="1"/>
                <a:endParaRPr lang="en-US" sz="1600" dirty="0">
                  <a:solidFill>
                    <a:srgbClr val="080808"/>
                  </a:solidFill>
                </a:endParaRPr>
              </a:p>
              <a:p>
                <a:pPr marL="1071563" lvl="3" indent="0">
                  <a:buNone/>
                </a:pPr>
                <a:endParaRPr lang="en-US" sz="16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1885" y="877078"/>
                <a:ext cx="11411339" cy="5766320"/>
              </a:xfrm>
              <a:blipFill rotWithShape="1">
                <a:blip r:embed="rId2"/>
                <a:stretch>
                  <a:fillRect l="-588" t="-13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66307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12235" y="1741804"/>
            <a:ext cx="8125710" cy="1837739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Type I multi-panel (MP) codebook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7625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29725"/>
            <a:ext cx="9992784" cy="586094"/>
          </a:xfrm>
        </p:spPr>
        <p:txBody>
          <a:bodyPr>
            <a:normAutofit/>
          </a:bodyPr>
          <a:lstStyle/>
          <a:p>
            <a:r>
              <a:rPr lang="en-US" sz="2800" b="1" dirty="0"/>
              <a:t>Type I MP</a:t>
            </a:r>
            <a:r>
              <a:rPr lang="en-US" sz="2800" dirty="0"/>
              <a:t>: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90530" y="671805"/>
                <a:ext cx="8247712" cy="6039944"/>
              </a:xfrm>
            </p:spPr>
            <p:txBody>
              <a:bodyPr>
                <a:normAutofit fontScale="92500" lnSpcReduction="10000"/>
              </a:bodyPr>
              <a:lstStyle/>
              <a:p>
                <a:pPr lvl="0">
                  <a:lnSpc>
                    <a:spcPct val="110000"/>
                  </a:lnSpc>
                </a:pPr>
                <a:r>
                  <a:rPr lang="en-US" sz="2000" dirty="0" smtClean="0">
                    <a:solidFill>
                      <a:srgbClr val="080808"/>
                    </a:solidFill>
                  </a:rPr>
                  <a:t>NR supports Type I multi-panel (MP) codebook for rank 1-4</a:t>
                </a:r>
              </a:p>
              <a:p>
                <a:pPr>
                  <a:lnSpc>
                    <a:spcPct val="110000"/>
                  </a:lnSpc>
                </a:pPr>
                <a:r>
                  <a:rPr lang="en-US" sz="2000" dirty="0">
                    <a:solidFill>
                      <a:srgbClr val="080808"/>
                    </a:solidFill>
                  </a:rPr>
                  <a:t>The rank 1-4 MP codebook can be constructed from SP codebook by the following precoder relation: 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</m:sub>
                    </m:sSub>
                    <m:r>
                      <a:rPr lang="en-US" sz="18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(MP) </a:t>
                </a:r>
                <a:r>
                  <a:rPr lang="en-US" sz="1800" dirty="0" smtClean="0">
                    <a:solidFill>
                      <a:srgbClr val="080808"/>
                    </a:solidFill>
                  </a:rPr>
                  <a:t>(normalized by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𝑔</m:t>
                                </m:r>
                              </m:sub>
                            </m:s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)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Adding inter-panel co-phasing to SP precoder 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=0,1,…,</m:t>
                    </m:r>
                    <m:sSub>
                      <m:sSub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𝑔</m:t>
                        </m:r>
                      </m:sub>
                    </m:sSub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(panel,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denotes the number of panels),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=0,1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(polarization),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𝑙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=0,1,…,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𝑅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(layer, where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𝑅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denotes rank), 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𝑙</m:t>
                            </m:r>
                          </m:sub>
                          <m:sup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is taken from single-panel codebook only with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=1 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following 1D/2D antenna port layouts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and oversampling factors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are supported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Note: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=2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4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are supported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co-phasing coefficient (for panels and polarizations)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Inter-panel co-phasing payload is </a:t>
                </a:r>
                <a:r>
                  <a:rPr lang="en-US" altLang="zh-CN" sz="18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: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600" dirty="0" smtClean="0">
                    <a:solidFill>
                      <a:srgbClr val="080808"/>
                    </a:solidFill>
                  </a:rPr>
                  <a:t>Mode 1 (WB inter-panel co-phasing): 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lower payload, supported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=2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or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4</m:t>
                    </m:r>
                  </m:oMath>
                </a14:m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:pPr lvl="3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80808"/>
                    </a:solidFill>
                  </a:rPr>
                  <a:t>Total intra- + inter-panel co-phasing payload = 2 bits/subband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srgbClr val="080808"/>
                    </a:solidFill>
                  </a:rPr>
                  <a:t>Mode 2 </a:t>
                </a:r>
                <a:r>
                  <a:rPr lang="en-US" altLang="zh-CN" sz="1600" dirty="0" smtClean="0">
                    <a:solidFill>
                      <a:srgbClr val="080808"/>
                    </a:solidFill>
                  </a:rPr>
                  <a:t>(SB inter-panel co-phasing): 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higher payload, supported only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=2</m:t>
                    </m:r>
                  </m:oMath>
                </a14:m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:pPr lvl="3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400" dirty="0">
                    <a:solidFill>
                      <a:srgbClr val="080808"/>
                    </a:solidFill>
                  </a:rPr>
                  <a:t>Total intra- + inter-panel co-phasing payload = 4 bits/subband</a:t>
                </a:r>
                <a:endParaRPr lang="sv-SE" sz="1400" dirty="0">
                  <a:solidFill>
                    <a:srgbClr val="080808"/>
                  </a:solidFill>
                </a:endParaRPr>
              </a:p>
              <a:p>
                <a:pPr lvl="3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sv-SE" sz="1400" dirty="0">
                    <a:solidFill>
                      <a:srgbClr val="080808"/>
                    </a:solidFill>
                  </a:rPr>
                  <a:t>FFS: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sub>
                    </m:sSub>
                  </m:oMath>
                </a14:m>
                <a:r>
                  <a:rPr lang="en-US" sz="1400" dirty="0">
                    <a:solidFill>
                      <a:srgbClr val="080808"/>
                    </a:solidFill>
                  </a:rPr>
                  <a:t>= 4 can be supported with maximum 4 bits/subband</a:t>
                </a:r>
                <a:endParaRPr lang="en-US" altLang="zh-CN" sz="16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0530" y="671805"/>
                <a:ext cx="8247712" cy="6039944"/>
              </a:xfrm>
              <a:blipFill rotWithShape="1">
                <a:blip r:embed="rId3"/>
                <a:stretch>
                  <a:fillRect l="-813" t="-1312" r="-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>
            <a:endCxn id="7" idx="1"/>
          </p:cNvCxnSpPr>
          <p:nvPr/>
        </p:nvCxnSpPr>
        <p:spPr bwMode="auto">
          <a:xfrm flipV="1">
            <a:off x="6953061" y="3095625"/>
            <a:ext cx="1203050" cy="399013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9547479"/>
                  </p:ext>
                </p:extLst>
              </p:nvPr>
            </p:nvGraphicFramePr>
            <p:xfrm>
              <a:off x="8156111" y="2074847"/>
              <a:ext cx="3878982" cy="2041556"/>
            </p:xfrm>
            <a:graphic>
              <a:graphicData uri="http://schemas.openxmlformats.org/drawingml/2006/table">
                <a:tbl>
                  <a:tblPr firstRow="1" firstCol="1">
                    <a:tableStyleId>{21E4AEA4-8DFA-4A89-87EB-49C32662AFE0}</a:tableStyleId>
                  </a:tblPr>
                  <a:tblGrid>
                    <a:gridCol w="1001028">
                      <a:extLst>
                        <a:ext uri="{9D8B030D-6E8A-4147-A177-3AD203B41FA5}">
                          <a16:colId xmlns:a16="http://schemas.microsoft.com/office/drawing/2014/main" xmlns="" val="3276596129"/>
                        </a:ext>
                      </a:extLst>
                    </a:gridCol>
                    <a:gridCol w="1829105">
                      <a:extLst>
                        <a:ext uri="{9D8B030D-6E8A-4147-A177-3AD203B41FA5}">
                          <a16:colId xmlns:a16="http://schemas.microsoft.com/office/drawing/2014/main" xmlns="" val="3352066831"/>
                        </a:ext>
                      </a:extLst>
                    </a:gridCol>
                    <a:gridCol w="1048849">
                      <a:extLst>
                        <a:ext uri="{9D8B030D-6E8A-4147-A177-3AD203B41FA5}">
                          <a16:colId xmlns:a16="http://schemas.microsoft.com/office/drawing/2014/main" xmlns="" val="4125317201"/>
                        </a:ext>
                      </a:extLst>
                    </a:gridCol>
                  </a:tblGrid>
                  <a:tr h="780146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Number of CSI-RS ports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sv-SE" sz="1200" b="0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𝒈</m:t>
                                        </m:r>
                                      </m:sub>
                                    </m:sSub>
                                    <m:r>
                                      <a:rPr lang="en-US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600" b="1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 b="0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sv-SE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600" b="1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600" b="1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3299919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8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313896809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(2,2,2)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439770654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(2,4,1),</a:t>
                          </a:r>
                          <a:r>
                            <a:rPr lang="en-US" sz="1600" i="0" u="none" strike="noStrike" baseline="0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 </a:t>
                          </a: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822688606"/>
                      </a:ext>
                    </a:extLst>
                  </a:tr>
                  <a:tr h="134206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(2,4,2), (</a:t>
                          </a: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4,2,2)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480135735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(2,8,1),</a:t>
                          </a:r>
                          <a:r>
                            <a:rPr lang="en-US" sz="1600" i="0" u="none" strike="noStrike" baseline="0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 </a:t>
                          </a: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7253660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9547479"/>
                  </p:ext>
                </p:extLst>
              </p:nvPr>
            </p:nvGraphicFramePr>
            <p:xfrm>
              <a:off x="8156111" y="2074847"/>
              <a:ext cx="3878982" cy="2041556"/>
            </p:xfrm>
            <a:graphic>
              <a:graphicData uri="http://schemas.openxmlformats.org/drawingml/2006/table">
                <a:tbl>
                  <a:tblPr firstRow="1" firstCol="1">
                    <a:tableStyleId>{21E4AEA4-8DFA-4A89-87EB-49C32662AFE0}</a:tableStyleId>
                  </a:tblPr>
                  <a:tblGrid>
                    <a:gridCol w="1001028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276596129"/>
                        </a:ext>
                      </a:extLst>
                    </a:gridCol>
                    <a:gridCol w="1829105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352066831"/>
                        </a:ext>
                      </a:extLst>
                    </a:gridCol>
                    <a:gridCol w="104884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4125317201"/>
                        </a:ext>
                      </a:extLst>
                    </a:gridCol>
                  </a:tblGrid>
                  <a:tr h="780146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Number of CSI-RS ports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442" marR="8442" marT="8442" marB="0" anchor="ctr">
                        <a:blipFill rotWithShape="1">
                          <a:blip r:embed="rId4"/>
                          <a:stretch>
                            <a:fillRect l="-55000" t="-3906" r="-57667" b="-17812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442" marR="8442" marT="8442" marB="0" anchor="ctr">
                        <a:blipFill rotWithShape="1">
                          <a:blip r:embed="rId4"/>
                          <a:stretch>
                            <a:fillRect l="-270349" t="-3906" r="-581" b="-1781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29991978"/>
                      </a:ext>
                    </a:extLst>
                  </a:tr>
                  <a:tr h="252282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8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13896809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(2,2,2)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439770654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(2,4,1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),</a:t>
                          </a:r>
                          <a:r>
                            <a:rPr lang="en-US" sz="1600" i="0" u="none" strike="noStrike" baseline="0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 </a:t>
                          </a:r>
                          <a:r>
                            <a:rPr lang="en-US" sz="1600" b="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</a:t>
                          </a: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4,2,1)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822688606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(2,4,2), 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</a:t>
                          </a:r>
                          <a:r>
                            <a:rPr lang="en-US" sz="1600" b="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4,2,2</a:t>
                          </a: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80135735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(2,8,1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),</a:t>
                          </a:r>
                          <a:r>
                            <a:rPr lang="en-US" sz="1600" i="0" u="none" strike="noStrike" baseline="0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 </a:t>
                          </a:r>
                          <a:r>
                            <a:rPr lang="en-US" sz="1600" b="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</a:t>
                          </a: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4,4,1)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72536604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1024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MP</a:t>
            </a:r>
            <a:r>
              <a:rPr lang="en-US" sz="2800" dirty="0"/>
              <a:t>: rank 1 and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85774" y="727788"/>
                <a:ext cx="11182351" cy="5850294"/>
              </a:xfrm>
              <a:noFill/>
            </p:spPr>
            <p:txBody>
              <a:bodyPr>
                <a:normAutofit/>
              </a:bodyPr>
              <a:lstStyle/>
              <a:p>
                <a:pPr marL="176213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en-US" altLang="zh-CN" dirty="0">
                    <a:solidFill>
                      <a:srgbClr val="080808"/>
                    </a:solidFill>
                  </a:rPr>
                  <a:t>For rank 1</a:t>
                </a:r>
                <a:r>
                  <a:rPr lang="en-US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is given below</a:t>
                </a: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Mode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0,0,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{1,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/>
                      </a:rPr>
                      <m:t>,−1,−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; for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{1,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,−1,−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,1,0</m:t>
                        </m:r>
                      </m:sub>
                    </m:sSub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,0,0</m:t>
                        </m:r>
                      </m:sub>
                    </m:sSub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subband (2 bits/subband)</a:t>
                </a: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is wideband (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2</m:t>
                    </m:r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bits)</a:t>
                </a: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Mode 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0,0,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{1,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,−1,−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; for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𝑝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𝑗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sv-SE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sv-SE" altLang="zh-CN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</a:t>
                </a:r>
                <a:r>
                  <a:rPr lang="en-US" altLang="zh-CN" sz="1600" dirty="0" err="1">
                    <a:solidFill>
                      <a:srgbClr val="080808"/>
                    </a:solidFill>
                  </a:rPr>
                  <a:t>subband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2+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bits/subband)</a:t>
                </a: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is</a:t>
                </a:r>
                <a:r>
                  <a:rPr lang="sv-SE" altLang="zh-CN" sz="1600" dirty="0">
                    <a:solidFill>
                      <a:srgbClr val="080808"/>
                    </a:solidFill>
                  </a:rPr>
                  <a:t> wideband (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4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sv-SE" altLang="zh-CN" sz="1600" dirty="0">
                    <a:solidFill>
                      <a:srgbClr val="080808"/>
                    </a:solidFill>
                  </a:rPr>
                  <a:t>bits)</a:t>
                </a:r>
              </a:p>
              <a:p>
                <a:pPr lvl="1"/>
                <a:endParaRPr lang="en-US" altLang="zh-CN" dirty="0">
                  <a:solidFill>
                    <a:srgbClr val="080808"/>
                  </a:solidFill>
                </a:endParaRPr>
              </a:p>
              <a:p>
                <a:r>
                  <a:rPr lang="en-US" altLang="zh-CN" sz="2000" dirty="0">
                    <a:solidFill>
                      <a:srgbClr val="080808"/>
                    </a:solidFill>
                  </a:rPr>
                  <a:t>For rank 2,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,0</m:t>
                            </m:r>
                          </m:sub>
                        </m:sSub>
                      </m:den>
                    </m:f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</a:rPr>
                      <m:t>=1</m:t>
                    </m:r>
                  </m:oMath>
                </a14:m>
                <a:endParaRPr lang="en-US" altLang="zh-CN" sz="2000" strike="sngStrike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</m:sSub>
                        <m:r>
                          <a:rPr lang="en-US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are defined in Type I SP codebook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given in the above rank 1 MP codebook for each mode except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𝑗</m:t>
                        </m:r>
                      </m:e>
                    </m:d>
                  </m:oMath>
                </a14:m>
                <a:endParaRPr lang="en-US" altLang="zh-CN" sz="1800" strike="sngStrike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Mode 1: 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subband (1 bit/subband),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is wideband (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bits)</a:t>
                </a: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Mode 2: 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</a:t>
                </a:r>
                <a:r>
                  <a:rPr lang="en-US" altLang="zh-CN" sz="1600" dirty="0" err="1">
                    <a:solidFill>
                      <a:srgbClr val="080808"/>
                    </a:solidFill>
                  </a:rPr>
                  <a:t>subband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+2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bits/subband)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is</a:t>
                </a:r>
                <a:r>
                  <a:rPr lang="sv-SE" altLang="zh-CN" sz="1600" dirty="0">
                    <a:solidFill>
                      <a:srgbClr val="080808"/>
                    </a:solidFill>
                  </a:rPr>
                  <a:t> wideband (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4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sv-SE" altLang="zh-CN" sz="1600" dirty="0">
                    <a:solidFill>
                      <a:srgbClr val="080808"/>
                    </a:solidFill>
                  </a:rPr>
                  <a:t>bits)</a:t>
                </a:r>
                <a:endParaRPr lang="en-US" altLang="zh-CN" sz="16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85774" y="727788"/>
                <a:ext cx="11182351" cy="5850294"/>
              </a:xfrm>
              <a:blipFill rotWithShape="1">
                <a:blip r:embed="rId2"/>
                <a:stretch>
                  <a:fillRect l="-654" t="-1250" b="-5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5761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MP</a:t>
            </a:r>
            <a:r>
              <a:rPr lang="en-US" sz="2800" dirty="0"/>
              <a:t>: rank 3 and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03554" y="914400"/>
                <a:ext cx="11490340" cy="5467150"/>
              </a:xfrm>
              <a:noFill/>
            </p:spPr>
            <p:txBody>
              <a:bodyPr>
                <a:normAutofit/>
              </a:bodyPr>
              <a:lstStyle/>
              <a:p>
                <a:r>
                  <a:rPr lang="en-US" sz="2000" dirty="0">
                    <a:solidFill>
                      <a:srgbClr val="080808"/>
                    </a:solidFill>
                  </a:rPr>
                  <a:t>For rank 3 and 4, precoder follows </a:t>
                </a:r>
                <a:r>
                  <a:rPr lang="en-US" altLang="zh-CN" sz="2000" dirty="0">
                    <a:solidFill>
                      <a:srgbClr val="080808"/>
                    </a:solidFill>
                  </a:rPr>
                  <a:t>Type I rank 3-4 SP codebook design for </a:t>
                </a:r>
                <a:r>
                  <a:rPr lang="en-US" sz="2000" dirty="0">
                    <a:solidFill>
                      <a:srgbClr val="080808"/>
                    </a:solidFill>
                  </a:rPr>
                  <a:t>&lt;16 ports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</a:rPr>
                      <m:t>=1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</a:rPr>
                      <m:t>2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,3</m:t>
                    </m:r>
                  </m:oMath>
                </a14:m>
                <a:endParaRPr lang="en-US" altLang="zh-CN" sz="2000" strike="sngStrike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are defined in Type I SP codebook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given in the above rank 1 MP codebook for each mode except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𝑗</m:t>
                        </m:r>
                      </m:e>
                    </m:d>
                  </m:oMath>
                </a14:m>
                <a:endParaRPr lang="en-US" altLang="zh-CN" sz="1800" strike="sngStrike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Mode 1: 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subband (1 bit/subband),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is wideband (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bits)</a:t>
                </a: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Mode 2: 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</a:t>
                </a:r>
                <a:r>
                  <a:rPr lang="en-US" altLang="zh-CN" sz="1600" dirty="0" err="1">
                    <a:solidFill>
                      <a:srgbClr val="080808"/>
                    </a:solidFill>
                  </a:rPr>
                  <a:t>subband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1+2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bits/subband)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is</a:t>
                </a:r>
                <a:r>
                  <a:rPr lang="sv-SE" altLang="zh-CN" sz="1600" dirty="0">
                    <a:solidFill>
                      <a:srgbClr val="080808"/>
                    </a:solidFill>
                  </a:rPr>
                  <a:t> wideband (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4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sv-SE" altLang="zh-CN" sz="1600" dirty="0">
                    <a:solidFill>
                      <a:srgbClr val="080808"/>
                    </a:solidFill>
                  </a:rPr>
                  <a:t>bits</a:t>
                </a:r>
                <a:endParaRPr lang="en-US" dirty="0">
                  <a:solidFill>
                    <a:srgbClr val="080808"/>
                  </a:solidFill>
                </a:endParaRPr>
              </a:p>
              <a:p>
                <a:pPr lvl="1"/>
                <a:r>
                  <a:rPr lang="en-US" sz="1800" dirty="0">
                    <a:solidFill>
                      <a:srgbClr val="080808"/>
                    </a:solidFill>
                  </a:rPr>
                  <a:t>Orthogonal beams within beam group: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1,0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2,0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1,2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2,2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1,1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1,3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, </m:t>
                    </m:r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2,1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2,3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calculation and reporting is wideband (2 bits). </a:t>
                </a: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2,1):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2,2):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4,1)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3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4,2):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8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,1)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={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3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4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sv-SE" altLang="zh-CN" sz="1600" dirty="0">
                  <a:solidFill>
                    <a:srgbClr val="080808"/>
                  </a:solidFill>
                  <a:highlight>
                    <a:srgbClr val="FFFF00"/>
                  </a:highlight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en-US" sz="20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3554" y="914400"/>
                <a:ext cx="11490340" cy="5467150"/>
              </a:xfrm>
              <a:blipFill rotWithShape="1">
                <a:blip r:embed="rId2"/>
                <a:stretch>
                  <a:fillRect l="-637" t="-1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5901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12235" y="1741804"/>
            <a:ext cx="8125710" cy="1837739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Type II single-panel (SP) codebook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8029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Type II SP</a:t>
            </a:r>
            <a:r>
              <a:rPr lang="en-US" sz="2800" dirty="0"/>
              <a:t>: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1015" y="780588"/>
                <a:ext cx="10972800" cy="5798633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80808"/>
                    </a:solidFill>
                  </a:rPr>
                  <a:t>NR supports Type II Cat 1 CSI for rank 1 and 2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PMI is used for Spatial Channel Information feedback 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PMI codebook assumes the following precoder structure:</a:t>
                </a:r>
                <a:endParaRPr lang="en-US" sz="14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For rank 1:  </a:t>
                </a:r>
                <a14:m>
                  <m:oMath xmlns:m="http://schemas.openxmlformats.org/officeDocument/2006/math">
                    <m:r>
                      <a:rPr lang="sv-SE" sz="1600">
                        <a:solidFill>
                          <a:srgbClr val="080808"/>
                        </a:solidFill>
                        <a:latin typeface="Cambria Math"/>
                      </a:rPr>
                      <m:t>𝑾</m:t>
                    </m:r>
                    <m:r>
                      <a:rPr lang="sv-SE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600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6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sv-SE" sz="16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̃"/>
                                    <m:ctrlPr>
                                      <a:rPr lang="sv-SE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sv-SE" sz="1600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sv-SE" sz="16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r>
                                  <a:rPr lang="en-US" sz="16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CA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600" dirty="0">
                    <a:solidFill>
                      <a:srgbClr val="080808"/>
                    </a:solidFill>
                  </a:rPr>
                  <a:t> ,  </a:t>
                </a:r>
                <a:r>
                  <a:rPr lang="sv-SE" sz="1600" b="1" i="1" dirty="0">
                    <a:solidFill>
                      <a:srgbClr val="080808"/>
                    </a:solidFill>
                  </a:rPr>
                  <a:t>W </a:t>
                </a:r>
                <a:r>
                  <a:rPr lang="sv-SE" sz="1600" dirty="0">
                    <a:solidFill>
                      <a:srgbClr val="080808"/>
                    </a:solidFill>
                  </a:rPr>
                  <a:t>is normalized to 1</a:t>
                </a:r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For rank 2:  </a:t>
                </a:r>
                <a14:m>
                  <m:oMath xmlns:m="http://schemas.openxmlformats.org/officeDocument/2006/math">
                    <m:r>
                      <a:rPr lang="sv-SE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60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600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600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600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600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600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̃"/>
                                      <m:ctrlPr>
                                        <a:rPr lang="sv-SE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sv-SE" sz="1600">
                                          <a:solidFill>
                                            <a:srgbClr val="080808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sv-SE" sz="1600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CA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sv-SE" sz="1600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, </a:t>
                </a:r>
                <a:r>
                  <a:rPr lang="sv-SE" sz="1600" dirty="0">
                    <a:solidFill>
                      <a:srgbClr val="080808"/>
                    </a:solidFill>
                  </a:rPr>
                  <a:t>columns of </a:t>
                </a:r>
                <a:r>
                  <a:rPr lang="sv-SE" sz="1600" b="1" i="1" dirty="0">
                    <a:solidFill>
                      <a:srgbClr val="080808"/>
                    </a:solidFill>
                  </a:rPr>
                  <a:t>W</a:t>
                </a:r>
                <a:r>
                  <a:rPr lang="sv-SE" sz="1600" dirty="0">
                    <a:solidFill>
                      <a:srgbClr val="080808"/>
                    </a:solidFill>
                  </a:rPr>
                  <a:t> are normalized to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𝒘</m:t>
                            </m:r>
                          </m:e>
                        </m:acc>
                      </m:e>
                      <m:sub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sv-SE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sv-SE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sv-SE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sv-SE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  <m:sSubSup>
                              <m:sSubSupPr>
                                <m:ctrlPr>
                                  <a:rPr lang="sv-SE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SupPr>
                              <m:e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bSup>
                          </m:sub>
                        </m:sSub>
                        <m:sSubSup>
                          <m:sSubSup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𝑙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  <m:sup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sSubSup>
                          <m:sSubSup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𝑙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  <m:sup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𝑆𝐵</m:t>
                            </m:r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r>
                          <a:rPr lang="sv-SE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⋅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𝑟</m:t>
                            </m:r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CA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sz="18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 (weighted combination of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 beams)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The value of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600" dirty="0">
                    <a:solidFill>
                      <a:srgbClr val="080808"/>
                    </a:solidFill>
                  </a:rPr>
                  <a:t> is </a:t>
                </a:r>
                <a:r>
                  <a:rPr lang="en-US" sz="16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𝐿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2,3,4</m:t>
                        </m:r>
                      </m:e>
                    </m:d>
                  </m:oMath>
                </a14:m>
                <a:endParaRPr lang="en-US" sz="1800" b="1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600" b="1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is an oversampled 2D DFT beam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CA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(polarization)</a:t>
                </a:r>
                <a:r>
                  <a:rPr lang="sv-SE" sz="16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𝑙</m:t>
                    </m:r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(layer)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wideband (WB) beam amplitude scaling factor for beam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and on polarization r and layer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1600" i="1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𝑆𝐵</m:t>
                            </m:r>
                          </m:e>
                        </m:d>
                      </m:sup>
                    </m:sSubSup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subband (SB) beam amplitude scaling factor for beam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-SE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i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and on polarization r and layer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𝑙</m:t>
                    </m:r>
                  </m:oMath>
                </a14:m>
                <a:r>
                  <a:rPr lang="en-US" sz="1600" i="1" dirty="0">
                    <a:solidFill>
                      <a:srgbClr val="080808"/>
                    </a:solidFill>
                  </a:rPr>
                  <a:t> </a:t>
                </a:r>
                <a:endParaRPr lang="en-US" sz="1600" i="1" strike="sngStrike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beam combining coefficient (phase) for beam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and on polarization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r </a:t>
                </a:r>
                <a:r>
                  <a:rPr lang="en-US" sz="1600" dirty="0">
                    <a:solidFill>
                      <a:srgbClr val="080808"/>
                    </a:solidFill>
                  </a:rPr>
                  <a:t>and layer </a:t>
                </a:r>
                <a14:m>
                  <m:oMath xmlns:m="http://schemas.openxmlformats.org/officeDocument/2006/math"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US" sz="2000" dirty="0">
                  <a:solidFill>
                    <a:srgbClr val="080808"/>
                  </a:solidFill>
                </a:endParaRP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600" dirty="0">
                    <a:solidFill>
                      <a:srgbClr val="080808"/>
                    </a:solidFill>
                  </a:rPr>
                  <a:t> between QPSK (2 bits) and 8PSK (3 bits)</a:t>
                </a:r>
              </a:p>
              <a:p>
                <a:pPr lvl="1"/>
                <a:r>
                  <a:rPr lang="en-US" sz="18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800" dirty="0">
                    <a:solidFill>
                      <a:srgbClr val="080808"/>
                    </a:solidFill>
                  </a:rPr>
                  <a:t> amplitude scaling mode: between WB+SB (with unequal bit allocation) and WB-only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endParaRPr lang="sv-SE" sz="18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1015" y="780588"/>
                <a:ext cx="10972800" cy="5798633"/>
              </a:xfrm>
              <a:blipFill rotWithShape="1">
                <a:blip r:embed="rId3"/>
                <a:stretch>
                  <a:fillRect l="-667" t="-1157" b="-10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38584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761" y="139356"/>
            <a:ext cx="11634944" cy="596624"/>
          </a:xfrm>
        </p:spPr>
        <p:txBody>
          <a:bodyPr>
            <a:normAutofit/>
          </a:bodyPr>
          <a:lstStyle/>
          <a:p>
            <a:r>
              <a:rPr lang="sv-SE" sz="2800" b="1" dirty="0"/>
              <a:t>Type II </a:t>
            </a:r>
            <a:r>
              <a:rPr lang="en-US" sz="2800" b="1" dirty="0"/>
              <a:t>SP</a:t>
            </a:r>
            <a:r>
              <a:rPr lang="sv-SE" sz="2800" dirty="0"/>
              <a:t>: beam selection and parameters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29168" y="858416"/>
                <a:ext cx="11135785" cy="3886839"/>
              </a:xfrm>
            </p:spPr>
            <p:txBody>
              <a:bodyPr/>
              <a:lstStyle/>
              <a:p>
                <a:r>
                  <a:rPr lang="sv-SE" sz="2000" b="1" dirty="0">
                    <a:solidFill>
                      <a:srgbClr val="080808"/>
                    </a:solidFill>
                  </a:rPr>
                  <a:t>Beam selection is wideband only</a:t>
                </a:r>
              </a:p>
              <a:p>
                <a:pPr lvl="1"/>
                <a:r>
                  <a:rPr lang="sv-SE" sz="1800" dirty="0">
                    <a:solidFill>
                      <a:srgbClr val="080808"/>
                    </a:solidFill>
                  </a:rPr>
                  <a:t>Unconstrained beam selection from orthogonal basis</a:t>
                </a: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6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e>
                      <m:sub>
                        <m:r>
                          <a:rPr lang="sv-SE" sz="16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bSup>
                      <m:sSubSup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sv-SE" sz="16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=0,…,</m:t>
                    </m:r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𝐿</m:t>
                    </m:r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)</m:t>
                        </m:r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sv-SE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O</m:t>
                        </m:r>
                      </m:e>
                      <m:sub>
                        <m:r>
                          <a:rPr lang="sv-SE" sz="16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⋅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=0,…,</m:t>
                    </m:r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  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3"/>
                <a14:m>
                  <m:oMath xmlns:m="http://schemas.openxmlformats.org/officeDocument/2006/math">
                    <m:sSub>
                      <m:sSub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=0,…,</m:t>
                    </m:r>
                    <m:sSub>
                      <m:sSub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−1,</m:t>
                    </m:r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=0,…</m:t>
                    </m:r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−1 </m:t>
                    </m:r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(rotation factors)</a:t>
                </a:r>
              </a:p>
              <a:p>
                <a:pPr lvl="3"/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=0,…,</m:t>
                    </m:r>
                    <m:sSub>
                      <m:sSubPr>
                        <m:ctrlP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sv-SE" sz="16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=0,…,</m:t>
                    </m:r>
                    <m:sSub>
                      <m:sSub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sv-SE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(orthogonal beam indices)</a:t>
                </a:r>
                <a:endParaRPr lang="en-US" sz="2200" dirty="0">
                  <a:solidFill>
                    <a:srgbClr val="080808"/>
                  </a:solidFill>
                </a:endParaRPr>
              </a:p>
              <a:p>
                <a:endParaRPr lang="en-US" sz="2000" dirty="0">
                  <a:solidFill>
                    <a:srgbClr val="080808"/>
                  </a:solidFill>
                </a:endParaRPr>
              </a:p>
              <a:p>
                <a:r>
                  <a:rPr lang="en-US" sz="2000" dirty="0">
                    <a:solidFill>
                      <a:srgbClr val="080808"/>
                    </a:solidFill>
                  </a:rPr>
                  <a:t>The following values of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sv-SE" sz="20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sv-SE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20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are supported: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8" y="858416"/>
                <a:ext cx="11135785" cy="3886839"/>
              </a:xfrm>
              <a:blipFill rotWithShape="1">
                <a:blip r:embed="rId2"/>
                <a:stretch>
                  <a:fillRect l="-657" t="-18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200210"/>
                  </p:ext>
                </p:extLst>
              </p:nvPr>
            </p:nvGraphicFramePr>
            <p:xfrm>
              <a:off x="7526959" y="3082264"/>
              <a:ext cx="4398746" cy="3515064"/>
            </p:xfrm>
            <a:graphic>
              <a:graphicData uri="http://schemas.openxmlformats.org/drawingml/2006/table">
                <a:tbl>
                  <a:tblPr firstRow="1" firstCol="1">
                    <a:tableStyleId>{21E4AEA4-8DFA-4A89-87EB-49C32662AFE0}</a:tableStyleId>
                  </a:tblPr>
                  <a:tblGrid>
                    <a:gridCol w="1058780">
                      <a:extLst>
                        <a:ext uri="{9D8B030D-6E8A-4147-A177-3AD203B41FA5}">
                          <a16:colId xmlns:a16="http://schemas.microsoft.com/office/drawing/2014/main" xmlns="" val="3276596129"/>
                        </a:ext>
                      </a:extLst>
                    </a:gridCol>
                    <a:gridCol w="2300437">
                      <a:extLst>
                        <a:ext uri="{9D8B030D-6E8A-4147-A177-3AD203B41FA5}">
                          <a16:colId xmlns:a16="http://schemas.microsoft.com/office/drawing/2014/main" xmlns="" val="3352066831"/>
                        </a:ext>
                      </a:extLst>
                    </a:gridCol>
                    <a:gridCol w="1039529">
                      <a:extLst>
                        <a:ext uri="{9D8B030D-6E8A-4147-A177-3AD203B41FA5}">
                          <a16:colId xmlns:a16="http://schemas.microsoft.com/office/drawing/2014/main" xmlns="" val="412531720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Number of CSI-RS ports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sv-SE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sv-SE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600" b="1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600" b="1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3299919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1" i="0" u="none" strike="noStrike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4 (*)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8 (*)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313896809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(3,2)</a:t>
                          </a:r>
                          <a:endParaRPr lang="en-US" sz="1600" b="0" i="0" u="none" strike="sngStrike" baseline="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4200036458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639963060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(4,2)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439770654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822688606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24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(6,2), (4,3)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311384425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(12,1)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717313791"/>
                      </a:ext>
                    </a:extLst>
                  </a:tr>
                  <a:tr h="134206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(8,2), (4,4)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480135735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7253660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200210"/>
                  </p:ext>
                </p:extLst>
              </p:nvPr>
            </p:nvGraphicFramePr>
            <p:xfrm>
              <a:off x="7526959" y="3082264"/>
              <a:ext cx="4398746" cy="3515064"/>
            </p:xfrm>
            <a:graphic>
              <a:graphicData uri="http://schemas.openxmlformats.org/drawingml/2006/table">
                <a:tbl>
                  <a:tblPr firstRow="1" firstCol="1">
                    <a:tableStyleId>{21E4AEA4-8DFA-4A89-87EB-49C32662AFE0}</a:tableStyleId>
                  </a:tblPr>
                  <a:tblGrid>
                    <a:gridCol w="1058780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276596129"/>
                        </a:ext>
                      </a:extLst>
                    </a:gridCol>
                    <a:gridCol w="2300437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352066831"/>
                        </a:ext>
                      </a:extLst>
                    </a:gridCol>
                    <a:gridCol w="1039529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4125317201"/>
                        </a:ext>
                      </a:extLst>
                    </a:gridCol>
                  </a:tblGrid>
                  <a:tr h="739962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Number of CSI-RS ports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442" marR="8442" marT="8442" marB="0" anchor="ctr">
                        <a:blipFill rotWithShape="1">
                          <a:blip r:embed="rId3"/>
                          <a:stretch>
                            <a:fillRect l="-46419" t="-7438" r="-45358" b="-393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442" marR="8442" marT="8442" marB="0" anchor="ctr">
                        <a:blipFill rotWithShape="1">
                          <a:blip r:embed="rId3"/>
                          <a:stretch>
                            <a:fillRect l="-324706" t="-7438" r="-588" b="-393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29991978"/>
                      </a:ext>
                    </a:extLst>
                  </a:tr>
                  <a:tr h="252282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1" i="0" u="none" strike="noStrike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4 (*)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1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8 (*)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13896809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3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(3,2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b="0" i="0" u="none" strike="sngStrike" baseline="0" dirty="0" smtClean="0">
                            <a:solidFill>
                              <a:srgbClr val="FF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200036458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639963060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(4,2</a:t>
                          </a:r>
                          <a:r>
                            <a:rPr lang="en-US" sz="1600" b="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439770654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,-)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822688606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24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(6,2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), (4,3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b="0" i="0" u="none" strike="noStrike" dirty="0" smtClean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311384425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(12,1)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,-)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717313791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(8,2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), 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b="0" i="0" u="none" strike="noStrike" dirty="0" smtClean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80135735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,-)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7253660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TextBox 3"/>
          <p:cNvSpPr txBox="1"/>
          <p:nvPr/>
        </p:nvSpPr>
        <p:spPr>
          <a:xfrm>
            <a:off x="3638350" y="5158579"/>
            <a:ext cx="377310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rgbClr val="080808"/>
                </a:solidFill>
              </a:rPr>
              <a:t>(*) Beam selection is not used for: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80808"/>
                </a:solidFill>
              </a:rPr>
              <a:t>4-port L=2 (L=3, 4 is not supported)</a:t>
            </a: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80808"/>
                </a:solidFill>
              </a:rPr>
              <a:t>8-port L=4.  </a:t>
            </a:r>
          </a:p>
        </p:txBody>
      </p:sp>
    </p:spTree>
    <p:extLst>
      <p:ext uri="{BB962C8B-B14F-4D97-AF65-F5344CB8AC3E}">
        <p14:creationId xmlns:p14="http://schemas.microsoft.com/office/powerpoint/2010/main" val="341140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588" y="85711"/>
            <a:ext cx="10025750" cy="567432"/>
          </a:xfrm>
        </p:spPr>
        <p:txBody>
          <a:bodyPr>
            <a:normAutofit/>
          </a:bodyPr>
          <a:lstStyle/>
          <a:p>
            <a:r>
              <a:rPr lang="en-US" sz="2800" b="1"/>
              <a:t>Executive Summary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01214" y="634478"/>
                <a:ext cx="11411338" cy="5999584"/>
              </a:xfrm>
            </p:spPr>
            <p:txBody>
              <a:bodyPr/>
              <a:lstStyle/>
              <a:p>
                <a:pPr lvl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2000" i="1" dirty="0" smtClean="0">
                    <a:solidFill>
                      <a:srgbClr val="080808"/>
                    </a:solidFill>
                  </a:rPr>
                  <a:t>Joint proposal on codebook design for CSI reporting in all pertinent scenarios: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600" b="1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𝑾</m:t>
                            </m:r>
                            <m:r>
                              <a:rPr lang="en-US" altLang="zh-CN" sz="1600" b="0" i="0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=</m:t>
                            </m:r>
                            <m:r>
                              <a:rPr lang="en-US" altLang="zh-CN" sz="16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𝑾</m:t>
                            </m:r>
                          </m:e>
                          <m:sub>
                            <m:r>
                              <a:rPr lang="en-US" altLang="zh-CN" sz="16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600" b="0" i="0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600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US" altLang="zh-CN" sz="1600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600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r>
                                <a:rPr lang="en-US" altLang="zh-CN" sz="1600" b="1" i="1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CN" sz="1600" b="1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1600" i="1" dirty="0">
                  <a:solidFill>
                    <a:srgbClr val="080808"/>
                  </a:solidFill>
                </a:endParaRPr>
              </a:p>
              <a:p>
                <a:pPr lvl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i="1" dirty="0">
                    <a:solidFill>
                      <a:srgbClr val="080808"/>
                    </a:solidFill>
                  </a:rPr>
                  <a:t>Type I single-panel (SP):</a:t>
                </a:r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Rank 1-2: With L=1 and 4 (but one pattern only, instead of 3 in Rel.14 LTE), rank 2 uses orthogonal beams (similar to Rel.13 LTE rank 3-4)</a:t>
                </a:r>
                <a:endParaRPr lang="en-US" sz="16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Rank 3-4: With L=1 only, LTE-like design for &lt;16 ports, LTE-like design with enhanced co-phasing across orthogonal beams for ≥16 ports</a:t>
                </a:r>
                <a:endParaRPr lang="en-US" sz="16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Rank 5-8: With L=1 only, fixed orthogonal beams</a:t>
                </a:r>
                <a:endParaRPr lang="en-US" sz="1600" dirty="0">
                  <a:solidFill>
                    <a:srgbClr val="080808"/>
                  </a:solidFill>
                </a:endParaRPr>
              </a:p>
              <a:p>
                <a:pPr lvl="0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i="1" dirty="0">
                    <a:solidFill>
                      <a:srgbClr val="080808"/>
                    </a:solidFill>
                  </a:rPr>
                  <a:t>Type I multi-panel (MP):</a:t>
                </a:r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Rank 1-4: Extension of Type I single-panel by adding inter-panel co-phasing, either wideband or subband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i="1" dirty="0">
                    <a:solidFill>
                      <a:srgbClr val="080808"/>
                    </a:solidFill>
                  </a:rPr>
                  <a:t>Type II single-panel (SP):</a:t>
                </a:r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Rank 1-2: With L=2, 3, 4. Two modes for amplitude: WB-only and SB (implemented as differential WB+SB and unequal bit allocation for K strongest coefficients out of 2L to reduce overhead), independent quantization across layers </a:t>
                </a:r>
                <a:endParaRPr lang="en-US" sz="1600" dirty="0">
                  <a:solidFill>
                    <a:srgbClr val="080808"/>
                  </a:solidFill>
                </a:endParaRP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i="1" dirty="0">
                    <a:solidFill>
                      <a:srgbClr val="080808"/>
                    </a:solidFill>
                  </a:rPr>
                  <a:t>Codebook for 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beamformed</a:t>
                </a:r>
                <a:r>
                  <a:rPr lang="en-US" sz="2000" i="1" dirty="0">
                    <a:solidFill>
                      <a:srgbClr val="080808"/>
                    </a:solidFill>
                  </a:rPr>
                  <a:t> CSI-RS: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Reuse of  amplitude and co-phasing from Type II SP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i="1" dirty="0">
                    <a:solidFill>
                      <a:srgbClr val="080808"/>
                    </a:solidFill>
                  </a:rPr>
                  <a:t> configured to enable port subset selection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i="1" dirty="0">
                    <a:solidFill>
                      <a:srgbClr val="080808"/>
                    </a:solidFill>
                  </a:rPr>
                  <a:t>On the scheme for codebook subset restriction (CSR) for the above codebooks: 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i="1" dirty="0">
                    <a:solidFill>
                      <a:srgbClr val="080808"/>
                    </a:solidFill>
                  </a:rPr>
                  <a:t>FFS whether a subset of codebook can be indicated to UE for CSI feedback considering adaptation to different CSI feedback payload sizes</a:t>
                </a:r>
                <a:endParaRPr lang="en-US" altLang="zh-CN" sz="16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1214" y="634478"/>
                <a:ext cx="11411338" cy="5999584"/>
              </a:xfrm>
              <a:blipFill rotWithShape="1">
                <a:blip r:embed="rId2"/>
                <a:stretch>
                  <a:fillRect l="-641" t="-1118" r="-641" b="-7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705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761" y="139356"/>
            <a:ext cx="11663816" cy="596624"/>
          </a:xfrm>
        </p:spPr>
        <p:txBody>
          <a:bodyPr>
            <a:normAutofit/>
          </a:bodyPr>
          <a:lstStyle/>
          <a:p>
            <a:r>
              <a:rPr lang="sv-SE" sz="2800" b="1" dirty="0"/>
              <a:t>Type II </a:t>
            </a:r>
            <a:r>
              <a:rPr lang="en-US" sz="2800" b="1" dirty="0"/>
              <a:t>SP</a:t>
            </a:r>
            <a:r>
              <a:rPr lang="sv-SE" sz="2800" dirty="0"/>
              <a:t>: amplitude and combining coefficients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29168" y="867747"/>
                <a:ext cx="11135785" cy="5581179"/>
              </a:xfrm>
            </p:spPr>
            <p:txBody>
              <a:bodyPr/>
              <a:lstStyle/>
              <a:p>
                <a:pPr marL="176213" lvl="1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2000" b="1" dirty="0">
                    <a:solidFill>
                      <a:srgbClr val="080808"/>
                    </a:solidFill>
                  </a:rPr>
                  <a:t>Amplitude scaling</a:t>
                </a:r>
                <a:r>
                  <a:rPr lang="sv-SE" sz="1800" dirty="0">
                    <a:solidFill>
                      <a:srgbClr val="080808"/>
                    </a:solidFill>
                  </a:rPr>
                  <a:t>:</a:t>
                </a:r>
                <a:endParaRPr lang="sv-SE" dirty="0">
                  <a:solidFill>
                    <a:srgbClr val="080808"/>
                  </a:solidFill>
                </a:endParaRP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1800" dirty="0">
                    <a:solidFill>
                      <a:srgbClr val="080808"/>
                    </a:solidFill>
                  </a:rPr>
                  <a:t>Independently selected for each beam, polarization, and layer</a:t>
                </a:r>
                <a:endParaRPr lang="en-US" sz="1800" dirty="0">
                  <a:solidFill>
                    <a:srgbClr val="080808"/>
                  </a:solidFill>
                </a:endParaRP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en-US" sz="1800" dirty="0">
                    <a:solidFill>
                      <a:srgbClr val="080808"/>
                    </a:solidFill>
                  </a:rPr>
                  <a:t>UE is configured to report wideband amplitude with or without subband amplitude:</a:t>
                </a:r>
                <a:endParaRPr lang="sv-SE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sv-SE" sz="1600" dirty="0">
                    <a:solidFill>
                      <a:srgbClr val="080808"/>
                    </a:solidFill>
                  </a:rPr>
                  <a:t>Wideband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sv-SE" sz="1600" dirty="0">
                    <a:solidFill>
                      <a:srgbClr val="080808"/>
                    </a:solidFill>
                  </a:rPr>
                  <a:t> + Subband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𝑆𝐵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sv-SE" sz="1600" b="1" dirty="0">
                    <a:solidFill>
                      <a:srgbClr val="080808"/>
                    </a:solidFill>
                  </a:rPr>
                  <a:t>: </a:t>
                </a:r>
              </a:p>
              <a:p>
                <a:pPr lvl="3"/>
                <a:r>
                  <a:rPr lang="sv-SE" sz="1600" dirty="0">
                    <a:solidFill>
                      <a:srgbClr val="080808"/>
                    </a:solidFill>
                  </a:rPr>
                  <a:t>Both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and </a:t>
                </a:r>
                <a:r>
                  <a:rPr lang="sv-SE" sz="1600" dirty="0">
                    <a:solidFill>
                      <a:srgbClr val="080808"/>
                    </a:solidFill>
                  </a:rPr>
                  <a:t>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𝑆</m:t>
                            </m:r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𝑆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) are possible</a:t>
                </a:r>
                <a:endParaRPr lang="sv-SE" sz="16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sv-SE" sz="1600" dirty="0">
                    <a:solidFill>
                      <a:srgbClr val="080808"/>
                    </a:solidFill>
                  </a:rPr>
                  <a:t>Wideband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only:</a:t>
                </a:r>
              </a:p>
              <a:p>
                <a:pPr lvl="3"/>
                <a:r>
                  <a:rPr lang="sv-SE" sz="1600" dirty="0">
                    <a:solidFill>
                      <a:srgbClr val="080808"/>
                    </a:solidFill>
                  </a:rPr>
                  <a:t>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d>
                          <m:d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𝑊𝐵</m:t>
                            </m:r>
                          </m:e>
                        </m:d>
                      </m:sup>
                    </m:sSubSup>
                    <m:r>
                      <a:rPr lang="sv-SE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Sup>
                      <m:sSubSup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) is possible</a:t>
                </a:r>
                <a:endParaRPr lang="en-GB" sz="1600" dirty="0">
                  <a:solidFill>
                    <a:srgbClr val="080808"/>
                  </a:solidFill>
                </a:endParaRP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1800" dirty="0">
                    <a:solidFill>
                      <a:srgbClr val="080808"/>
                    </a:solidFill>
                  </a:rPr>
                  <a:t>Wideband amplitude value set (3 bits): </a:t>
                </a:r>
                <a14:m>
                  <m:oMath xmlns:m="http://schemas.openxmlformats.org/officeDocument/2006/math">
                    <m:r>
                      <a:rPr lang="en-US" sz="180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{1,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0.5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0.25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.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125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0.0625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0.0313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0.0156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0}</m:t>
                    </m:r>
                  </m:oMath>
                </a14:m>
                <a:endParaRPr lang="sv-SE" sz="1800" dirty="0">
                  <a:solidFill>
                    <a:srgbClr val="080808"/>
                  </a:solidFill>
                </a:endParaRPr>
              </a:p>
              <a:p>
                <a:pPr marL="895351" lvl="3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en-US" sz="1600" dirty="0">
                    <a:solidFill>
                      <a:srgbClr val="080808"/>
                    </a:solidFill>
                  </a:rPr>
                  <a:t>PMI payload can vary depending on whether an amplitude is zero or not</a:t>
                </a:r>
              </a:p>
              <a:p>
                <a:pPr marL="1257301" lvl="4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en-US" sz="1600" dirty="0">
                    <a:solidFill>
                      <a:srgbClr val="080808"/>
                    </a:solidFill>
                  </a:rPr>
                  <a:t>Details are FFS</a:t>
                </a: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1800" dirty="0">
                    <a:solidFill>
                      <a:srgbClr val="080808"/>
                    </a:solidFill>
                  </a:rPr>
                  <a:t>Subband amplitude value set (1 bit):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{1,</m:t>
                    </m:r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0.5</m:t>
                        </m:r>
                      </m:e>
                    </m:rad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sv-SE" sz="1800" dirty="0">
                  <a:solidFill>
                    <a:srgbClr val="080808"/>
                  </a:solidFill>
                </a:endParaRPr>
              </a:p>
              <a:p>
                <a:pPr marL="176213" lvl="1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2000" b="1" dirty="0">
                    <a:solidFill>
                      <a:srgbClr val="080808"/>
                    </a:solidFill>
                  </a:rPr>
                  <a:t>Phase for combining coefficients</a:t>
                </a:r>
                <a:r>
                  <a:rPr lang="sv-SE" sz="2000" dirty="0">
                    <a:solidFill>
                      <a:srgbClr val="080808"/>
                    </a:solidFill>
                  </a:rPr>
                  <a:t>:</a:t>
                </a: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1800" dirty="0">
                    <a:solidFill>
                      <a:srgbClr val="080808"/>
                    </a:solidFill>
                  </a:rPr>
                  <a:t>Independently selected for each beam, polarization, and layer</a:t>
                </a: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1800" dirty="0">
                    <a:solidFill>
                      <a:srgbClr val="080808"/>
                    </a:solidFill>
                  </a:rPr>
                  <a:t>Subband only</a:t>
                </a:r>
              </a:p>
              <a:p>
                <a:pPr marL="534988" lvl="2" indent="-176213"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1800" dirty="0">
                    <a:solidFill>
                      <a:srgbClr val="080808"/>
                    </a:solidFill>
                  </a:rPr>
                  <a:t>Phase value set: either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sSup>
                      <m:sSupPr>
                        <m:ctrlPr>
                          <a:rPr lang="en-US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sz="18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  <m:r>
                              <a:rPr lang="en-US" sz="18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18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 , 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𝑛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=0,1,2,3}</m:t>
                    </m:r>
                  </m:oMath>
                </a14:m>
                <a:r>
                  <a:rPr lang="sv-SE" sz="1800" dirty="0">
                    <a:solidFill>
                      <a:srgbClr val="080808"/>
                    </a:solidFill>
                  </a:rPr>
                  <a:t> (2 bits) or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𝜋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18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, 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𝑛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=0,1,…,7}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(3 bits)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168" y="867747"/>
                <a:ext cx="11135785" cy="5581179"/>
              </a:xfrm>
              <a:blipFill rotWithShape="1">
                <a:blip r:embed="rId2"/>
                <a:stretch>
                  <a:fillRect l="-657" t="-1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64159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758" y="180167"/>
            <a:ext cx="11656194" cy="513029"/>
          </a:xfrm>
        </p:spPr>
        <p:txBody>
          <a:bodyPr>
            <a:noAutofit/>
          </a:bodyPr>
          <a:lstStyle/>
          <a:p>
            <a:r>
              <a:rPr lang="sv-SE" sz="2800" b="1" dirty="0"/>
              <a:t>Type II </a:t>
            </a:r>
            <a:r>
              <a:rPr lang="en-US" sz="2800" b="1" dirty="0"/>
              <a:t>SP</a:t>
            </a:r>
            <a:r>
              <a:rPr lang="sv-SE" sz="2800" dirty="0"/>
              <a:t>: bit allocation for amplitude scaling and phase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10141" y="903249"/>
                <a:ext cx="11203804" cy="5497551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2000" dirty="0">
                    <a:solidFill>
                      <a:srgbClr val="080808"/>
                    </a:solidFill>
                  </a:rPr>
                  <a:t>(WB amplitude, SB amplitude, SB phase) are quantized and reported in (X,Y,Z) bits as follows: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1800" dirty="0">
                    <a:solidFill>
                      <a:srgbClr val="080808"/>
                    </a:solidFill>
                  </a:rPr>
                  <a:t>Note: For each layer, for the leading (</a:t>
                </a:r>
                <a:r>
                  <a:rPr lang="en-GB" sz="1800" dirty="0">
                    <a:solidFill>
                      <a:srgbClr val="080808"/>
                    </a:solidFill>
                  </a:rPr>
                  <a:t>strongest)</a:t>
                </a:r>
                <a:r>
                  <a:rPr lang="sv-SE" sz="1800" dirty="0">
                    <a:solidFill>
                      <a:srgbClr val="080808"/>
                    </a:solidFill>
                  </a:rPr>
                  <a:t> coefficient out of 2L coefficients, (X, Y, Z) = (0,0,0)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The leading (</a:t>
                </a:r>
                <a:r>
                  <a:rPr lang="en-GB" sz="1600" dirty="0">
                    <a:solidFill>
                      <a:srgbClr val="080808"/>
                    </a:solidFill>
                  </a:rPr>
                  <a:t>strongest)</a:t>
                </a:r>
                <a:r>
                  <a:rPr lang="sv-SE" sz="1600" dirty="0">
                    <a:solidFill>
                      <a:srgbClr val="080808"/>
                    </a:solidFill>
                  </a:rPr>
                  <a:t> coefficient = 1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altLang="zh-CN" sz="1800" dirty="0">
                    <a:solidFill>
                      <a:srgbClr val="080808"/>
                    </a:solidFill>
                  </a:rPr>
                  <a:t>For WB+SB amplitude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altLang="zh-CN" sz="1600" dirty="0">
                    <a:solidFill>
                      <a:srgbClr val="080808"/>
                    </a:solidFill>
                  </a:rPr>
                  <a:t>(X, Y)=(3,1) and Z</a:t>
                </a:r>
                <a14:m>
                  <m:oMath xmlns:m="http://schemas.openxmlformats.org/officeDocument/2006/math">
                    <m:r>
                      <a:rPr lang="sv-SE" altLang="zh-CN" sz="16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sv-SE" altLang="zh-CN" sz="1600" dirty="0">
                    <a:solidFill>
                      <a:srgbClr val="080808"/>
                    </a:solidFill>
                  </a:rPr>
                  <a:t>{2,3} for the first (K–1) </a:t>
                </a:r>
                <a:r>
                  <a:rPr lang="en-GB" sz="1600" dirty="0">
                    <a:solidFill>
                      <a:srgbClr val="080808"/>
                    </a:solidFill>
                  </a:rPr>
                  <a:t>leading (strongest) </a:t>
                </a:r>
                <a:r>
                  <a:rPr lang="sv-SE" altLang="zh-CN" sz="1600" dirty="0">
                    <a:solidFill>
                      <a:srgbClr val="080808"/>
                    </a:solidFill>
                  </a:rPr>
                  <a:t>coefficients out of (2L–1) coefficients, and (X,Y,Z) = (3,0,2) for the remaining </a:t>
                </a:r>
                <a:r>
                  <a:rPr lang="sv-SE" sz="1600" dirty="0">
                    <a:solidFill>
                      <a:srgbClr val="080808"/>
                    </a:solidFill>
                  </a:rPr>
                  <a:t>(2L–K) </a:t>
                </a:r>
                <a:r>
                  <a:rPr lang="sv-SE" altLang="zh-CN" sz="1600" dirty="0">
                    <a:solidFill>
                      <a:srgbClr val="080808"/>
                    </a:solidFill>
                  </a:rPr>
                  <a:t>coefficients</a:t>
                </a:r>
              </a:p>
              <a:p>
                <a:pPr lvl="3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For L=2, 3, and 4, the corresponding value of K is 4 (=2L), 4, and 6, respectively.  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altLang="zh-CN" sz="1600" dirty="0">
                    <a:solidFill>
                      <a:srgbClr val="080808"/>
                    </a:solidFill>
                  </a:rPr>
                  <a:t>The following coefficient index information is reported in a WB manner</a:t>
                </a:r>
              </a:p>
              <a:p>
                <a:pPr lvl="3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The index of strongest coefficient out of 2L coefficients (per </a:t>
                </a:r>
                <a:r>
                  <a:rPr lang="sv-SE" sz="1600" dirty="0" err="1">
                    <a:solidFill>
                      <a:srgbClr val="080808"/>
                    </a:solidFill>
                  </a:rPr>
                  <a:t>layer</a:t>
                </a:r>
                <a:r>
                  <a:rPr lang="sv-SE" sz="1600" dirty="0">
                    <a:solidFill>
                      <a:srgbClr val="080808"/>
                    </a:solidFill>
                  </a:rPr>
                  <a:t>)</a:t>
                </a:r>
              </a:p>
              <a:p>
                <a:pPr lvl="3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The (K–1) leading coefficients are determined implicitly from reported (2L–1) WB amplitude coefficients per layer without additional signaling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altLang="zh-CN" sz="1800" dirty="0">
                    <a:solidFill>
                      <a:srgbClr val="080808"/>
                    </a:solidFill>
                  </a:rPr>
                  <a:t>For WB-only amplitude, i.e. Y=0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altLang="zh-CN" sz="1600" dirty="0">
                    <a:solidFill>
                      <a:srgbClr val="080808"/>
                    </a:solidFill>
                  </a:rPr>
                  <a:t>(X, Y)= (3, 0) and Z</a:t>
                </a:r>
                <a14:m>
                  <m:oMath xmlns:m="http://schemas.openxmlformats.org/officeDocument/2006/math">
                    <m:r>
                      <a:rPr lang="sv-SE" altLang="zh-CN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</m:oMath>
                </a14:m>
                <a:r>
                  <a:rPr lang="sv-SE" altLang="zh-CN" sz="1600" dirty="0">
                    <a:solidFill>
                      <a:srgbClr val="080808"/>
                    </a:solidFill>
                  </a:rPr>
                  <a:t>{2,3} 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sv-SE" sz="1600" dirty="0">
                    <a:solidFill>
                      <a:srgbClr val="080808"/>
                    </a:solidFill>
                  </a:rPr>
                  <a:t>The index of the strongest coefficient out of 2L coefficients is reported per layer in a WB manner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0141" y="903249"/>
                <a:ext cx="11203804" cy="5497551"/>
              </a:xfrm>
              <a:blipFill rotWithShape="1">
                <a:blip r:embed="rId2"/>
                <a:stretch>
                  <a:fillRect l="-653" t="-12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30391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758" y="180167"/>
            <a:ext cx="11656194" cy="513029"/>
          </a:xfrm>
        </p:spPr>
        <p:txBody>
          <a:bodyPr>
            <a:noAutofit/>
          </a:bodyPr>
          <a:lstStyle/>
          <a:p>
            <a:r>
              <a:rPr lang="en-US" sz="2800" b="1" dirty="0"/>
              <a:t>Type II SP: </a:t>
            </a:r>
            <a:r>
              <a:rPr lang="en-US" sz="2800" dirty="0"/>
              <a:t>Example payload calculation for WB + SB amplitude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8716901"/>
                  </p:ext>
                </p:extLst>
              </p:nvPr>
            </p:nvGraphicFramePr>
            <p:xfrm>
              <a:off x="142875" y="1228938"/>
              <a:ext cx="11877677" cy="3645408"/>
            </p:xfrm>
            <a:graphic>
              <a:graphicData uri="http://schemas.openxmlformats.org/drawingml/2006/table">
                <a:tbl>
                  <a:tblPr firstRow="1" firstCol="1" bandRow="1">
                    <a:tableStyleId>{7E9639D4-E3E2-4D34-9284-5A2195B3D0D7}</a:tableStyleId>
                  </a:tblPr>
                  <a:tblGrid>
                    <a:gridCol w="453884">
                      <a:extLst>
                        <a:ext uri="{9D8B030D-6E8A-4147-A177-3AD203B41FA5}">
                          <a16:colId xmlns:a16="http://schemas.microsoft.com/office/drawing/2014/main" xmlns="" val="20000"/>
                        </a:ext>
                      </a:extLst>
                    </a:gridCol>
                    <a:gridCol w="1186130">
                      <a:extLst>
                        <a:ext uri="{9D8B030D-6E8A-4147-A177-3AD203B41FA5}">
                          <a16:colId xmlns:a16="http://schemas.microsoft.com/office/drawing/2014/main" xmlns="" val="20001"/>
                        </a:ext>
                      </a:extLst>
                    </a:gridCol>
                    <a:gridCol w="1390300">
                      <a:extLst>
                        <a:ext uri="{9D8B030D-6E8A-4147-A177-3AD203B41FA5}">
                          <a16:colId xmlns:a16="http://schemas.microsoft.com/office/drawing/2014/main" xmlns="" val="20002"/>
                        </a:ext>
                      </a:extLst>
                    </a:gridCol>
                    <a:gridCol w="1370855">
                      <a:extLst>
                        <a:ext uri="{9D8B030D-6E8A-4147-A177-3AD203B41FA5}">
                          <a16:colId xmlns:a16="http://schemas.microsoft.com/office/drawing/2014/main" xmlns="" val="20003"/>
                        </a:ext>
                      </a:extLst>
                    </a:gridCol>
                    <a:gridCol w="1238222">
                      <a:extLst>
                        <a:ext uri="{9D8B030D-6E8A-4147-A177-3AD203B41FA5}">
                          <a16:colId xmlns:a16="http://schemas.microsoft.com/office/drawing/2014/main" xmlns="" val="20004"/>
                        </a:ext>
                      </a:extLst>
                    </a:gridCol>
                    <a:gridCol w="1144077">
                      <a:extLst>
                        <a:ext uri="{9D8B030D-6E8A-4147-A177-3AD203B41FA5}">
                          <a16:colId xmlns:a16="http://schemas.microsoft.com/office/drawing/2014/main" xmlns="" val="20005"/>
                        </a:ext>
                      </a:extLst>
                    </a:gridCol>
                    <a:gridCol w="1616669">
                      <a:extLst>
                        <a:ext uri="{9D8B030D-6E8A-4147-A177-3AD203B41FA5}">
                          <a16:colId xmlns:a16="http://schemas.microsoft.com/office/drawing/2014/main" xmlns="" val="20006"/>
                        </a:ext>
                      </a:extLst>
                    </a:gridCol>
                    <a:gridCol w="1827397">
                      <a:extLst>
                        <a:ext uri="{9D8B030D-6E8A-4147-A177-3AD203B41FA5}">
                          <a16:colId xmlns:a16="http://schemas.microsoft.com/office/drawing/2014/main" xmlns="" val="20007"/>
                        </a:ext>
                      </a:extLst>
                    </a:gridCol>
                    <a:gridCol w="1650143">
                      <a:extLst>
                        <a:ext uri="{9D8B030D-6E8A-4147-A177-3AD203B41FA5}">
                          <a16:colId xmlns:a16="http://schemas.microsoft.com/office/drawing/2014/main" xmlns="" val="20008"/>
                        </a:ext>
                      </a:extLst>
                    </a:gridCol>
                  </a:tblGrid>
                  <a:tr h="0">
                    <a:tc grid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Rank 1 payload (bits)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5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0"/>
                      </a:ext>
                    </a:extLst>
                  </a:tr>
                  <a:tr h="12453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L </a:t>
                          </a:r>
                          <a:r>
                            <a:rPr lang="en-US" sz="1600" b="0" dirty="0">
                              <a:effectLst/>
                              <a:latin typeface="+mn-lt"/>
                            </a:rPr>
                            <a:t>(*)</a:t>
                          </a:r>
                          <a:endParaRPr lang="en-US" sz="1600" b="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Rotation: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⌈"/>
                                    <m:endChr m:val="⌉"/>
                                    <m:ctrlPr>
                                      <a:rPr lang="en-US" sz="1600" i="1" smtClean="0">
                                        <a:effectLst/>
                                        <a:latin typeface="Cambria Math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func>
                                      <m:funcPr>
                                        <m:ctrlPr>
                                          <a:rPr lang="en-US" sz="1600" i="1" smtClean="0">
                                            <a:effectLst/>
                                            <a:latin typeface="Cambria Math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uncPr>
                                      <m:fName>
                                        <m:sSub>
                                          <m:sSubPr>
                                            <m:ctrlPr>
                                              <a:rPr lang="en-US" sz="1600" i="1" smtClean="0">
                                                <a:effectLst/>
                                                <a:latin typeface="Cambria Math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1600" i="0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  <m:t>log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fName>
                                      <m:e>
                                        <m:r>
                                          <a:rPr lang="en-US" sz="16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  <m:t>(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effectLst/>
                                                <a:latin typeface="Cambria Math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  <m:t>𝑂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sz="1600" b="0" i="1" smtClean="0">
                                                <a:effectLst/>
                                                <a:latin typeface="Cambria Math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  <m:t>𝑂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Malgun Gothic" panose="020B0503020000020004" pitchFamily="34" charset="-127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func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L</a:t>
                          </a:r>
                          <a:r>
                            <a:rPr lang="en-US" sz="1600" baseline="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-beam selection (**)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Strongest coefficient (1 out of</a:t>
                          </a:r>
                          <a:r>
                            <a:rPr lang="en-US" sz="1600" baseline="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 2L):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⌈"/>
                                  <m:endChr m:val="⌉"/>
                                  <m:ctrlPr>
                                    <a:rPr lang="en-US" sz="1600" b="0" i="1" smtClean="0">
                                      <a:effectLst/>
                                      <a:latin typeface="Cambria Math"/>
                                      <a:ea typeface="Malgun Gothic" panose="020B0503020000020004" pitchFamily="34" charset="-127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unc>
                                    <m:funcPr>
                                      <m:ctrlPr>
                                        <a:rPr lang="en-US" sz="1600" b="0" i="1" smtClean="0">
                                          <a:effectLst/>
                                          <a:latin typeface="Cambria Math"/>
                                          <a:ea typeface="Malgun Gothic" panose="020B0503020000020004" pitchFamily="34" charset="-127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uncPr>
                                    <m:fName>
                                      <m:sSub>
                                        <m:sSubPr>
                                          <m:ctrlPr>
                                            <a:rPr lang="en-US" sz="1600" b="0" i="1" smtClean="0">
                                              <a:effectLst/>
                                              <a:latin typeface="Cambria Math"/>
                                              <a:ea typeface="Malgun Gothic" panose="020B0503020000020004" pitchFamily="34" charset="-127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600" b="0" i="0" smtClean="0">
                                              <a:effectLst/>
                                              <a:latin typeface="Cambria Math"/>
                                              <a:ea typeface="Malgun Gothic" panose="020B0503020000020004" pitchFamily="34" charset="-127"/>
                                              <a:cs typeface="Times New Roman" panose="02020603050405020304" pitchFamily="18" charset="0"/>
                                            </a:rPr>
                                            <m:t>log</m:t>
                                          </m:r>
                                        </m:e>
                                        <m:sub>
                                          <m:r>
                                            <a:rPr lang="en-US" sz="1600" b="0" i="0" smtClean="0">
                                              <a:effectLst/>
                                              <a:latin typeface="Cambria Math" panose="02040503050406030204" pitchFamily="18" charset="0"/>
                                              <a:ea typeface="Malgun Gothic" panose="020B0503020000020004" pitchFamily="34" charset="-127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fName>
                                    <m:e>
                                      <m:r>
                                        <a:rPr lang="en-US" sz="1600" b="0" i="1" smtClean="0">
                                          <a:effectLst/>
                                          <a:latin typeface="Cambria Math"/>
                                          <a:ea typeface="Malgun Gothic" panose="020B0503020000020004" pitchFamily="34" charset="-127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sz="1600" b="0" i="1" smtClean="0">
                                          <a:effectLst/>
                                          <a:latin typeface="Cambria Math"/>
                                          <a:ea typeface="Malgun Gothic" panose="020B0503020000020004" pitchFamily="34" charset="-127"/>
                                          <a:cs typeface="Times New Roman" panose="02020603050405020304" pitchFamily="18" charset="0"/>
                                        </a:rPr>
                                        <m:t>𝐿</m:t>
                                      </m:r>
                                    </m:e>
                                  </m:func>
                                </m:e>
                              </m:d>
                            </m:oMath>
                          </a14:m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 per layer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WB amp: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0" i="1" smtClean="0">
                                  <a:effectLst/>
                                  <a:latin typeface="Cambria Math"/>
                                  <a:ea typeface="Malgun Gothic" panose="020B0503020000020004" pitchFamily="34" charset="-127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r>
                                <a:rPr lang="en-US" sz="1600" b="0" i="1" smtClean="0">
                                  <a:effectLst/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𝐿</m:t>
                                  </m:r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 per layer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Total WB payload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SB amp (1 SB):</a:t>
                          </a: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1600" b="0" i="1" smtClean="0">
                                  <a:effectLst/>
                                  <a:latin typeface="Cambria Math"/>
                                  <a:ea typeface="Malgun Gothic" panose="020B0503020000020004" pitchFamily="34" charset="-127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sz="1600" b="0" i="1" smtClean="0">
                                  <a:effectLst/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𝐾</m:t>
                                  </m:r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 per layer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SB phase (1 SB):</a:t>
                          </a:r>
                        </a:p>
                        <a:p>
                          <a:pPr marL="0" marR="0" indent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600" b="0" i="1" smtClean="0">
                                    <a:effectLst/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Z</m:t>
                                </m:r>
                                <m:r>
                                  <a:rPr lang="en-US" sz="1600" b="0" i="1" smtClean="0">
                                    <a:effectLst/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×</m:t>
                                </m:r>
                                <m:d>
                                  <m:dPr>
                                    <m:ctrlPr>
                                      <a:rPr lang="en-US" sz="1600" b="0" i="1" smtClean="0">
                                        <a:effectLst/>
                                        <a:latin typeface="Cambria Math"/>
                                        <a:ea typeface="Cambria Math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0" i="1" smtClean="0">
                                        <a:effectLst/>
                                        <a:latin typeface="Cambria Math"/>
                                        <a:ea typeface="Cambria Math"/>
                                        <a:cs typeface="Times New Roman" panose="02020603050405020304" pitchFamily="18" charset="0"/>
                                      </a:rPr>
                                      <m:t>𝐾</m:t>
                                    </m:r>
                                    <m:r>
                                      <a:rPr lang="en-US" sz="1600" b="0" i="1" smtClean="0">
                                        <a:effectLst/>
                                        <a:latin typeface="Cambria Math"/>
                                        <a:ea typeface="Cambria Math"/>
                                        <a:cs typeface="Times New Roman" panose="020206030504050203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r>
                                  <a:rPr lang="en-US" sz="1600" b="0" i="1" smtClean="0">
                                    <a:effectLst/>
                                    <a:latin typeface="Cambria Math"/>
                                    <a:ea typeface="Cambria Math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</m:oMath>
                            </m:oMathPara>
                          </a14:m>
                          <a:endParaRPr lang="en-US" sz="1600" b="0" i="1" dirty="0">
                            <a:effectLst/>
                            <a:latin typeface="Cambria Math"/>
                            <a:ea typeface="Cambria Math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indent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600" b="0" i="1" smtClean="0">
                                  <a:effectLst/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2×</m:t>
                              </m:r>
                              <m:d>
                                <m:dPr>
                                  <m:ctrlP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𝐿</m:t>
                                  </m:r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1600" b="0" i="1" smtClean="0">
                                      <a:effectLst/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</a:rPr>
                                    <m:t>𝐾</m:t>
                                  </m:r>
                                </m:e>
                              </m:d>
                            </m:oMath>
                          </a14:m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 per layer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Total payload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(WB + 10 SBs)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10383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[7 or 8]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9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9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14</a:t>
                          </a: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2"/>
                      </a:ext>
                    </a:extLst>
                  </a:tr>
                  <a:tr h="14256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[10 or 12]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15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13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192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38425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[11 or 16]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21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39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19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279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4"/>
                      </a:ext>
                    </a:extLst>
                  </a:tr>
                  <a:tr h="39060">
                    <a:tc gridSpan="9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Rank 2 payload (bits)</a:t>
                          </a:r>
                          <a:endParaRPr lang="en-US" sz="16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5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000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[7 or 8]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18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18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273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[10 or 12]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6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30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26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370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[11 or 16]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6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10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38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543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="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8716901"/>
                  </p:ext>
                </p:extLst>
              </p:nvPr>
            </p:nvGraphicFramePr>
            <p:xfrm>
              <a:off x="142875" y="1228938"/>
              <a:ext cx="11877677" cy="3430524"/>
            </p:xfrm>
            <a:graphic>
              <a:graphicData uri="http://schemas.openxmlformats.org/drawingml/2006/table">
                <a:tbl>
                  <a:tblPr firstRow="1" firstCol="1" bandRow="1">
                    <a:tableStyleId>{7E9639D4-E3E2-4D34-9284-5A2195B3D0D7}</a:tableStyleId>
                  </a:tblPr>
                  <a:tblGrid>
                    <a:gridCol w="4538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861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903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085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23822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4407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61666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827397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650143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256540">
                    <a:tc gridSpan="9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Rank 1 payload (bits)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5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78204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L </a:t>
                          </a:r>
                          <a:r>
                            <a:rPr lang="en-US" sz="1600" b="0" dirty="0">
                              <a:effectLst/>
                              <a:latin typeface="+mn-lt"/>
                            </a:rPr>
                            <a:t>(*)</a:t>
                          </a:r>
                          <a:endParaRPr lang="en-US" sz="1600" b="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8462" t="-21586" r="-862564" b="-139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L</a:t>
                          </a:r>
                          <a:r>
                            <a:rPr lang="en-US" sz="1600" baseline="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-beam selection (**)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1333" t="-21586" r="-546222" b="-139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6158" t="-21586" r="-505419" b="-139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Total WB payload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20377" t="-21586" r="-216226" b="-139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59667" t="-21586" r="-91000" b="-139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Total payload</a:t>
                          </a:r>
                        </a:p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(WB + 10 SBs)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565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[7 or 8]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9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9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14</a:t>
                          </a:r>
                          <a:r>
                            <a:rPr lang="en-US" sz="16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</a:rPr>
                            <a:t>2</a:t>
                          </a:r>
                          <a:endParaRPr lang="en-US" sz="1600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565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[10 or 12]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15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13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192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565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[11 or 16]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3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21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39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5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19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279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56540">
                    <a:tc gridSpan="9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Rank 2 payload (bits)</a:t>
                          </a:r>
                          <a:endParaRPr lang="en-US" sz="16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5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565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[7 or 8]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4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18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18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273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565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[10 or 12]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6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30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6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26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370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5654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[11 or 16]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6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Malgun Gothic" panose="020B0503020000020004" pitchFamily="34" charset="-127"/>
                              <a:cs typeface="Times New Roman" panose="02020603050405020304" pitchFamily="18" charset="0"/>
                            </a:rPr>
                            <a:t>42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63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10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/>
                            <a:t>38</a:t>
                          </a: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dirty="0">
                              <a:effectLst/>
                              <a:latin typeface="+mn-lt"/>
                            </a:rPr>
                            <a:t>543</a:t>
                          </a:r>
                          <a:endParaRPr lang="en-US" sz="1600" dirty="0">
                            <a:effectLst/>
                            <a:latin typeface="+mn-lt"/>
                            <a:ea typeface="Malgun Gothic" panose="020B0503020000020004" pitchFamily="34" charset="-127"/>
                            <a:cs typeface="Times New Roman" panose="02020603050405020304" pitchFamily="18" charset="0"/>
                          </a:endParaRPr>
                        </a:p>
                      </a:txBody>
                      <a:tcPr marL="9480" marR="94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/>
          <p:cNvSpPr txBox="1"/>
          <p:nvPr/>
        </p:nvSpPr>
        <p:spPr>
          <a:xfrm>
            <a:off x="3243412" y="805317"/>
            <a:ext cx="6370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80808"/>
                </a:solidFill>
              </a:rPr>
              <a:t>(</a:t>
            </a:r>
            <a:r>
              <a:rPr lang="en-US" sz="1800" i="1" dirty="0">
                <a:solidFill>
                  <a:srgbClr val="080808"/>
                </a:solidFill>
              </a:rPr>
              <a:t>N</a:t>
            </a:r>
            <a:r>
              <a:rPr lang="en-US" sz="1800" baseline="-25000" dirty="0">
                <a:solidFill>
                  <a:srgbClr val="080808"/>
                </a:solidFill>
              </a:rPr>
              <a:t>1</a:t>
            </a:r>
            <a:r>
              <a:rPr lang="en-US" sz="1800" dirty="0">
                <a:solidFill>
                  <a:srgbClr val="080808"/>
                </a:solidFill>
              </a:rPr>
              <a:t>,</a:t>
            </a:r>
            <a:r>
              <a:rPr lang="en-US" sz="1800" i="1" dirty="0">
                <a:solidFill>
                  <a:srgbClr val="080808"/>
                </a:solidFill>
              </a:rPr>
              <a:t>N</a:t>
            </a:r>
            <a:r>
              <a:rPr lang="en-US" sz="1800" baseline="-25000" dirty="0">
                <a:solidFill>
                  <a:srgbClr val="080808"/>
                </a:solidFill>
              </a:rPr>
              <a:t>2</a:t>
            </a:r>
            <a:r>
              <a:rPr lang="en-US" sz="1800" dirty="0">
                <a:solidFill>
                  <a:srgbClr val="080808"/>
                </a:solidFill>
              </a:rPr>
              <a:t>) = (4,4), Z=3 (8-PSK phase), for K leading coefficients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88759" y="5094039"/>
                <a:ext cx="11656193" cy="14520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en-US" sz="1400" dirty="0">
                    <a:solidFill>
                      <a:srgbClr val="080808"/>
                    </a:solidFill>
                  </a:rPr>
                  <a:t>(*) </a:t>
                </a:r>
                <a:r>
                  <a:rPr lang="en-US" sz="1400" u="sng" dirty="0">
                    <a:solidFill>
                      <a:srgbClr val="080808"/>
                    </a:solidFill>
                  </a:rPr>
                  <a:t>Note</a:t>
                </a:r>
                <a:r>
                  <a:rPr lang="en-US" sz="1400" dirty="0">
                    <a:solidFill>
                      <a:srgbClr val="080808"/>
                    </a:solidFill>
                  </a:rPr>
                  <a:t>: </a:t>
                </a:r>
              </a:p>
              <a:p>
                <a:pPr marL="285750" indent="-285750"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80808"/>
                    </a:solidFill>
                  </a:rPr>
                  <a:t>K=4, 4, and 6 for L=2, 3, and 4, respectively</a:t>
                </a:r>
              </a:p>
              <a:p>
                <a:pPr marL="285750" indent="-285750">
                  <a:spcBef>
                    <a:spcPts val="0"/>
                  </a:spcBef>
                  <a:spcAft>
                    <a:spcPts val="3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80808"/>
                    </a:solidFill>
                  </a:rPr>
                  <a:t>In this example (for illustrative purposes), it is assumed that all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4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1400" dirty="0">
                    <a:solidFill>
                      <a:srgbClr val="080808"/>
                    </a:solidFill>
                  </a:rPr>
                  <a:t>. The PMI payload is reduced when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sv-SE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  <m: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𝑊𝐵</m:t>
                        </m:r>
                        <m:r>
                          <a:rPr lang="sv-SE" sz="14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4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400" dirty="0">
                    <a:solidFill>
                      <a:srgbClr val="080808"/>
                    </a:solidFill>
                  </a:rPr>
                  <a:t>. Details FFS.</a:t>
                </a:r>
              </a:p>
              <a:p>
                <a:pPr>
                  <a:spcBef>
                    <a:spcPts val="0"/>
                  </a:spcBef>
                  <a:spcAft>
                    <a:spcPts val="300"/>
                  </a:spcAft>
                </a:pPr>
                <a:r>
                  <a:rPr lang="en-US" sz="1400" dirty="0">
                    <a:solidFill>
                      <a:srgbClr val="080808"/>
                    </a:solidFill>
                  </a:rPr>
                  <a:t>(**) </a:t>
                </a:r>
                <a:r>
                  <a:rPr lang="en-US" sz="1400" u="sng" dirty="0">
                    <a:solidFill>
                      <a:srgbClr val="080808"/>
                    </a:solidFill>
                  </a:rPr>
                  <a:t>Note</a:t>
                </a:r>
                <a:r>
                  <a:rPr lang="en-US" sz="1400" dirty="0">
                    <a:solidFill>
                      <a:srgbClr val="080808"/>
                    </a:solidFill>
                  </a:rPr>
                  <a:t>: </a:t>
                </a:r>
                <a:r>
                  <a:rPr lang="en-US" sz="1400" dirty="0">
                    <a:solidFill>
                      <a:srgbClr val="080808"/>
                    </a:solidFill>
                    <a:ea typeface="Malgun Gothic" panose="020B0503020000020004" pitchFamily="34" charset="-127"/>
                    <a:cs typeface="Times New Roman" panose="02020603050405020304" pitchFamily="18" charset="0"/>
                  </a:rPr>
                  <a:t>It is FFS if beam selection is signaled jointly using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400" i="1">
                                <a:solidFill>
                                  <a:srgbClr val="080808"/>
                                </a:solidFill>
                                <a:latin typeface="Cambria Math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4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40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4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noBar"/>
                                    <m:ctrlPr>
                                      <a:rPr lang="en-US" sz="14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 panose="02040503050406030204" pitchFamily="18" charset="0"/>
                                            <a:ea typeface="Malgun Gothic" panose="020B0503020000020004" pitchFamily="34" charset="-127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  <a:ea typeface="Malgun Gothic" panose="020B0503020000020004" pitchFamily="34" charset="-127"/>
                                        <a:cs typeface="Times New Roman" panose="02020603050405020304" pitchFamily="18" charset="0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400" dirty="0">
                    <a:solidFill>
                      <a:srgbClr val="080808"/>
                    </a:solidFill>
                  </a:rPr>
                  <a:t> bits vs. independently using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4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400" b="0" i="0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14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4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4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1400" dirty="0">
                    <a:solidFill>
                      <a:srgbClr val="080808"/>
                    </a:solidFill>
                  </a:rPr>
                  <a:t> bits per beam; only one approach will be specified. This example uses 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4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4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4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4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4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sz="14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noBar"/>
                                    <m:ctrlPr>
                                      <a:rPr lang="en-US" sz="14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a:rPr lang="en-US" sz="1400" i="1">
                                            <a:solidFill>
                                              <a:srgbClr val="080808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sz="14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en-US" sz="1400" dirty="0">
                    <a:solidFill>
                      <a:srgbClr val="080808"/>
                    </a:solidFill>
                  </a:rPr>
                  <a:t> bits to calculate total WB payload and total payload.</a:t>
                </a: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759" y="5094039"/>
                <a:ext cx="11656193" cy="1452001"/>
              </a:xfrm>
              <a:prstGeom prst="rect">
                <a:avLst/>
              </a:prstGeom>
              <a:blipFill rotWithShape="1">
                <a:blip r:embed="rId4"/>
                <a:stretch>
                  <a:fillRect l="-105" t="-420" r="-575" b="-1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3280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12235" y="1741804"/>
            <a:ext cx="9606206" cy="1837739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Codebook for </a:t>
            </a:r>
            <a:r>
              <a:rPr kumimoji="1" lang="en-US" altLang="ja-JP" sz="4000" dirty="0" err="1"/>
              <a:t>beamformed</a:t>
            </a:r>
            <a:r>
              <a:rPr kumimoji="1" lang="en-US" altLang="ja-JP" sz="4000" dirty="0"/>
              <a:t> CSI-RS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62039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Codebook for </a:t>
            </a:r>
            <a:r>
              <a:rPr lang="en-US" sz="2800" b="1" dirty="0" err="1"/>
              <a:t>beamformed</a:t>
            </a:r>
            <a:r>
              <a:rPr lang="en-US" sz="2800" b="1" dirty="0"/>
              <a:t> CSI-RS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1015" y="867747"/>
                <a:ext cx="10972800" cy="5421086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80808"/>
                    </a:solidFill>
                  </a:rPr>
                  <a:t>NR supports the following extension of Type II Cat 1 CSI for rank 1 and 2</a:t>
                </a:r>
                <a:endParaRPr lang="sv-SE" sz="16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sv-SE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𝑬</m:t>
                                  </m:r>
                                </m:e>
                                <m:sub>
                                  <m:f>
                                    <m:fPr>
                                      <m:ctrlPr>
                                        <a:rPr lang="sv-SE" sz="180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𝑋</m:t>
                                      </m:r>
                                    </m:num>
                                    <m:den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sv-SE" sz="180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r>
                                    <a:rPr lang="en-US" sz="1800" b="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𝐿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1800" b="1" i="1" smtClean="0">
                                  <a:solidFill>
                                    <a:srgbClr val="080808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lang="en-US" sz="1800" b="1" i="1" smtClean="0">
                                  <a:solidFill>
                                    <a:srgbClr val="080808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sv-SE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b="1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𝑬</m:t>
                                  </m:r>
                                </m:e>
                                <m:sub>
                                  <m:f>
                                    <m:fPr>
                                      <m:ctrlPr>
                                        <a:rPr lang="sv-SE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𝑋</m:t>
                                      </m:r>
                                    </m:num>
                                    <m:den>
                                      <m: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sv-SE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×</m:t>
                                  </m:r>
                                  <m:r>
                                    <a:rPr lang="en-US" sz="1800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𝐿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where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𝑋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is the number of CSI-RS ports 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The value of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𝐿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is </a:t>
                </a:r>
                <a:r>
                  <a:rPr lang="en-US" sz="16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𝐿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2,3,4</m:t>
                        </m:r>
                      </m:e>
                    </m:d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The possible values of X follow Type II SP codebook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b="1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𝑬</m:t>
                        </m:r>
                      </m:e>
                      <m:sub>
                        <m:f>
                          <m:f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𝑋</m:t>
                            </m:r>
                          </m:num>
                          <m:den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𝐿</m:t>
                        </m:r>
                      </m:sub>
                    </m:sSub>
                    <m:r>
                      <a:rPr lang="sv-SE" sz="1800" b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sv-SE" sz="1800" b="1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4"/>
                                  <m:mcJc m:val="center"/>
                                </m:mcPr>
                              </m:mc>
                            </m:mcs>
                            <m:ctrlPr>
                              <a:rPr lang="sv-SE" sz="1800" b="1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sv-SE" sz="1800" b="1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sv-SE" sz="18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𝒆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sv-SE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sv-SE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800" b="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  <m:t>𝑋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1800" b="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sup>
                                  </m:sSup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800" b="0" i="0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mod</m:t>
                                  </m:r>
                                  <m:d>
                                    <m:dPr>
                                      <m:ctrlP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𝑚𝑑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,</m:t>
                                      </m:r>
                                      <m:f>
                                        <m:fPr>
                                          <m:ctrlPr>
                                            <a:rPr lang="sv-SE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𝑋</m:t>
                                          </m:r>
                                        </m:num>
                                        <m:den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sv-SE" sz="1800" b="1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sv-SE" sz="18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𝒆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sv-SE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sv-SE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  <m:t>𝑋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sup>
                                  </m:sSup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mod</m:t>
                                  </m:r>
                                  <m:d>
                                    <m:dPr>
                                      <m:ctrlP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𝑚𝑑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+1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,</m:t>
                                      </m:r>
                                      <m:f>
                                        <m:fPr>
                                          <m:ctrlPr>
                                            <a:rPr lang="sv-SE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𝑋</m:t>
                                          </m:r>
                                        </m:num>
                                        <m:den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sub>
                              </m:sSub>
                            </m:e>
                            <m:e>
                              <m:r>
                                <a:rPr lang="en-US" sz="1800" b="1" i="1" smtClean="0">
                                  <a:solidFill>
                                    <a:srgbClr val="080808"/>
                                  </a:solidFill>
                                  <a:latin typeface="Cambria Math"/>
                                </a:rPr>
                                <m:t>…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sv-SE" sz="1800" b="1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sv-SE" sz="18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𝒆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sv-SE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f>
                                            <m:fPr>
                                              <m:ctrlPr>
                                                <a:rPr lang="sv-SE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  <m:t>𝑋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1800" i="1">
                                                  <a:solidFill>
                                                    <a:srgbClr val="080808"/>
                                                  </a:solidFill>
                                                  <a:latin typeface="Cambria Math"/>
                                                </a:rPr>
                                                <m:t>2</m:t>
                                              </m:r>
                                            </m:den>
                                          </m:f>
                                        </m:e>
                                      </m:d>
                                    </m:sup>
                                  </m:sSup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mod</m:t>
                                  </m:r>
                                  <m:d>
                                    <m:dPr>
                                      <m:ctrlP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𝑚𝑑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+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𝐿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−1,</m:t>
                                      </m:r>
                                      <m:f>
                                        <m:fPr>
                                          <m:ctrlPr>
                                            <a:rPr lang="sv-SE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𝑋</m:t>
                                          </m:r>
                                        </m:num>
                                        <m:den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b="1" dirty="0">
                    <a:solidFill>
                      <a:srgbClr val="080808"/>
                    </a:solidFill>
                  </a:rPr>
                  <a:t> </a:t>
                </a:r>
                <a:r>
                  <a:rPr lang="en-US" sz="1800" dirty="0">
                    <a:solidFill>
                      <a:srgbClr val="080808"/>
                    </a:solidFill>
                  </a:rPr>
                  <a:t>, 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600" b="1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sv-SE" sz="1600" b="1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1600" b="1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𝒆</m:t>
                            </m:r>
                          </m:e>
                          <m:sup>
                            <m:d>
                              <m:dPr>
                                <m:ctrlPr>
                                  <a:rPr lang="sv-SE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sv-SE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𝑋</m:t>
                                    </m:r>
                                  </m:num>
                                  <m:den>
                                    <m:r>
                                      <a:rPr lang="en-US" sz="16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sup>
                        </m:sSup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 is a length-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𝑋</m:t>
                        </m:r>
                      </m:num>
                      <m:den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vector with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i</a:t>
                </a:r>
                <a:r>
                  <a:rPr lang="en-US" sz="1600" dirty="0">
                    <a:solidFill>
                      <a:srgbClr val="080808"/>
                    </a:solidFill>
                  </a:rPr>
                  <a:t>-</a:t>
                </a:r>
                <a:r>
                  <a:rPr lang="en-US" sz="1600" dirty="0" err="1">
                    <a:solidFill>
                      <a:srgbClr val="080808"/>
                    </a:solidFill>
                  </a:rPr>
                  <a:t>th</a:t>
                </a:r>
                <a:r>
                  <a:rPr lang="en-US" sz="1600" dirty="0">
                    <a:solidFill>
                      <a:srgbClr val="080808"/>
                    </a:solidFill>
                  </a:rPr>
                  <a:t> element equal to 1 and 0 elsewhere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b="0" dirty="0">
                    <a:solidFill>
                      <a:srgbClr val="080808"/>
                    </a:solidFill>
                  </a:rPr>
                  <a:t>Port selection: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𝑚</m:t>
                    </m:r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0,1,…,</m:t>
                        </m:r>
                        <m:d>
                          <m:dPr>
                            <m:begChr m:val="⌈"/>
                            <m:endChr m:val="⌉"/>
                            <m:ctrlPr>
                              <a:rPr lang="en-US" altLang="zh-CN" sz="16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  <m:t>𝑋</m:t>
                                </m:r>
                              </m:num>
                              <m:den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  <m:t>𝑑</m:t>
                                </m:r>
                              </m:den>
                            </m:f>
                          </m:e>
                        </m:d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- calculation and reporting of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𝑚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is wideband (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Malgun Gothic" panose="020B0503020000020004" pitchFamily="34" charset="-127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b>
                            </m:sSub>
                          </m:fName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(</m:t>
                            </m:r>
                            <m:f>
                              <m:fPr>
                                <m:ctrlPr>
                                  <a:rPr lang="en-US" sz="16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6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𝑋</m:t>
                                </m:r>
                              </m:num>
                              <m:den>
                                <m:r>
                                  <a:rPr lang="en-US" sz="16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r>
                                  <a:rPr lang="en-US" sz="16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Malgun Gothic" panose="020B0503020000020004" pitchFamily="34" charset="-127"/>
                                    <a:cs typeface="Times New Roman" panose="02020603050405020304" pitchFamily="18" charset="0"/>
                                  </a:rPr>
                                  <m:t>𝑑</m:t>
                                </m:r>
                              </m:den>
                            </m:f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Malgun Gothic" panose="020B0503020000020004" pitchFamily="34" charset="-127"/>
                                <a:cs typeface="Times New Roman" panose="02020603050405020304" pitchFamily="18" charset="0"/>
                              </a:rPr>
                              <m:t>)</m:t>
                            </m:r>
                          </m:e>
                        </m:func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bits)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The value of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𝑑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is </a:t>
                </a:r>
                <a:r>
                  <a:rPr lang="en-US" sz="16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𝑑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1,2,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  <m:t>3,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e>
                    </m:d>
                  </m:oMath>
                </a14:m>
                <a:r>
                  <a:rPr lang="en-US" sz="1800" b="1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sz="1600" dirty="0">
                    <a:solidFill>
                      <a:srgbClr val="080808"/>
                    </a:solidFill>
                  </a:rPr>
                  <a:t>under the condition that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𝑑</m:t>
                    </m:r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≤</m:t>
                    </m:r>
                    <m:f>
                      <m:fPr>
                        <m:ctrlP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𝑋</m:t>
                        </m:r>
                      </m:num>
                      <m:den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𝑑</m:t>
                    </m:r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≤</m:t>
                    </m:r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𝐿</m:t>
                    </m:r>
                  </m:oMath>
                </a14:m>
                <a:endParaRPr lang="en-US" sz="1600" b="1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Amplitude scaling and phase combining coefficients, along with their configurations, follow Type II SP codebook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Note: SB phase combining coefficients, WB or WB+SB amplitude scaling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FFS: Whether/how to make parameters of Type II SP codebook more scalable to support lower feedback overhead 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endParaRPr lang="en-US" sz="20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1015" y="867747"/>
                <a:ext cx="10972800" cy="5421086"/>
              </a:xfrm>
              <a:blipFill rotWithShape="1">
                <a:blip r:embed="rId3"/>
                <a:stretch>
                  <a:fillRect l="-667" t="-1236" r="-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068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12235" y="1741804"/>
            <a:ext cx="8125710" cy="1837739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Type I single-panel (SP) codebook</a:t>
            </a:r>
            <a:endParaRPr lang="en-US" sz="4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5473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92503" y="847019"/>
                <a:ext cx="7786843" cy="5864729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80808"/>
                    </a:solidFill>
                  </a:rPr>
                  <a:t>For 2 ports, NR supports the following Type I codebook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sv-SE" sz="16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6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sv-SE" sz="160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sz="160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sv-SE" sz="16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sz="16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e>
                            </m:rad>
                          </m:den>
                        </m:f>
                        <m:d>
                          <m:dPr>
                            <m:begChr m:val="["/>
                            <m:endChr m:val="]"/>
                            <m:ctrlPr>
                              <a:rPr lang="sv-SE" sz="160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sv-SE" sz="16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1600" b="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sSup>
                                    <m:sSupPr>
                                      <m:ctrlPr>
                                        <a:rPr lang="sv-SE" sz="160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𝑗</m:t>
                                      </m:r>
                                      <m:f>
                                        <m:fPr>
                                          <m:ctrlPr>
                                            <a:rPr lang="en-US" sz="1600" b="0" i="1" smtClean="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600" b="0" i="1" smtClean="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𝜋</m:t>
                                          </m:r>
                                          <m:r>
                                            <a:rPr lang="en-US" sz="1600" b="0" i="1" smtClean="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𝑛</m:t>
                                          </m:r>
                                        </m:num>
                                        <m:den>
                                          <m:r>
                                            <a:rPr lang="en-US" sz="1600" b="0" i="1" smtClean="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  <a:ea typeface="Cambria Math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sup>
                                  </m:sSup>
                                </m:e>
                              </m:mr>
                            </m:m>
                          </m:e>
                        </m:d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, 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=0,1,2,3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for rank-1 and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sv-SE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sz="16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den>
                        </m:f>
                        <m:d>
                          <m:dPr>
                            <m:begChr m:val="["/>
                            <m:endChr m:val="]"/>
                            <m:ctrlPr>
                              <a:rPr lang="sv-SE" sz="16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sv-SE" sz="16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1600" b="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sz="1600" b="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sSup>
                                    <m:sSupPr>
                                      <m:ctrlPr>
                                        <a:rPr lang="sv-SE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sz="16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𝑛</m:t>
                                      </m:r>
                                    </m:sup>
                                  </m:sSup>
                                </m:e>
                                <m:e>
                                  <m:sSup>
                                    <m:sSupPr>
                                      <m:ctrlPr>
                                        <a:rPr lang="sv-SE" sz="160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6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sz="16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𝑗</m:t>
                                      </m:r>
                                    </m:e>
                                    <m:sup>
                                      <m:r>
                                        <a:rPr lang="en-US" sz="1600" b="0" i="1" smtClean="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𝑛</m:t>
                                      </m:r>
                                    </m:sup>
                                  </m:sSup>
                                </m:e>
                              </m:mr>
                            </m:m>
                          </m:e>
                        </m:d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, 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=0,1 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for rank-2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80808"/>
                    </a:solidFill>
                  </a:rPr>
                  <a:t>For ≥4 ports, NR supports the following Type I CSI for rank 1 to 8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PMI codebook assumes </a:t>
                </a:r>
                <a14:m>
                  <m:oMath xmlns:m="http://schemas.openxmlformats.org/officeDocument/2006/math">
                    <m:r>
                      <a:rPr lang="sv-SE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CA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en-CA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precoder structure,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US" altLang="zh-CN" sz="18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1800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US" altLang="zh-CN" sz="1800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1800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e>
                            <m:e>
                              <m:r>
                                <a:rPr lang="en-US" altLang="zh-CN" sz="1800" b="1" i="1">
                                  <a:solidFill>
                                    <a:srgbClr val="080808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GB" altLang="zh-CN" sz="18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altLang="zh-CN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𝑩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composed to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 oversampled 2D DFT beams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For rank 1 and 2, the value of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600" dirty="0">
                    <a:solidFill>
                      <a:srgbClr val="080808"/>
                    </a:solidFill>
                  </a:rPr>
                  <a:t> is </a:t>
                </a:r>
                <a:r>
                  <a:rPr lang="en-US" sz="16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𝐿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1,4</m:t>
                        </m:r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sz="16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performs beam selection (only for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600" dirty="0">
                    <a:solidFill>
                      <a:srgbClr val="080808"/>
                    </a:solidFill>
                  </a:rPr>
                  <a:t>=4) and QPSK co-phasing between two polarizations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following 1D/2D antenna port layouts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and oversampling factors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sv-SE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(cf. Rel.13/14 LTE Class A codebooks) are supported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For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=4, the following beam group (</a:t>
                </a:r>
                <a:r>
                  <a:rPr lang="en-US" sz="1800" b="1" i="1" dirty="0">
                    <a:solidFill>
                      <a:srgbClr val="080808"/>
                    </a:solidFill>
                  </a:rPr>
                  <a:t>B</a:t>
                </a:r>
                <a:r>
                  <a:rPr lang="en-US" sz="1800" dirty="0">
                    <a:solidFill>
                      <a:srgbClr val="080808"/>
                    </a:solidFill>
                  </a:rPr>
                  <a:t>) pattern is supported: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2D antenna port layout (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600" dirty="0">
                    <a:solidFill>
                      <a:srgbClr val="080808"/>
                    </a:solidFill>
                  </a:rPr>
                  <a:t>&gt;1):</a:t>
                </a:r>
              </a:p>
              <a:p>
                <a:pPr marL="712787" lvl="2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rgbClr val="080808"/>
                    </a:solidFill>
                  </a:rPr>
                  <a:t>1D antenna port layout (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600" dirty="0">
                    <a:solidFill>
                      <a:srgbClr val="080808"/>
                    </a:solidFill>
                  </a:rPr>
                  <a:t>=1):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en-US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en-US" altLang="zh-CN" sz="18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2503" y="847019"/>
                <a:ext cx="7786843" cy="5864729"/>
              </a:xfrm>
              <a:blipFill rotWithShape="1">
                <a:blip r:embed="rId2"/>
                <a:stretch>
                  <a:fillRect l="-940" t="-1247" r="-1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5"/>
          <p:cNvPicPr>
            <a:picLocks noChangeAspect="1"/>
          </p:cNvPicPr>
          <p:nvPr/>
        </p:nvPicPr>
        <p:blipFill rotWithShape="1">
          <a:blip r:embed="rId3"/>
          <a:srcRect r="75107" b="20162"/>
          <a:stretch/>
        </p:blipFill>
        <p:spPr>
          <a:xfrm>
            <a:off x="4908890" y="4852717"/>
            <a:ext cx="1720510" cy="861537"/>
          </a:xfrm>
          <a:prstGeom prst="rect">
            <a:avLst/>
          </a:prstGeom>
        </p:spPr>
      </p:pic>
      <p:pic>
        <p:nvPicPr>
          <p:cNvPr id="5" name="图片 5"/>
          <p:cNvPicPr>
            <a:picLocks noChangeAspect="1"/>
          </p:cNvPicPr>
          <p:nvPr/>
        </p:nvPicPr>
        <p:blipFill rotWithShape="1">
          <a:blip r:embed="rId3"/>
          <a:srcRect l="50261" r="24244" b="22183"/>
          <a:stretch/>
        </p:blipFill>
        <p:spPr>
          <a:xfrm>
            <a:off x="4861265" y="5742829"/>
            <a:ext cx="1769546" cy="843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6212656"/>
                  </p:ext>
                </p:extLst>
              </p:nvPr>
            </p:nvGraphicFramePr>
            <p:xfrm>
              <a:off x="8200724" y="824058"/>
              <a:ext cx="3878982" cy="3515064"/>
            </p:xfrm>
            <a:graphic>
              <a:graphicData uri="http://schemas.openxmlformats.org/drawingml/2006/table">
                <a:tbl>
                  <a:tblPr firstRow="1" firstCol="1">
                    <a:tableStyleId>{21E4AEA4-8DFA-4A89-87EB-49C32662AFE0}</a:tableStyleId>
                  </a:tblPr>
                  <a:tblGrid>
                    <a:gridCol w="1001028">
                      <a:extLst>
                        <a:ext uri="{9D8B030D-6E8A-4147-A177-3AD203B41FA5}">
                          <a16:colId xmlns:a16="http://schemas.microsoft.com/office/drawing/2014/main" xmlns="" val="3276596129"/>
                        </a:ext>
                      </a:extLst>
                    </a:gridCol>
                    <a:gridCol w="1904398">
                      <a:extLst>
                        <a:ext uri="{9D8B030D-6E8A-4147-A177-3AD203B41FA5}">
                          <a16:colId xmlns:a16="http://schemas.microsoft.com/office/drawing/2014/main" xmlns="" val="3352066831"/>
                        </a:ext>
                      </a:extLst>
                    </a:gridCol>
                    <a:gridCol w="973556">
                      <a:extLst>
                        <a:ext uri="{9D8B030D-6E8A-4147-A177-3AD203B41FA5}">
                          <a16:colId xmlns:a16="http://schemas.microsoft.com/office/drawing/2014/main" xmlns="" val="4125317201"/>
                        </a:ext>
                      </a:extLst>
                    </a:gridCol>
                  </a:tblGrid>
                  <a:tr h="688213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Number of CSI-RS ports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sv-SE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𝑵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6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sv-SE" sz="1600" b="1" i="1" smtClean="0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sz="1600" b="1" i="1">
                                        <a:solidFill>
                                          <a:schemeClr val="bg1"/>
                                        </a:solidFill>
                                        <a:latin typeface="Cambria Math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sv-SE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𝑶</m:t>
                                        </m:r>
                                      </m:e>
                                      <m:sub>
                                        <m:r>
                                          <a:rPr lang="en-US" sz="1600" b="1" i="1">
                                            <a:solidFill>
                                              <a:schemeClr val="bg1"/>
                                            </a:solidFill>
                                            <a:latin typeface="Cambria Math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600" b="1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32999197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1" i="0" u="none" strike="noStrike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4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0001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>
                              <a:effectLst/>
                              <a:latin typeface="+mn-lt"/>
                            </a:rPr>
                            <a:t>8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313896809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0003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(3,2)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4200036458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639963060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(4,2)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439770654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822688606"/>
                      </a:ext>
                    </a:extLst>
                  </a:tr>
                  <a:tr h="0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24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(6,2), (4,3)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311384425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(12,1)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1717313791"/>
                      </a:ext>
                    </a:extLst>
                  </a:tr>
                  <a:tr h="134206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(8,2), (4,4)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3480135735"/>
                      </a:ext>
                    </a:extLst>
                  </a:tr>
                  <a:tr h="16884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val="27253660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6212656"/>
                  </p:ext>
                </p:extLst>
              </p:nvPr>
            </p:nvGraphicFramePr>
            <p:xfrm>
              <a:off x="8200724" y="824058"/>
              <a:ext cx="3878982" cy="3515064"/>
            </p:xfrm>
            <a:graphic>
              <a:graphicData uri="http://schemas.openxmlformats.org/drawingml/2006/table">
                <a:tbl>
                  <a:tblPr firstRow="1" firstCol="1">
                    <a:tableStyleId>{21E4AEA4-8DFA-4A89-87EB-49C32662AFE0}</a:tableStyleId>
                  </a:tblPr>
                  <a:tblGrid>
                    <a:gridCol w="1001028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276596129"/>
                        </a:ext>
                      </a:extLst>
                    </a:gridCol>
                    <a:gridCol w="1904398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3352066831"/>
                        </a:ext>
                      </a:extLst>
                    </a:gridCol>
                    <a:gridCol w="97355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4125317201"/>
                        </a:ext>
                      </a:extLst>
                    </a:gridCol>
                  </a:tblGrid>
                  <a:tr h="739962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Number of CSI-RS ports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442" marR="8442" marT="8442" marB="0" anchor="ctr">
                        <a:blipFill rotWithShape="1">
                          <a:blip r:embed="rId4"/>
                          <a:stretch>
                            <a:fillRect l="-52396" t="-7438" r="-51118" b="-3933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8442" marR="8442" marT="8442" marB="0" anchor="ctr">
                        <a:blipFill rotWithShape="1">
                          <a:blip r:embed="rId4"/>
                          <a:stretch>
                            <a:fillRect l="-298125" t="-7438" b="-3933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29991978"/>
                      </a:ext>
                    </a:extLst>
                  </a:tr>
                  <a:tr h="252282"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1" i="0" u="none" strike="noStrike" dirty="0" smtClean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</a:rPr>
                            <a:t>4</a:t>
                          </a:r>
                          <a:endParaRPr lang="en-US" sz="1600" b="1" i="0" u="none" strike="noStrike" dirty="0">
                            <a:solidFill>
                              <a:schemeClr val="bg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1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smtClean="0">
                              <a:effectLst/>
                              <a:latin typeface="+mn-lt"/>
                            </a:rPr>
                            <a:t>8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(2,2)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313896809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(4,1)</a:t>
                          </a: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b="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0003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(3,2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b="0" i="0" u="none" strike="noStrike" dirty="0" smtClean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4200036458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(4,-)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639963060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16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(4,2)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439770654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,-)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822688606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24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(6,2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), (4,3)</a:t>
                          </a:r>
                          <a:endParaRPr lang="en-US" sz="1600" b="0" i="0" u="none" strike="noStrike" dirty="0" smtClean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311384425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(12,1)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,-)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717313791"/>
                      </a:ext>
                    </a:extLst>
                  </a:tr>
                  <a:tr h="252282">
                    <a:tc rowSpan="2"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effectLst/>
                              <a:latin typeface="+mn-lt"/>
                            </a:rPr>
                            <a:t>32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(8,2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), (4,4)</a:t>
                          </a:r>
                          <a:endParaRPr lang="en-US" sz="1600" b="0" i="0" u="none" strike="noStrike" dirty="0" smtClean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(4,4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3480135735"/>
                      </a:ext>
                    </a:extLst>
                  </a:tr>
                  <a:tr h="252282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algn="ctr" fontAlgn="b"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(16,1)</a:t>
                          </a:r>
                          <a:endParaRPr lang="en-US" sz="1600" b="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300"/>
                            </a:spcBef>
                            <a:spcAft>
                              <a:spcPts val="3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i="0" u="none" strike="noStrike" dirty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(4</a:t>
                          </a:r>
                          <a:r>
                            <a:rPr lang="en-US" sz="1600" i="0" u="none" strike="noStrike" dirty="0" smtClean="0">
                              <a:solidFill>
                                <a:schemeClr val="tx2"/>
                              </a:solidFill>
                              <a:effectLst/>
                              <a:latin typeface="+mn-lt"/>
                            </a:rPr>
                            <a:t>,-)</a:t>
                          </a:r>
                          <a:endParaRPr lang="en-US" sz="1600" i="0" u="none" strike="noStrike" dirty="0">
                            <a:solidFill>
                              <a:schemeClr val="tx2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8442" marR="8442" marT="8442" marB="0" anchor="ctr"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2725366040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8" name="Straight Arrow Connector 7"/>
          <p:cNvCxnSpPr/>
          <p:nvPr/>
        </p:nvCxnSpPr>
        <p:spPr bwMode="auto">
          <a:xfrm flipV="1">
            <a:off x="7777213" y="3314700"/>
            <a:ext cx="423511" cy="70866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019219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 1 and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94522" y="866774"/>
                <a:ext cx="11243388" cy="5751309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2000" dirty="0" smtClean="0">
                    <a:solidFill>
                      <a:srgbClr val="080808"/>
                    </a:solidFill>
                  </a:rPr>
                  <a:t>For rank 1 and 2</a:t>
                </a:r>
                <a:r>
                  <a:rPr lang="sv-SE" dirty="0">
                    <a:solidFill>
                      <a:srgbClr val="080808"/>
                    </a:solidFill>
                  </a:rPr>
                  <a:t>, define</a:t>
                </a:r>
                <a:r>
                  <a:rPr lang="en-US" b="1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sv-SE" dirty="0">
                    <a:solidFill>
                      <a:srgbClr val="080808"/>
                    </a:solidFill>
                  </a:rPr>
                  <a:t>2D DFT beam index: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80808"/>
                  </a:solidFill>
                </a:endParaRPr>
              </a:p>
              <a:p>
                <a:pPr lvl="1"/>
                <a:r>
                  <a:rPr lang="en-US" sz="1800" dirty="0">
                    <a:solidFill>
                      <a:srgbClr val="080808"/>
                    </a:solidFill>
                  </a:rPr>
                  <a:t>The value of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 is </a:t>
                </a:r>
                <a:r>
                  <a:rPr lang="en-US" sz="1800" u="sng" dirty="0">
                    <a:solidFill>
                      <a:srgbClr val="080808"/>
                    </a:solidFill>
                  </a:rPr>
                  <a:t>configurable</a:t>
                </a:r>
                <a:r>
                  <a:rPr lang="en-US" sz="18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𝐿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1,4</m:t>
                        </m:r>
                      </m:e>
                    </m:d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Beam group offset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18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18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= (1,1) for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=1 and (2,2) for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=4</a:t>
                </a:r>
              </a:p>
              <a:p>
                <a:pPr lvl="1"/>
                <a:r>
                  <a:rPr lang="en-US" altLang="zh-CN" sz="18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wideband,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 1,  …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0,1,…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f>
                          <m:f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den>
                        </m:f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altLang="zh-CN" sz="1800" i="1" smtClean="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altLang="zh-CN" sz="1800" b="0" i="0" smtClean="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⌈"/>
                        <m:endChr m:val="⌉"/>
                        <m:ctrlP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log</m:t>
                        </m:r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×</m:t>
                            </m:r>
                            <m:f>
                              <m:f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𝑂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altLang="zh-CN" sz="1800" i="1">
                                        <a:solidFill>
                                          <a:srgbClr val="080808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bits) </a:t>
                </a:r>
              </a:p>
              <a:p>
                <a:pPr lvl="1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Note: when </a:t>
                </a:r>
                <a:r>
                  <a:rPr lang="en-US" sz="1800" i="1" dirty="0" smtClean="0">
                    <a:solidFill>
                      <a:srgbClr val="080808"/>
                    </a:solidFill>
                  </a:rPr>
                  <a:t>N</a:t>
                </a:r>
                <a:r>
                  <a:rPr lang="en-US" sz="1800" baseline="-25000" dirty="0" smtClean="0">
                    <a:solidFill>
                      <a:srgbClr val="080808"/>
                    </a:solidFill>
                  </a:rPr>
                  <a:t>2</a:t>
                </a:r>
                <a:r>
                  <a:rPr lang="en-US" sz="1800" dirty="0" smtClean="0">
                    <a:solidFill>
                      <a:srgbClr val="080808"/>
                    </a:solidFill>
                  </a:rPr>
                  <a:t>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 smtClean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𝑠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 smtClean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 smtClean="0">
                    <a:solidFill>
                      <a:srgbClr val="080808"/>
                    </a:solidFill>
                  </a:rPr>
                  <a:t> are not applicable</a:t>
                </a:r>
              </a:p>
              <a:p>
                <a:pPr lvl="1"/>
                <a:r>
                  <a:rPr lang="en-US" altLang="zh-CN" sz="1800" dirty="0" smtClean="0">
                    <a:solidFill>
                      <a:srgbClr val="080808"/>
                    </a:solidFill>
                  </a:rPr>
                  <a:t>For </a:t>
                </a:r>
                <a:r>
                  <a:rPr lang="en-US" altLang="zh-CN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=4, 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for beam selection (from beam group) can be subband (2 bits/subband)</a:t>
                </a: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For </a:t>
                </a:r>
                <a:r>
                  <a:rPr lang="en-US" altLang="zh-CN" sz="16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=4,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600" dirty="0">
                    <a:solidFill>
                      <a:srgbClr val="080808"/>
                    </a:solidFill>
                  </a:rPr>
                  <a:t>&gt;1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6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0, 1</m:t>
                        </m:r>
                      </m:e>
                    </m:d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; </m:t>
                    </m:r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altLang="zh-CN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{</m:t>
                    </m:r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0,1</m:t>
                    </m:r>
                    <m:r>
                      <a:rPr lang="en-US" altLang="zh-CN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For </a:t>
                </a:r>
                <a:r>
                  <a:rPr lang="en-US" altLang="zh-CN" sz="16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=4,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600" dirty="0">
                    <a:solidFill>
                      <a:srgbClr val="080808"/>
                    </a:solidFill>
                  </a:rPr>
                  <a:t>=1</a:t>
                </a:r>
                <a:r>
                  <a:rPr lang="en-US" sz="1600" dirty="0" smtClean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altLang="zh-CN" sz="16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{</m:t>
                    </m:r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0, 1, 2, 3</m:t>
                    </m:r>
                    <m:r>
                      <a:rPr lang="en-US" altLang="zh-CN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; </m:t>
                    </m:r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sv-SE" sz="1600" dirty="0">
                  <a:solidFill>
                    <a:srgbClr val="080808"/>
                  </a:solidFill>
                </a:endParaRP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srgbClr val="080808"/>
                    </a:solidFill>
                  </a:rPr>
                  <a:t>Note: for </a:t>
                </a:r>
                <a:r>
                  <a:rPr lang="en-US" altLang="zh-CN" sz="1600" i="1" dirty="0">
                    <a:solidFill>
                      <a:srgbClr val="080808"/>
                    </a:solidFill>
                  </a:rPr>
                  <a:t>L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(no calculation or reporting is needed</a:t>
                </a:r>
                <a:r>
                  <a:rPr lang="en-US" altLang="zh-CN" sz="1600" dirty="0" smtClean="0">
                    <a:solidFill>
                      <a:srgbClr val="080808"/>
                    </a:solidFill>
                  </a:rPr>
                  <a:t>)</a:t>
                </a:r>
                <a:endParaRPr lang="sv-SE" sz="1800" dirty="0">
                  <a:solidFill>
                    <a:srgbClr val="080808"/>
                  </a:solidFill>
                </a:endParaRPr>
              </a:p>
              <a:p>
                <a:pPr marL="176213" lvl="1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sz="2000" dirty="0">
                    <a:solidFill>
                      <a:srgbClr val="080808"/>
                    </a:solidFill>
                  </a:rPr>
                  <a:t>For rank 1: </a:t>
                </a:r>
                <a14:m>
                  <m:oMath xmlns:m="http://schemas.openxmlformats.org/officeDocument/2006/math">
                    <m:r>
                      <a:rPr lang="sv-SE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sv-SE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lang="en-US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begChr m:val="["/>
                        <m:endChr m:val="]"/>
                        <m:ctrlPr>
                          <a:rPr lang="sv-SE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sv-SE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b="1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0,0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sv-SE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sv-SE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1,</m:t>
                                </m:r>
                                <m:r>
                                  <a:rPr lang="en-US" sz="180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eqArr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altLang="zh-CN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(polarization)</a:t>
                </a:r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sv-SE" sz="1800" b="1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sv-SE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sv-SE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sv-SE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is an oversampled 2D DFT beam of length-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co-phasing coefficient (between two polarizations)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sv-SE" altLang="zh-CN" sz="18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{1,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,−1,−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sv-SE" altLang="zh-CN" sz="1800" dirty="0">
                  <a:solidFill>
                    <a:srgbClr val="080808"/>
                  </a:solidFill>
                  <a:highlight>
                    <a:srgbClr val="FFFF00"/>
                  </a:highlight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subband (2 bits/subband)</a:t>
                </a:r>
                <a:endParaRPr lang="sv-SE" altLang="zh-CN" sz="1600" dirty="0">
                  <a:solidFill>
                    <a:srgbClr val="080808"/>
                  </a:solidFill>
                  <a:highlight>
                    <a:srgbClr val="FFFF00"/>
                  </a:highlight>
                </a:endParaRPr>
              </a:p>
              <a:p>
                <a:pPr lvl="1"/>
                <a:endParaRPr lang="en-US" sz="1800" dirty="0">
                  <a:solidFill>
                    <a:srgbClr val="080808"/>
                  </a:solidFill>
                </a:endParaRPr>
              </a:p>
              <a:p>
                <a:pPr lvl="1"/>
                <a:endParaRPr lang="en-US" altLang="zh-CN" sz="18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4522" y="866774"/>
                <a:ext cx="11243388" cy="5751309"/>
              </a:xfrm>
              <a:blipFill rotWithShape="1">
                <a:blip r:embed="rId2"/>
                <a:stretch>
                  <a:fillRect l="-650" t="-12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4817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 1 and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67890" y="885524"/>
                <a:ext cx="11020927" cy="5496026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en-US" sz="2000" dirty="0" smtClean="0">
                    <a:solidFill>
                      <a:srgbClr val="080808"/>
                    </a:solidFill>
                  </a:rPr>
                  <a:t>For </a:t>
                </a:r>
                <a:r>
                  <a:rPr lang="sv-SE" sz="2000" dirty="0">
                    <a:solidFill>
                      <a:srgbClr val="080808"/>
                    </a:solidFill>
                  </a:rPr>
                  <a:t>rank 2: </a:t>
                </a:r>
                <a14:m>
                  <m:oMath xmlns:m="http://schemas.openxmlformats.org/officeDocument/2006/math">
                    <m:r>
                      <a:rPr lang="en-US" altLang="zh-CN" b="1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𝑾</m:t>
                    </m:r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lang="en-US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𝒘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0,0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𝒘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0,1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𝒘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1,0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1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𝒘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solidFill>
                                        <a:srgbClr val="080808"/>
                                      </a:solidFill>
                                      <a:latin typeface="Cambria Math" panose="02040503050406030204" pitchFamily="18" charset="0"/>
                                    </a:rPr>
                                    <m:t>1,1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b="0" i="0" smtClean="0">
                        <a:solidFill>
                          <a:srgbClr val="080808"/>
                        </a:solidFill>
                        <a:latin typeface="Cambria Math"/>
                      </a:rPr>
                      <m:t>  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  <m:r>
                      <a:rPr lang="en-US" altLang="zh-CN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(polarization),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(layer)</a:t>
                </a:r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  <a:r>
                  <a:rPr lang="en-US" sz="1800" dirty="0">
                    <a:solidFill>
                      <a:srgbClr val="080808"/>
                    </a:solidFill>
                  </a:rPr>
                  <a:t>is an oversampled 2D DFT beam of length-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Orthogonal beams within beam group: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1,0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2,0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0,0</m:t>
                        </m:r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r>
                      <a:rPr lang="zh-CN" altLang="en-US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  <m: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CN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Sup>
                      <m:sSubSup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</m:sub>
                      <m: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altLang="zh-CN" sz="1600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is wideband (2 bits)</a:t>
                </a:r>
              </a:p>
              <a:p>
                <a:pPr lvl="3"/>
                <a:r>
                  <a:rPr lang="en-US" altLang="zh-CN" sz="1600" dirty="0">
                    <a:solidFill>
                      <a:srgbClr val="080808"/>
                    </a:solidFill>
                  </a:rPr>
                  <a:t>For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1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&gt;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&gt;1: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0,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3"/>
                <a:r>
                  <a:rPr lang="en-US" altLang="zh-CN" sz="1600" dirty="0">
                    <a:solidFill>
                      <a:srgbClr val="080808"/>
                    </a:solidFill>
                  </a:rPr>
                  <a:t>For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1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=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: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0,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; </a:t>
                </a:r>
              </a:p>
              <a:p>
                <a:pPr lvl="3"/>
                <a:r>
                  <a:rPr lang="en-US" altLang="zh-CN" sz="1600" dirty="0">
                    <a:solidFill>
                      <a:srgbClr val="080808"/>
                    </a:solidFill>
                  </a:rPr>
                  <a:t>For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altLang="zh-CN" sz="1600" dirty="0">
                    <a:solidFill>
                      <a:srgbClr val="080808"/>
                    </a:solidFill>
                  </a:rPr>
                  <a:t>=1: 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0,0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sv-SE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sv-SE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v-SE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sv-SE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d>
                          <m:d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sv-SE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6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sv-SE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0 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; </a:t>
                </a:r>
              </a:p>
              <a:p>
                <a:pPr lvl="4"/>
                <a:r>
                  <a:rPr lang="en-US" altLang="zh-CN" sz="1600" dirty="0">
                    <a:solidFill>
                      <a:srgbClr val="080808"/>
                    </a:solidFill>
                  </a:rPr>
                  <a:t>Note: the last two values are not applicable for 4 ports</a:t>
                </a:r>
                <a:endParaRPr lang="en-US" sz="1800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co-phase coefficients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∈{1,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𝑗</m:t>
                    </m:r>
                    <m:r>
                      <a:rPr lang="sv-SE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altLang="zh-CN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sv-SE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80808"/>
                    </a:solidFill>
                  </a:rPr>
                  <a:t> can be subband (1 bit/subband)</a:t>
                </a:r>
              </a:p>
              <a:p>
                <a:pPr lvl="2"/>
                <a:endParaRPr lang="sv-SE" altLang="zh-CN" sz="1600" dirty="0">
                  <a:solidFill>
                    <a:srgbClr val="080808"/>
                  </a:solidFill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7890" y="885524"/>
                <a:ext cx="11020927" cy="5496026"/>
              </a:xfrm>
              <a:blipFill rotWithShape="1">
                <a:blip r:embed="rId2"/>
                <a:stretch>
                  <a:fillRect l="-664" r="-3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9702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 3 and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67890" y="984742"/>
                <a:ext cx="11020927" cy="5296328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dirty="0" smtClean="0">
                    <a:solidFill>
                      <a:srgbClr val="080808"/>
                    </a:solidFill>
                  </a:rPr>
                  <a:t>For rank 3 and 4, define</a:t>
                </a:r>
                <a:r>
                  <a:rPr lang="en-US" b="1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sv-SE" dirty="0">
                    <a:solidFill>
                      <a:srgbClr val="080808"/>
                    </a:solidFill>
                  </a:rPr>
                  <a:t>2D DFT beam index: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value of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 is fixed to 1</a:t>
                </a:r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wideband,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 1, 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 …,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𝑁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log</m:t>
                        </m:r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80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×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bits) 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=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sz="180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8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sSub>
                                    <m:sSubPr>
                                      <m:ctrlP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a:rPr lang="en-US" sz="180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800" b="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 ,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1800" dirty="0">
                                      <a:solidFill>
                                        <a:srgbClr val="080808"/>
                                      </a:solidFill>
                                    </a:rPr>
                                    <m:t>for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1800" dirty="0">
                                      <a:solidFill>
                                        <a:srgbClr val="080808"/>
                                      </a:solidFill>
                                    </a:rPr>
                                    <m:t> &lt;16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1800" dirty="0">
                                      <a:solidFill>
                                        <a:srgbClr val="080808"/>
                                      </a:solidFill>
                                    </a:rPr>
                                    <m:t>ports</m:t>
                                  </m:r>
                                </m:e>
                              </m:mr>
                              <m:mr>
                                <m:e>
                                  <m:f>
                                    <m:fPr>
                                      <m:ctrlPr>
                                        <a:rPr lang="en-US" sz="18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𝑁</m:t>
                                          </m:r>
                                        </m:e>
                                        <m:sub>
                                          <m:r>
                                            <a:rPr lang="en-US" sz="180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180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a:rPr lang="en-US" sz="1800" b="0" i="1" smtClean="0">
                                      <a:solidFill>
                                        <a:srgbClr val="080808"/>
                                      </a:solidFill>
                                      <a:latin typeface="Cambria Math"/>
                                    </a:rPr>
                                    <m:t> ,</m:t>
                                  </m:r>
                                </m:e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1800" dirty="0">
                                      <a:solidFill>
                                        <a:srgbClr val="080808"/>
                                      </a:solidFill>
                                    </a:rPr>
                                    <m:t>for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1800" dirty="0">
                                      <a:solidFill>
                                        <a:srgbClr val="080808"/>
                                      </a:solidFill>
                                    </a:rPr>
                                    <m:t> ≥16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1800" dirty="0">
                                      <a:solidFill>
                                        <a:srgbClr val="080808"/>
                                      </a:solidFill>
                                    </a:rPr>
                                    <m:t>ports</m:t>
                                  </m:r>
                                </m:e>
                              </m:mr>
                            </m:m>
                          </m:e>
                        </m:d>
                      </m:e>
                      <m:sub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Note: when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8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800" dirty="0">
                    <a:solidFill>
                      <a:srgbClr val="080808"/>
                    </a:solidFill>
                  </a:rPr>
                  <a:t>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are not applicable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</a:pPr>
                <a:endParaRPr lang="en-US" altLang="zh-CN" sz="1600" dirty="0">
                  <a:solidFill>
                    <a:srgbClr val="080808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80808"/>
                        </a:solidFill>
                        <a:latin typeface="Cambria Math"/>
                      </a:rPr>
                      <m:t>𝑾</m:t>
                    </m:r>
                    <m:r>
                      <a:rPr lang="en-US" sz="20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0" i="0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lang="en-US" sz="20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begChr m:val="["/>
                        <m:endChr m:val="]"/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1,0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1,1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…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…</m:t>
                            </m:r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for rank-</a:t>
                </a:r>
                <a:r>
                  <a:rPr lang="en-US" sz="2000" i="1" dirty="0">
                    <a:solidFill>
                      <a:srgbClr val="080808"/>
                    </a:solidFill>
                  </a:rPr>
                  <a:t>R</a:t>
                </a:r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:r>
                  <a:rPr lang="en-US" sz="2000" i="1" dirty="0">
                    <a:solidFill>
                      <a:srgbClr val="080808"/>
                    </a:solidFill>
                  </a:rPr>
                  <a:t>R</a:t>
                </a:r>
                <a:r>
                  <a:rPr lang="en-US" sz="2000" dirty="0">
                    <a:solidFill>
                      <a:srgbClr val="080808"/>
                    </a:solidFill>
                  </a:rPr>
                  <a:t>=3,4)</a:t>
                </a:r>
              </a:p>
              <a:p>
                <a:pPr marL="176213" lvl="1" indent="-176213">
                  <a:buClr>
                    <a:srgbClr val="00A9D4"/>
                  </a:buClr>
                  <a:buFont typeface="Arial" charset="0"/>
                  <a:buChar char="›"/>
                </a:pPr>
                <a:endParaRPr lang="en-US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7890" y="984742"/>
                <a:ext cx="11020927" cy="5296328"/>
              </a:xfrm>
              <a:blipFill rotWithShape="1">
                <a:blip r:embed="rId2"/>
                <a:stretch>
                  <a:fillRect l="-664" t="-14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037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 3 and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10548" y="718459"/>
                <a:ext cx="11457992" cy="5924939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en-US" sz="2000" dirty="0">
                    <a:solidFill>
                      <a:srgbClr val="080808"/>
                    </a:solidFill>
                  </a:rPr>
                  <a:t>For &lt;16 ports: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,  </a:t>
                </a:r>
                <a14:m>
                  <m:oMath xmlns:m="http://schemas.openxmlformats.org/officeDocument/2006/math"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(polarization),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 …, </m:t>
                    </m:r>
                    <m:r>
                      <a:rPr lang="en-US" altLang="zh-CN" b="0" i="1" smtClean="0">
                        <a:solidFill>
                          <a:srgbClr val="080808"/>
                        </a:solidFill>
                        <a:latin typeface="Cambria Math"/>
                      </a:rPr>
                      <m:t>𝑅</m:t>
                    </m:r>
                    <m:r>
                      <a:rPr lang="en-US" altLang="zh-CN" b="0" i="1" smtClean="0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dirty="0">
                    <a:solidFill>
                      <a:srgbClr val="080808"/>
                    </a:solidFill>
                  </a:rPr>
                  <a:t> (layer)</a:t>
                </a:r>
                <a:endParaRPr lang="en-US" strike="sngStrike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is an oversampled 2D DFT beam of length-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𝑁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Orthogonal beams within beam group: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,2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,2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,1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,3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,1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,3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calculation and reporting is wideband (2 bits)</a:t>
                </a:r>
                <a14:m>
                  <m:oMath xmlns:m="http://schemas.openxmlformats.org/officeDocument/2006/math"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&gt;1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  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b="0" i="1" smtClean="0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,2)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: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2,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):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4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3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=(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6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r>
                      <a:rPr lang="en-US" sz="1600" b="0" i="0" smtClean="0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2,1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e>
                    </m:d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{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3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4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,0</m:t>
                        </m:r>
                      </m:e>
                    </m:d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600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=1,</m:t>
                    </m:r>
                    <m:r>
                      <a:rPr lang="en-US" sz="1800" smtClean="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1)</m:t>
                        </m:r>
                      </m:e>
                      <m:sup>
                        <m:d>
                          <m:dPr>
                            <m:begChr m:val="⌊"/>
                            <m:endChr m:val="⌋"/>
                            <m:ctrlPr>
                              <a:rPr lang="en-US" sz="180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type m:val="lin"/>
                                <m:ctrlPr>
                                  <a:rPr lang="en-US" sz="18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18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𝑙</m:t>
                                </m:r>
                              </m:num>
                              <m:den>
                                <m:r>
                                  <a:rPr lang="en-US" sz="18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sup>
                    </m:sSup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𝜋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  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𝑛</m:t>
                    </m:r>
                    <m:r>
                      <a:rPr lang="en-US" sz="18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800" b="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{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0,1</m:t>
                    </m:r>
                    <m:r>
                      <a:rPr lang="en-US" sz="1800" b="0" i="0" smtClean="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dirty="0">
                    <a:solidFill>
                      <a:srgbClr val="080808"/>
                    </a:solidFill>
                  </a:rPr>
                  <a:t> can be subband (1 bit/subband)</a:t>
                </a:r>
              </a:p>
              <a:p>
                <a:pPr fontAlgn="ctr"/>
                <a:r>
                  <a:rPr lang="en-US" sz="2000" dirty="0">
                    <a:solidFill>
                      <a:srgbClr val="080808"/>
                    </a:solidFill>
                  </a:rPr>
                  <a:t>For ≥16 ports: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sSubSup>
                                    <m:sSubSupPr>
                                      <m:ctrlPr>
                                        <a:rPr lang="en-US" sz="20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20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𝒃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𝑘</m:t>
                                          </m:r>
                                        </m:e>
                                        <m:sub>
                                          <m:r>
                                            <a:rPr lang="en-US" sz="200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00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𝑘</m:t>
                                          </m:r>
                                        </m:e>
                                        <m:sub>
                                          <m:r>
                                            <a:rPr lang="en-US" sz="200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sz="20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e>
                              </m:mr>
                              <m:mr>
                                <m:e>
                                  <m:sSubSup>
                                    <m:sSubSupPr>
                                      <m:ctrlPr>
                                        <a:rPr lang="en-US" sz="20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SupPr>
                                    <m:e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𝜓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𝑚</m:t>
                                          </m:r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𝑙</m:t>
                                          </m:r>
                                        </m:sub>
                                      </m:sSub>
                                      <m:r>
                                        <a:rPr lang="en-US" sz="2000" b="1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𝒃</m:t>
                                      </m:r>
                                    </m:e>
                                    <m:sub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𝑘</m:t>
                                          </m:r>
                                        </m:e>
                                        <m:sub>
                                          <m:r>
                                            <a:rPr lang="en-US" sz="200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a:rPr lang="en-US" sz="2000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,</m:t>
                                      </m:r>
                                      <m:sSub>
                                        <m:sSubPr>
                                          <m:ctrlP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𝑘</m:t>
                                          </m:r>
                                        </m:e>
                                        <m:sub>
                                          <m:r>
                                            <a:rPr lang="en-US" sz="2000">
                                              <a:solidFill>
                                                <a:srgbClr val="080808"/>
                                              </a:solidFill>
                                              <a:latin typeface="Cambria Math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sub>
                                    <m:sup>
                                      <m:r>
                                        <a:rPr lang="en-US" sz="2000" i="1">
                                          <a:solidFill>
                                            <a:srgbClr val="080808"/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bSup>
                                </m:e>
                              </m:mr>
                            </m:m>
                          </m:e>
                        </m:d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𝑟</m:t>
                        </m:r>
                        <m:r>
                          <a:rPr lang="en-US" sz="200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2000" b="1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2000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b>
                      <m: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is an oversampled 2D DFT beam of length-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080808"/>
                        </a:solidFill>
                        <a:latin typeface="Cambria Math"/>
                      </a:rPr>
                      <m:t>𝑁</m:t>
                    </m:r>
                    <m:sSub>
                      <m:sSubPr>
                        <m:ctrlP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000" dirty="0">
                  <a:solidFill>
                    <a:srgbClr val="080808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𝜓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1)</m:t>
                        </m:r>
                      </m:e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p>
                    </m:sSup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𝜋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𝑚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0, 1, 2,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 3</m:t>
                        </m:r>
                      </m:e>
                    </m:d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;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=1,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1)</m:t>
                        </m:r>
                      </m:e>
                      <m:sup>
                        <m:d>
                          <m:dPr>
                            <m:begChr m:val="⌊"/>
                            <m:endChr m:val="⌋"/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f>
                              <m:fPr>
                                <m:type m:val="lin"/>
                                <m:ctrlP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𝑙</m:t>
                                </m:r>
                              </m:num>
                              <m:den>
                                <m:r>
                                  <a:rPr lang="en-US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sup>
                    </m:sSup>
                    <m:sSup>
                      <m:sSup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𝜋</m:t>
                            </m:r>
                            <m:r>
                              <a:rPr lang="en-US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en-US" sz="180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>
                          <a:rPr lang="en-US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 </m:t>
                        </m:r>
                      </m:sup>
                    </m:sSup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  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</a:rPr>
                      <m:t>𝑛</m:t>
                    </m:r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{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0,1}</m:t>
                    </m:r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m</a:t>
                </a:r>
                <a:r>
                  <a:rPr lang="en-US" sz="1600" dirty="0">
                    <a:solidFill>
                      <a:srgbClr val="080808"/>
                    </a:solidFill>
                  </a:rPr>
                  <a:t> is wideband (2 bits)</a:t>
                </a:r>
              </a:p>
              <a:p>
                <a:pPr lvl="2"/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:r>
                  <a:rPr lang="en-US" sz="16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600" dirty="0">
                    <a:solidFill>
                      <a:srgbClr val="080808"/>
                    </a:solidFill>
                  </a:rPr>
                  <a:t> can be subband (1 bit/subband)</a:t>
                </a:r>
                <a:endParaRPr lang="en-US" altLang="zh-CN" sz="1800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10548" y="718459"/>
                <a:ext cx="11457992" cy="5924939"/>
              </a:xfrm>
              <a:blipFill rotWithShape="1">
                <a:blip r:embed="rId2"/>
                <a:stretch>
                  <a:fillRect l="-585" t="-1337" b="-7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1254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3554" y="85711"/>
            <a:ext cx="9992784" cy="712786"/>
          </a:xfrm>
        </p:spPr>
        <p:txBody>
          <a:bodyPr>
            <a:normAutofit/>
          </a:bodyPr>
          <a:lstStyle/>
          <a:p>
            <a:r>
              <a:rPr lang="en-US" sz="2800" b="1" dirty="0"/>
              <a:t>Type I SP</a:t>
            </a:r>
            <a:r>
              <a:rPr lang="en-US" sz="2800" dirty="0"/>
              <a:t>: Ranks 5 and 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567890" y="669956"/>
                <a:ext cx="11198012" cy="6120143"/>
              </a:xfrm>
            </p:spPr>
            <p:txBody>
              <a:bodyPr/>
              <a:lstStyle/>
              <a:p>
                <a:pPr marL="176213" lvl="2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:r>
                  <a:rPr lang="sv-SE" dirty="0" smtClean="0">
                    <a:solidFill>
                      <a:srgbClr val="080808"/>
                    </a:solidFill>
                  </a:rPr>
                  <a:t>For ranks 5 and 6, define</a:t>
                </a:r>
                <a:r>
                  <a:rPr lang="en-US" b="1" i="1" dirty="0">
                    <a:solidFill>
                      <a:srgbClr val="080808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sv-SE" dirty="0">
                    <a:solidFill>
                      <a:srgbClr val="080808"/>
                    </a:solidFill>
                  </a:rPr>
                  <a:t>2D DFT beam index: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,1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800" dirty="0">
                    <a:solidFill>
                      <a:srgbClr val="080808"/>
                    </a:solidFill>
                  </a:rPr>
                  <a:t>The value of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L</a:t>
                </a:r>
                <a:r>
                  <a:rPr lang="en-US" sz="1800" dirty="0">
                    <a:solidFill>
                      <a:srgbClr val="080808"/>
                    </a:solidFill>
                  </a:rPr>
                  <a:t> is fixed to 1 </a:t>
                </a:r>
                <a:r>
                  <a:rPr lang="en-US" altLang="zh-CN" sz="1800" dirty="0">
                    <a:solidFill>
                      <a:srgbClr val="080808"/>
                    </a:solidFill>
                  </a:rPr>
                  <a:t>for rank </a:t>
                </a:r>
                <a14:m>
                  <m:oMath xmlns:m="http://schemas.openxmlformats.org/officeDocument/2006/math"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5, 6</m:t>
                        </m:r>
                      </m:e>
                    </m:d>
                  </m:oMath>
                </a14:m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is wideband,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 1, 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 …,</m:t>
                    </m:r>
                    <m:sSub>
                      <m:sSubPr>
                        <m:ctrlP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=0,1,…</m:t>
                    </m:r>
                    <m:r>
                      <a:rPr lang="en-US" altLang="zh-CN" sz="1800" b="0" i="1" smtClean="0">
                        <a:solidFill>
                          <a:srgbClr val="080808"/>
                        </a:solidFill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altLang="zh-CN" sz="1800">
                        <a:solidFill>
                          <a:srgbClr val="080808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⌈"/>
                        <m:endChr m:val="⌉"/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>
                            <a:solidFill>
                              <a:srgbClr val="080808"/>
                            </a:solidFill>
                            <a:latin typeface="Cambria Math"/>
                          </a:rPr>
                          <m:t>log</m:t>
                        </m:r>
                        <m:d>
                          <m:d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180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b="0" i="1" smtClean="0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sz="18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b="0" i="1" smtClean="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  <a:ea typeface="Cambria Math"/>
                              </a:rPr>
                              <m:t>×</m:t>
                            </m:r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𝑂</m:t>
                                </m:r>
                              </m:e>
                              <m:sub>
                                <m:r>
                                  <a:rPr lang="en-US" altLang="zh-CN" sz="1800" i="1">
                                    <a:solidFill>
                                      <a:srgbClr val="080808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bits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)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800" dirty="0">
                    <a:solidFill>
                      <a:srgbClr val="080808"/>
                    </a:solidFill>
                  </a:rPr>
                  <a:t>Note: when </a:t>
                </a:r>
                <a:r>
                  <a:rPr lang="en-US" sz="1800" i="1" dirty="0">
                    <a:solidFill>
                      <a:srgbClr val="080808"/>
                    </a:solidFill>
                  </a:rPr>
                  <a:t>N</a:t>
                </a:r>
                <a:r>
                  <a:rPr lang="en-US" sz="1800" baseline="-25000" dirty="0">
                    <a:solidFill>
                      <a:srgbClr val="080808"/>
                    </a:solidFill>
                  </a:rPr>
                  <a:t>2</a:t>
                </a:r>
                <a:r>
                  <a:rPr lang="en-US" sz="1800" dirty="0">
                    <a:solidFill>
                      <a:srgbClr val="080808"/>
                    </a:solidFill>
                  </a:rPr>
                  <a:t>=1,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𝑂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800" dirty="0">
                    <a:solidFill>
                      <a:srgbClr val="080808"/>
                    </a:solidFill>
                  </a:rPr>
                  <a:t> are not </a:t>
                </a:r>
                <a:r>
                  <a:rPr lang="en-US" altLang="zh-CN" sz="1800" dirty="0" smtClean="0">
                    <a:solidFill>
                      <a:srgbClr val="080808"/>
                    </a:solidFill>
                  </a:rPr>
                  <a:t>applicable</a:t>
                </a:r>
                <a:endParaRPr lang="en-US" altLang="zh-CN" sz="1800" dirty="0">
                  <a:solidFill>
                    <a:srgbClr val="080808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80808"/>
                        </a:solidFill>
                        <a:latin typeface="Cambria Math"/>
                      </a:rPr>
                      <m:t>𝑾</m:t>
                    </m:r>
                    <m:r>
                      <a:rPr lang="en-US" sz="2000">
                        <a:solidFill>
                          <a:srgbClr val="080808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0" i="0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𝑅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lang="en-US" sz="2000" i="1" smtClean="0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d>
                      <m:dPr>
                        <m:begChr m:val="["/>
                        <m:endChr m:val="]"/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1,0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1,1</m:t>
                                </m:r>
                              </m:sub>
                            </m:sSub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…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…</m:t>
                            </m:r>
                          </m:den>
                        </m:f>
                        <m:f>
                          <m:fPr>
                            <m:type m:val="noBar"/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0,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b="1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𝒘</m:t>
                                </m:r>
                              </m:e>
                              <m:sub>
                                <m:r>
                                  <a:rPr lang="en-US" sz="2000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1,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𝑅</m:t>
                                </m:r>
                                <m:r>
                                  <a:rPr lang="en-US" sz="2000" i="1">
                                    <a:solidFill>
                                      <a:srgbClr val="080808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for rank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5, 6</m:t>
                        </m:r>
                      </m:e>
                    </m:d>
                  </m:oMath>
                </a14:m>
                <a:endParaRPr lang="en-US" sz="2000" dirty="0">
                  <a:solidFill>
                    <a:srgbClr val="080808"/>
                  </a:solidFill>
                </a:endParaRPr>
              </a:p>
              <a:p>
                <a:pPr marL="536576" lvl="3" indent="-176213">
                  <a:spcBef>
                    <a:spcPts val="0"/>
                  </a:spcBef>
                  <a:spcAft>
                    <a:spcPts val="600"/>
                  </a:spcAft>
                  <a:buClr>
                    <a:srgbClr val="00A9D4"/>
                  </a:buClr>
                  <a:buFont typeface="Arial" charset="0"/>
                  <a:buChar char="›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𝒘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8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×</m:t>
                    </m:r>
                    <m:sSub>
                      <m:sSubPr>
                        <m:ctrlP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,  </a:t>
                </a:r>
                <a14:m>
                  <m:oMath xmlns:m="http://schemas.openxmlformats.org/officeDocument/2006/math">
                    <m:r>
                      <a:rPr lang="en-CA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CA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(polarization), </a:t>
                </a:r>
                <a14:m>
                  <m:oMath xmlns:m="http://schemas.openxmlformats.org/officeDocument/2006/math"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 …, 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/>
                      </a:rPr>
                      <m:t>𝑅</m:t>
                    </m:r>
                    <m:r>
                      <a:rPr lang="en-US" altLang="zh-CN" sz="1800" i="1">
                        <a:solidFill>
                          <a:srgbClr val="080808"/>
                        </a:solidFill>
                        <a:latin typeface="Cambria Math"/>
                      </a:rPr>
                      <m:t>−1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(layer)</a:t>
                </a:r>
                <a:endParaRPr lang="en-US" sz="1800" strike="sngStrike" dirty="0">
                  <a:solidFill>
                    <a:srgbClr val="080808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b="1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sSub>
                          <m:sSub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+</m:t>
                        </m:r>
                        <m:sSubSup>
                          <m:sSubSupPr>
                            <m:ctrlP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2,</m:t>
                            </m:r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  <m:sup>
                            <m:r>
                              <a:rPr lang="en-US" altLang="zh-CN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is an oversampled 2D DFT beam of length-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&gt;1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  <a:endParaRPr lang="en-US" sz="1600" i="1" dirty="0">
                  <a:solidFill>
                    <a:srgbClr val="080808"/>
                  </a:solidFill>
                  <a:latin typeface="Cambria Math" panose="02040503050406030204" pitchFamily="18" charset="0"/>
                </a:endParaRPr>
              </a:p>
              <a:p>
                <a:pPr marL="1433513" lvl="4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3"/>
                <a:r>
                  <a:rPr lang="en-US" sz="16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16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: </a:t>
                </a:r>
              </a:p>
              <a:p>
                <a:pPr marL="1433513" lvl="4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2,0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)=(0,0)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)=(</m:t>
                    </m:r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𝑂</m:t>
                        </m:r>
                      </m:e>
                      <m:sub>
                        <m:r>
                          <a:rPr lang="en-US" sz="1600">
                            <a:solidFill>
                              <a:srgbClr val="080808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,0)</m:t>
                    </m:r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2,</m:t>
                        </m:r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>
                        <a:solidFill>
                          <a:srgbClr val="080808"/>
                        </a:solidFill>
                        <a:latin typeface="Cambria Math"/>
                      </a:rPr>
                      <m:t>)=</m:t>
                    </m:r>
                    <m:d>
                      <m:d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,0</m:t>
                        </m:r>
                      </m:e>
                    </m:d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;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0,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=1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1,1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1,3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1,5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</m:t>
                        </m:r>
                      </m:sub>
                    </m:sSub>
                  </m:oMath>
                </a14:m>
                <a:r>
                  <a:rPr lang="en-US" sz="1800" dirty="0">
                    <a:solidFill>
                      <a:srgbClr val="080808"/>
                    </a:solidFill>
                    <a:latin typeface="Cambria Math"/>
                  </a:rPr>
                  <a:t> </a:t>
                </a:r>
              </a:p>
              <a:p>
                <a:pPr lvl="3"/>
                <a:r>
                  <a:rPr lang="en-US" sz="1800" dirty="0">
                    <a:solidFill>
                      <a:srgbClr val="080808"/>
                    </a:solidFill>
                  </a:rPr>
                  <a:t>For rank 5: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/>
                        <a:ea typeface="Cambria Math"/>
                      </a:rPr>
                      <m:t>∈{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1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j</m:t>
                    </m:r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</a:rPr>
                      <m:t>}</m:t>
                    </m:r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4"/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can be subband (1 bit/subband)</a:t>
                </a:r>
              </a:p>
              <a:p>
                <a:pPr lvl="3"/>
                <a:r>
                  <a:rPr lang="en-US" sz="1800" dirty="0">
                    <a:solidFill>
                      <a:srgbClr val="080808"/>
                    </a:solidFill>
                  </a:rPr>
                  <a:t>For rank 6: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  <m:t>1,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1,2</m:t>
                        </m:r>
                      </m:sub>
                    </m:sSub>
                    <m:r>
                      <a:rPr lang="en-US" sz="1800">
                        <a:solidFill>
                          <a:srgbClr val="080808"/>
                        </a:solidFill>
                        <a:latin typeface="Cambria Math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1.</m:t>
                        </m:r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US" sz="18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8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</m:t>
                        </m:r>
                      </m:sub>
                    </m:sSub>
                    <m:r>
                      <a:rPr lang="en-US" sz="18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sz="1800" dirty="0">
                  <a:solidFill>
                    <a:srgbClr val="080808"/>
                  </a:solidFill>
                </a:endParaRPr>
              </a:p>
              <a:p>
                <a:pPr lvl="4"/>
                <a:r>
                  <a:rPr lang="en-US" sz="1600" dirty="0">
                    <a:solidFill>
                      <a:srgbClr val="080808"/>
                    </a:solidFill>
                  </a:rPr>
                  <a:t>Calculation and reporting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solidFill>
                              <a:srgbClr val="080808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6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1,0</m:t>
                        </m:r>
                      </m:sub>
                    </m:sSub>
                  </m:oMath>
                </a14:m>
                <a:r>
                  <a:rPr lang="en-US" sz="1600" dirty="0">
                    <a:solidFill>
                      <a:srgbClr val="080808"/>
                    </a:solidFill>
                  </a:rPr>
                  <a:t> can be subband (1 bit/subband</a:t>
                </a:r>
                <a:r>
                  <a:rPr lang="en-US" sz="1600" dirty="0" smtClean="0">
                    <a:solidFill>
                      <a:srgbClr val="080808"/>
                    </a:solidFill>
                  </a:rPr>
                  <a:t>)</a:t>
                </a:r>
                <a:endParaRPr lang="en-US" sz="2000" dirty="0">
                  <a:solidFill>
                    <a:srgbClr val="080808"/>
                  </a:solidFill>
                </a:endParaRPr>
              </a:p>
              <a:p>
                <a:pPr marL="0" lvl="1" indent="0">
                  <a:buClr>
                    <a:srgbClr val="00A9D4"/>
                  </a:buClr>
                  <a:buNone/>
                </a:pPr>
                <a:endParaRPr lang="en-US" dirty="0">
                  <a:solidFill>
                    <a:srgbClr val="080808"/>
                  </a:solidFill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7890" y="669956"/>
                <a:ext cx="11198012" cy="6120143"/>
              </a:xfrm>
              <a:blipFill rotWithShape="1">
                <a:blip r:embed="rId2"/>
                <a:stretch>
                  <a:fillRect l="-653" t="-1295" b="-1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8348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3230</TotalTime>
  <Words>7091</Words>
  <Application>Microsoft Office PowerPoint</Application>
  <PresentationFormat>Custom</PresentationFormat>
  <Paragraphs>428</Paragraphs>
  <Slides>24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PresentationTemplate2011</vt:lpstr>
      <vt:lpstr>WF on Type I and II CSI codebooks</vt:lpstr>
      <vt:lpstr>Executive Summary</vt:lpstr>
      <vt:lpstr>Type I single-panel (SP) codebook</vt:lpstr>
      <vt:lpstr>Type I SP: Overview</vt:lpstr>
      <vt:lpstr>Type I SP: Rank 1 and 2</vt:lpstr>
      <vt:lpstr>Type I SP: Rank 1 and 2</vt:lpstr>
      <vt:lpstr>Type I SP: Rank 3 and 4</vt:lpstr>
      <vt:lpstr>Type I SP: Rank 3 and 4</vt:lpstr>
      <vt:lpstr>Type I SP: Ranks 5 and 6</vt:lpstr>
      <vt:lpstr>Type I SP: Ranks 7 and 8</vt:lpstr>
      <vt:lpstr>Type I SP: Rank 7</vt:lpstr>
      <vt:lpstr>Type I SP: Rank 8</vt:lpstr>
      <vt:lpstr>Type I multi-panel (MP) codebook</vt:lpstr>
      <vt:lpstr>Type I MP: Overview</vt:lpstr>
      <vt:lpstr>Type I MP: rank 1 and 2</vt:lpstr>
      <vt:lpstr>Type I MP: rank 3 and 4</vt:lpstr>
      <vt:lpstr>Type II single-panel (SP) codebook</vt:lpstr>
      <vt:lpstr>Type II SP: Overview</vt:lpstr>
      <vt:lpstr>Type II SP: beam selection and parameters</vt:lpstr>
      <vt:lpstr>Type II SP: amplitude and combining coefficients</vt:lpstr>
      <vt:lpstr>Type II SP: bit allocation for amplitude scaling and phase</vt:lpstr>
      <vt:lpstr>Type II SP: Example payload calculation for WB + SB amplitude</vt:lpstr>
      <vt:lpstr>Codebook for beamformed CSI-RS</vt:lpstr>
      <vt:lpstr>Codebook for beamformed CSI-RS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Eko Onggosanusi</cp:lastModifiedBy>
  <cp:revision>437</cp:revision>
  <dcterms:created xsi:type="dcterms:W3CDTF">2017-03-31T09:46:41Z</dcterms:created>
  <dcterms:modified xsi:type="dcterms:W3CDTF">2017-05-16T09:27:11Z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AdHocReviewCycleID">
    <vt:i4>2087582476</vt:i4>
  </property>
  <property fmtid="{D5CDD505-2E9C-101B-9397-08002B2CF9AE}" pid="55" name="_NewReviewCycle">
    <vt:lpwstr/>
  </property>
  <property fmtid="{D5CDD505-2E9C-101B-9397-08002B2CF9AE}" pid="56" name="_EmailSubject">
    <vt:lpwstr>Joint Type I+II WF</vt:lpwstr>
  </property>
  <property fmtid="{D5CDD505-2E9C-101B-9397-08002B2CF9AE}" pid="57" name="_AuthorEmail">
    <vt:lpwstr>bill.hillery@nokia-bell-labs.com</vt:lpwstr>
  </property>
  <property fmtid="{D5CDD505-2E9C-101B-9397-08002B2CF9AE}" pid="58" name="_AuthorEmailDisplayName">
    <vt:lpwstr>Hillery, Bill (Nokia - US/Arlington Heights)</vt:lpwstr>
  </property>
</Properties>
</file>