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0" r:id="rId6"/>
    <p:sldId id="26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>
        <p:scale>
          <a:sx n="90" d="100"/>
          <a:sy n="90" d="100"/>
        </p:scale>
        <p:origin x="-141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NR-SS sequence design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</a:t>
            </a:r>
            <a:r>
              <a:rPr kumimoji="1" lang="en-US" altLang="ja-JP" dirty="0" smtClean="0"/>
              <a:t>ZTE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 #89	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709220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7.1.1.1.1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altLang="ja-JP" b="1" u="sng" dirty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Agreements: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b="1" dirty="0">
                <a:highlight>
                  <a:srgbClr val="808000"/>
                </a:highlight>
                <a:latin typeface="Times"/>
                <a:ea typeface="ＭＳ 明朝"/>
                <a:cs typeface="Times New Roman"/>
              </a:rPr>
              <a:t>Working assumption</a:t>
            </a:r>
            <a:r>
              <a:rPr lang="en-US" altLang="ja-JP" dirty="0">
                <a:latin typeface="Times"/>
                <a:ea typeface="ＭＳ 明朝"/>
                <a:cs typeface="Times New Roman"/>
              </a:rPr>
              <a:t>: Number of PSS sequences: 3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•"/>
              <a:tabLst>
                <a:tab pos="9144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PSS sequence details: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Frequency domain-based pure BPSK M sequence (fixing the time/freq. offset ambiguity)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1 polynomial: </a:t>
            </a:r>
            <a:r>
              <a:rPr lang="en-US" altLang="ja-JP" strike="sngStrike" dirty="0">
                <a:solidFill>
                  <a:srgbClr val="FF0000"/>
                </a:solidFill>
                <a:latin typeface="Times"/>
                <a:ea typeface="ＭＳ 明朝"/>
                <a:cs typeface="Times New Roman"/>
              </a:rPr>
              <a:t>octal 145</a:t>
            </a:r>
            <a:r>
              <a:rPr lang="en-US" altLang="ja-JP" u="sng" dirty="0">
                <a:solidFill>
                  <a:srgbClr val="008080"/>
                </a:solidFill>
                <a:latin typeface="Times"/>
                <a:ea typeface="ＭＳ 明朝"/>
                <a:cs typeface="Times New Roman"/>
              </a:rPr>
              <a:t> Decimal 145 (i.e. g(x) = x</a:t>
            </a:r>
            <a:r>
              <a:rPr lang="en-US" altLang="ja-JP" u="sng" baseline="30000" dirty="0">
                <a:solidFill>
                  <a:srgbClr val="008080"/>
                </a:solidFill>
                <a:latin typeface="Times"/>
                <a:ea typeface="ＭＳ 明朝"/>
                <a:cs typeface="Times New Roman"/>
              </a:rPr>
              <a:t>7</a:t>
            </a:r>
            <a:r>
              <a:rPr lang="en-US" altLang="ja-JP" u="sng" dirty="0">
                <a:solidFill>
                  <a:srgbClr val="008080"/>
                </a:solidFill>
                <a:latin typeface="Times"/>
                <a:ea typeface="ＭＳ 明朝"/>
                <a:cs typeface="Times New Roman"/>
              </a:rPr>
              <a:t> + x</a:t>
            </a:r>
            <a:r>
              <a:rPr lang="en-US" altLang="ja-JP" u="sng" baseline="30000" dirty="0">
                <a:solidFill>
                  <a:srgbClr val="008080"/>
                </a:solidFill>
                <a:latin typeface="Times"/>
                <a:ea typeface="ＭＳ 明朝"/>
                <a:cs typeface="Times New Roman"/>
              </a:rPr>
              <a:t>4</a:t>
            </a:r>
            <a:r>
              <a:rPr lang="en-US" altLang="ja-JP" u="sng" dirty="0">
                <a:solidFill>
                  <a:srgbClr val="008080"/>
                </a:solidFill>
                <a:latin typeface="Times"/>
                <a:ea typeface="ＭＳ 明朝"/>
                <a:cs typeface="Times New Roman"/>
              </a:rPr>
              <a:t> + 1)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In freq. domain 3 cyclic shifts (0, 43, 86) to get the 3 PSS signals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Initial poly shift register value: 1110110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FFS modified ZC: 2 ZC sequences concatenation or interleaving in time or freq., 4 ZC sequences concatenation in time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Number of SSS signals: 1000 post-scrambling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PSS sequence length: 127 for frequency domain-based pure BPSK M sequence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•"/>
              <a:tabLst>
                <a:tab pos="9144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Note that PSS will be mapped to consecutive 127 subcarriers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SSS sequence length: 127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Subcarrier </a:t>
            </a:r>
            <a:r>
              <a:rPr lang="en-US" altLang="ja-JP" dirty="0" err="1">
                <a:latin typeface="Times"/>
                <a:ea typeface="ＭＳ 明朝"/>
                <a:cs typeface="Times New Roman"/>
              </a:rPr>
              <a:t>spacings</a:t>
            </a:r>
            <a:r>
              <a:rPr lang="en-US" altLang="ja-JP" dirty="0">
                <a:latin typeface="Times"/>
                <a:ea typeface="ＭＳ 明朝"/>
                <a:cs typeface="Times New Roman"/>
              </a:rPr>
              <a:t> for PSS/SSS for difference freq. ranges: 15kHz/30kHz for below 6 GHz, and 120kHz/240kHz for above 6 GHz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•"/>
              <a:tabLst>
                <a:tab pos="9144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Note: RAN1 assumes that RAN4 will decide it depending on frequency ranges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SSS sequence details: Long M-sequence with scrambling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Confirm following working assumptions on NR-PSS as agreements</a:t>
            </a:r>
          </a:p>
          <a:p>
            <a:pPr lvl="1"/>
            <a:r>
              <a:rPr lang="en-US" altLang="ja-JP" dirty="0" smtClean="0"/>
              <a:t>Number </a:t>
            </a:r>
            <a:r>
              <a:rPr lang="en-US" altLang="ja-JP" dirty="0"/>
              <a:t>of PSS sequences: 3</a:t>
            </a:r>
          </a:p>
          <a:p>
            <a:pPr lvl="2"/>
            <a:r>
              <a:rPr lang="en-US" altLang="ja-JP" dirty="0"/>
              <a:t>PSS sequence details:</a:t>
            </a:r>
          </a:p>
          <a:p>
            <a:pPr lvl="3"/>
            <a:r>
              <a:rPr lang="en-US" altLang="ja-JP" dirty="0"/>
              <a:t>Frequency domain-based pure BPSK M sequence (fixing the time/freq. offset ambiguity)</a:t>
            </a:r>
          </a:p>
          <a:p>
            <a:pPr lvl="4"/>
            <a:r>
              <a:rPr lang="en-US" altLang="ja-JP" dirty="0"/>
              <a:t>1 polynomial: </a:t>
            </a:r>
            <a:r>
              <a:rPr lang="en-US" altLang="ja-JP" dirty="0" smtClean="0"/>
              <a:t>Decimal </a:t>
            </a:r>
            <a:r>
              <a:rPr lang="en-US" altLang="ja-JP" dirty="0"/>
              <a:t>145 (i.e. g(x) = x</a:t>
            </a:r>
            <a:r>
              <a:rPr lang="en-US" altLang="ja-JP" baseline="30000" dirty="0"/>
              <a:t>7</a:t>
            </a:r>
            <a:r>
              <a:rPr lang="en-US" altLang="ja-JP" dirty="0"/>
              <a:t> + x</a:t>
            </a:r>
            <a:r>
              <a:rPr lang="en-US" altLang="ja-JP" baseline="30000" dirty="0"/>
              <a:t>4</a:t>
            </a:r>
            <a:r>
              <a:rPr lang="en-US" altLang="ja-JP" dirty="0"/>
              <a:t> + 1)</a:t>
            </a:r>
          </a:p>
          <a:p>
            <a:pPr lvl="4"/>
            <a:r>
              <a:rPr lang="en-US" altLang="ja-JP" dirty="0"/>
              <a:t>In freq. domain 3 cyclic shifts (0, 43, 86) to get the 3 PSS signals</a:t>
            </a:r>
          </a:p>
          <a:p>
            <a:pPr lvl="4"/>
            <a:r>
              <a:rPr lang="en-US" altLang="ja-JP" dirty="0"/>
              <a:t>Initial poly shift register value: 1110110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Down select NR-SSS sequence design from following options</a:t>
            </a:r>
          </a:p>
          <a:p>
            <a:pPr lvl="1"/>
            <a:r>
              <a:rPr lang="en-US" altLang="ja-JP" dirty="0"/>
              <a:t>Option 1: 1 polynomial with 127 cyclic shifts, and 1 another polynomial with 9 cyclic </a:t>
            </a:r>
            <a:r>
              <a:rPr lang="en-US" altLang="ja-JP" dirty="0" smtClean="0"/>
              <a:t>shifts</a:t>
            </a:r>
          </a:p>
          <a:p>
            <a:pPr lvl="2"/>
            <a:r>
              <a:rPr lang="en-US" altLang="ja-JP" dirty="0" smtClean="0"/>
              <a:t>Two </a:t>
            </a:r>
            <a:r>
              <a:rPr lang="en-US" altLang="ja-JP" dirty="0"/>
              <a:t>generator polynomials will be defined for m-sequences, </a:t>
            </a:r>
            <a:r>
              <a:rPr lang="en-US" altLang="ja-JP" dirty="0" smtClean="0"/>
              <a:t>and cyclic shift according to NR-cell ID is applied to each m-sequence</a:t>
            </a:r>
          </a:p>
          <a:p>
            <a:pPr lvl="2"/>
            <a:r>
              <a:rPr lang="en-US" altLang="ja-JP" dirty="0" smtClean="0"/>
              <a:t>See appendix A for detailed example</a:t>
            </a:r>
          </a:p>
          <a:p>
            <a:pPr lvl="1"/>
            <a:r>
              <a:rPr lang="en-US" altLang="ja-JP" dirty="0" smtClean="0"/>
              <a:t>Option </a:t>
            </a:r>
            <a:r>
              <a:rPr lang="en-US" altLang="ja-JP" dirty="0"/>
              <a:t>2</a:t>
            </a:r>
            <a:r>
              <a:rPr lang="en-US" altLang="ja-JP"/>
              <a:t>: </a:t>
            </a:r>
            <a:r>
              <a:rPr lang="en-US" altLang="ja-JP" smtClean="0"/>
              <a:t>3 </a:t>
            </a:r>
            <a:r>
              <a:rPr lang="en-US" altLang="ja-JP" dirty="0" smtClean="0"/>
              <a:t>polynomials with 127 cyclic shifts, and 1 another polynomial with 3 cyclic shifts</a:t>
            </a:r>
          </a:p>
          <a:p>
            <a:pPr lvl="2"/>
            <a:r>
              <a:rPr lang="en-US" altLang="ja-JP" dirty="0" smtClean="0"/>
              <a:t>Three </a:t>
            </a:r>
            <a:r>
              <a:rPr lang="en-US" altLang="ja-JP" dirty="0"/>
              <a:t>generator polynomials will be defined for m-sequences, and one out of three is selected and cyclic-shifted according to </a:t>
            </a:r>
            <a:r>
              <a:rPr lang="en-US" altLang="ja-JP" dirty="0" smtClean="0"/>
              <a:t>the part of NR-cell </a:t>
            </a:r>
            <a:r>
              <a:rPr lang="en-US" altLang="ja-JP" dirty="0"/>
              <a:t>ID</a:t>
            </a:r>
          </a:p>
          <a:p>
            <a:pPr lvl="2"/>
            <a:r>
              <a:rPr lang="en-US" altLang="ja-JP" dirty="0"/>
              <a:t>One </a:t>
            </a:r>
            <a:r>
              <a:rPr lang="en-US" altLang="ja-JP" dirty="0" smtClean="0"/>
              <a:t>additional generator </a:t>
            </a:r>
            <a:r>
              <a:rPr lang="en-US" altLang="ja-JP" dirty="0"/>
              <a:t>polynomial will be defined for scrambling sequence, and cyclic shift according to PSS ID is applied to generated </a:t>
            </a:r>
            <a:r>
              <a:rPr lang="en-US" altLang="ja-JP" dirty="0" smtClean="0"/>
              <a:t>scrambling-sequence</a:t>
            </a:r>
          </a:p>
          <a:p>
            <a:pPr lvl="2"/>
            <a:r>
              <a:rPr lang="en-US" altLang="ja-JP" dirty="0"/>
              <a:t>See appendix </a:t>
            </a:r>
            <a:r>
              <a:rPr lang="en-US" altLang="ja-JP" dirty="0" smtClean="0"/>
              <a:t>B </a:t>
            </a:r>
            <a:r>
              <a:rPr lang="en-US" altLang="ja-JP" dirty="0"/>
              <a:t>for detailed </a:t>
            </a:r>
            <a:r>
              <a:rPr lang="en-US" altLang="ja-JP" dirty="0" smtClean="0"/>
              <a:t>example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7842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Appendix A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/>
              <p:cNvSpPr txBox="1"/>
              <p:nvPr/>
            </p:nvSpPr>
            <p:spPr>
              <a:xfrm>
                <a:off x="452961" y="1628800"/>
                <a:ext cx="8223496" cy="3615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80000"/>
                  </a:lnSpc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lang="en-US" altLang="ja-JP" sz="2400" dirty="0"/>
                  <a:t>Option 1: </a:t>
                </a:r>
              </a:p>
              <a:p>
                <a:pPr marL="742950" lvl="1" indent="-285750">
                  <a:spcBef>
                    <a:spcPct val="20000"/>
                  </a:spcBef>
                  <a:buFont typeface="Arial" pitchFamily="34" charset="0"/>
                  <a:buChar char="–"/>
                </a:pPr>
                <a14:m>
                  <m:oMath xmlns:m="http://schemas.openxmlformats.org/officeDocument/2006/math">
                    <m:r>
                      <a:rPr lang="en-US" altLang="ja-JP" sz="2000">
                        <a:latin typeface="Cambria Math"/>
                      </a:rPr>
                      <m:t>𝑑</m:t>
                    </m:r>
                    <m:d>
                      <m:dPr>
                        <m:ctrlPr>
                          <a:rPr lang="en-US" altLang="ja-JP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sz="2000">
                            <a:latin typeface="Cambria Math"/>
                          </a:rPr>
                          <m:t>𝑛</m:t>
                        </m:r>
                      </m:e>
                    </m:d>
                    <m:r>
                      <a:rPr lang="en-US" altLang="ja-JP" sz="200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0</m:t>
                        </m:r>
                      </m:sub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  <m:r>
                      <a:rPr lang="en-US" altLang="ja-JP" sz="2000">
                        <a:latin typeface="Cambria Math"/>
                      </a:rPr>
                      <m:t>(</m:t>
                    </m:r>
                    <m:r>
                      <a:rPr lang="en-US" altLang="ja-JP" sz="2000">
                        <a:latin typeface="Cambria Math"/>
                      </a:rPr>
                      <m:t>𝑛</m:t>
                    </m:r>
                    <m:r>
                      <a:rPr lang="en-US" altLang="ja-JP" sz="2000">
                        <a:latin typeface="Cambria Math"/>
                      </a:rPr>
                      <m:t>)</m:t>
                    </m:r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sup>
                    </m:sSubSup>
                    <m:r>
                      <a:rPr lang="en-US" altLang="ja-JP" sz="2000">
                        <a:latin typeface="Cambria Math"/>
                      </a:rPr>
                      <m:t>(</m:t>
                    </m:r>
                    <m:r>
                      <a:rPr lang="en-US" altLang="ja-JP" sz="2000">
                        <a:latin typeface="Cambria Math"/>
                      </a:rPr>
                      <m:t>𝑛</m:t>
                    </m:r>
                    <m:r>
                      <a:rPr lang="en-US" altLang="ja-JP" sz="2000">
                        <a:latin typeface="Cambria Math"/>
                      </a:rPr>
                      <m:t>)</m:t>
                    </m:r>
                  </m:oMath>
                </a14:m>
                <a:endParaRPr lang="en-US" altLang="ja-JP" sz="2000" dirty="0"/>
              </a:p>
              <a:p>
                <a:pPr marL="742950" lvl="1" indent="-285750">
                  <a:spcBef>
                    <a:spcPct val="20000"/>
                  </a:spcBef>
                  <a:buFont typeface="Arial" pitchFamily="34" charset="0"/>
                  <a:buChar char="–"/>
                </a:pPr>
                <a:r>
                  <a:rPr lang="en-US" altLang="ja-JP" sz="2000" dirty="0"/>
                  <a:t>two M-sequences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0</m:t>
                        </m:r>
                      </m:sub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r>
                  <a:rPr lang="en-US" altLang="ja-JP" sz="2000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r>
                  <a:rPr lang="en-US" altLang="ja-JP" sz="2000" dirty="0"/>
                  <a:t>  are given by preferred pair of </a:t>
                </a:r>
                <a:r>
                  <a:rPr lang="en-US" altLang="ja-JP" sz="2000" dirty="0" smtClean="0"/>
                  <a:t>polynomials</a:t>
                </a:r>
              </a:p>
              <a:p>
                <a:pPr marL="1143000" lvl="2" indent="-228600"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lang="en-US" altLang="ja-JP" dirty="0"/>
                  <a:t>For example,</a:t>
                </a:r>
              </a:p>
              <a:p>
                <a:pPr marL="1657350" lvl="3" indent="-285750">
                  <a:spcBef>
                    <a:spcPct val="20000"/>
                  </a:spcBef>
                  <a:buFont typeface="Arial" pitchFamily="34" charset="0"/>
                  <a:buChar char="–"/>
                </a:pPr>
                <a14:m>
                  <m:oMath xmlns:m="http://schemas.openxmlformats.org/officeDocument/2006/math">
                    <m:r>
                      <a:rPr lang="en-US" altLang="ja-JP" i="1">
                        <a:latin typeface="Cambria Math"/>
                      </a:rPr>
                      <m:t>𝑔</m:t>
                    </m:r>
                    <m:d>
                      <m:dPr>
                        <m:ctrlPr>
                          <a:rPr lang="en-US" altLang="ja-JP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ja-JP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ja-JP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i="1">
                            <a:latin typeface="Cambria Math"/>
                          </a:rPr>
                          <m:t>7</m:t>
                        </m:r>
                      </m:sup>
                    </m:sSup>
                    <m:r>
                      <a:rPr lang="en-US" altLang="ja-JP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ja-JP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i="1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a:rPr lang="en-US" altLang="ja-JP" i="1">
                        <a:latin typeface="Cambria Math"/>
                      </a:rPr>
                      <m:t>+1</m:t>
                    </m:r>
                    <m:r>
                      <a:rPr lang="en-US" altLang="ja-JP" b="0" i="1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ja-JP" b="0" i="0" smtClean="0">
                        <a:latin typeface="Cambria Math"/>
                      </a:rPr>
                      <m:t>f</m:t>
                    </m:r>
                    <m:r>
                      <m:rPr>
                        <m:nor/>
                      </m:rPr>
                      <a:rPr lang="en-US" altLang="ja-JP" dirty="0"/>
                      <m:t>or</m:t>
                    </m:r>
                    <m:r>
                      <m:rPr>
                        <m:nor/>
                      </m:rPr>
                      <a:rPr lang="en-US" altLang="ja-JP" dirty="0"/>
                      <m:t> </m:t>
                    </m:r>
                    <m:sSubSup>
                      <m:sSubSupPr>
                        <m:ctrlPr>
                          <a:rPr lang="ja-JP" altLang="ja-JP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i="1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altLang="ja-JP" i="1">
                            <a:latin typeface="Cambria Math"/>
                          </a:rPr>
                          <m:t>0</m:t>
                        </m:r>
                      </m:sub>
                      <m:sup>
                        <m:d>
                          <m:dPr>
                            <m:ctrlPr>
                              <a:rPr lang="en-US" altLang="ja-JP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i="1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i="1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r>
                  <a:rPr lang="en-US" altLang="ja-JP" dirty="0" smtClean="0"/>
                  <a:t>, and </a:t>
                </a:r>
                <a14:m>
                  <m:oMath xmlns:m="http://schemas.openxmlformats.org/officeDocument/2006/math">
                    <m:r>
                      <a:rPr lang="en-US" altLang="ja-JP" i="1">
                        <a:latin typeface="Cambria Math"/>
                      </a:rPr>
                      <m:t>𝑔</m:t>
                    </m:r>
                    <m:d>
                      <m:dPr>
                        <m:ctrlPr>
                          <a:rPr lang="en-US" altLang="ja-JP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ja-JP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ja-JP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i="1">
                            <a:latin typeface="Cambria Math"/>
                          </a:rPr>
                          <m:t>7</m:t>
                        </m:r>
                      </m:sup>
                    </m:sSup>
                    <m:r>
                      <a:rPr lang="en-US" altLang="ja-JP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ja-JP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ja-JP" i="1">
                        <a:latin typeface="Cambria Math"/>
                      </a:rPr>
                      <m:t>+1</m:t>
                    </m:r>
                  </m:oMath>
                </a14:m>
                <a:r>
                  <a:rPr lang="ja-JP" altLang="en-US" dirty="0" smtClean="0"/>
                  <a:t> </a:t>
                </a:r>
                <a:r>
                  <a:rPr lang="en-US" altLang="ja-JP" dirty="0" smtClean="0"/>
                  <a:t>for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i="1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altLang="ja-JP" i="1">
                            <a:latin typeface="Cambria Math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en-US" altLang="ja-JP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i="1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i="1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endParaRPr lang="en-US" altLang="ja-JP" dirty="0" smtClean="0"/>
              </a:p>
              <a:p>
                <a:pPr marL="742950" lvl="1" indent="-285750">
                  <a:spcBef>
                    <a:spcPct val="20000"/>
                  </a:spcBef>
                  <a:buFont typeface="Arial" pitchFamily="34" charset="0"/>
                  <a:buChar char="–"/>
                </a:pPr>
                <a:r>
                  <a:rPr lang="en-US" altLang="ja-JP" sz="2000" dirty="0" smtClean="0"/>
                  <a:t>Cyclic </a:t>
                </a:r>
                <a:r>
                  <a:rPr lang="en-US" altLang="ja-JP" sz="2000" dirty="0"/>
                  <a:t>shift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20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ja-JP" sz="2000" dirty="0"/>
                  <a:t> given by a part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𝐼𝐷</m:t>
                        </m:r>
                      </m:sub>
                      <m:sup>
                        <m:r>
                          <a:rPr lang="en-US" altLang="ja-JP" sz="2000">
                            <a:latin typeface="Cambria Math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ja-JP" altLang="en-US" sz="2000" dirty="0"/>
                  <a:t> </a:t>
                </a:r>
                <a:r>
                  <a:rPr lang="en-US" altLang="ja-JP" sz="2000" dirty="0"/>
                  <a:t>(e.g. 127 shifts)</a:t>
                </a:r>
                <a:endParaRPr lang="ja-JP" altLang="en-US" sz="2000" dirty="0"/>
              </a:p>
              <a:p>
                <a:pPr marL="742950" lvl="1" indent="-285750">
                  <a:spcBef>
                    <a:spcPct val="20000"/>
                  </a:spcBef>
                  <a:buFont typeface="Arial" pitchFamily="34" charset="0"/>
                  <a:buChar char="–"/>
                </a:pPr>
                <a:r>
                  <a:rPr lang="en-US" altLang="ja-JP" sz="2000" dirty="0"/>
                  <a:t>Cyclic shift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20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sz="2000" dirty="0"/>
                  <a:t> given by both the remaining part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𝐼𝐷</m:t>
                        </m:r>
                      </m:sub>
                      <m:sup>
                        <m:r>
                          <a:rPr lang="en-US" altLang="ja-JP" sz="2000">
                            <a:latin typeface="Cambria Math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ja-JP" altLang="en-US" sz="2000" dirty="0"/>
                  <a:t> </a:t>
                </a:r>
                <a:r>
                  <a:rPr lang="en-US" altLang="ja-JP" sz="2000" dirty="0"/>
                  <a:t>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𝐼𝐷</m:t>
                        </m:r>
                      </m:sub>
                      <m:sup>
                        <m:r>
                          <a:rPr lang="en-US" altLang="ja-JP" sz="2000">
                            <a:latin typeface="Cambria Math"/>
                          </a:rPr>
                          <m:t>(2)</m:t>
                        </m:r>
                      </m:sup>
                    </m:sSubSup>
                    <m:r>
                      <a:rPr lang="en-US" altLang="ja-JP" sz="200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ja-JP" sz="2000" dirty="0"/>
                  <a:t> (e.g. 3x3 shifts</a:t>
                </a:r>
                <a:r>
                  <a:rPr lang="en-US" altLang="ja-JP" sz="2000" dirty="0" smtClean="0"/>
                  <a:t>)</a:t>
                </a:r>
              </a:p>
            </p:txBody>
          </p:sp>
        </mc:Choice>
        <mc:Fallback xmlns="">
          <p:sp>
            <p:nvSpPr>
              <p:cNvPr id="15" name="テキスト ボックス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61" y="1628800"/>
                <a:ext cx="8223496" cy="3615798"/>
              </a:xfrm>
              <a:prstGeom prst="rect">
                <a:avLst/>
              </a:prstGeom>
              <a:blipFill rotWithShape="1">
                <a:blip r:embed="rId2"/>
                <a:stretch>
                  <a:fillRect l="-964" t="-3204" r="-890" b="-236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000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Appendix </a:t>
            </a:r>
            <a:r>
              <a:rPr lang="en-US" altLang="ja-JP" dirty="0" smtClean="0"/>
              <a:t>B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altLang="ja-JP" sz="2400" dirty="0" smtClean="0"/>
                  <a:t>Option 2: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ja-JP" sz="2000" i="1">
                        <a:latin typeface="Cambria Math"/>
                      </a:rPr>
                      <m:t>𝑑</m:t>
                    </m:r>
                    <m:d>
                      <m:dPr>
                        <m:ctrlPr>
                          <a:rPr lang="en-US" altLang="ja-JP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sz="2000" i="1">
                            <a:latin typeface="Cambria Math"/>
                          </a:rPr>
                          <m:t>𝑛</m:t>
                        </m:r>
                      </m:e>
                    </m:d>
                    <m:r>
                      <a:rPr lang="en-US" altLang="ja-JP" sz="2000" i="1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 i="1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altLang="ja-JP" sz="2000" i="1">
                            <a:latin typeface="Cambria Math"/>
                          </a:rPr>
                          <m:t>𝑟</m:t>
                        </m:r>
                      </m:sub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i="1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 i="1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  <m:r>
                      <a:rPr lang="en-US" altLang="ja-JP" sz="2000" i="1">
                        <a:latin typeface="Cambria Math"/>
                      </a:rPr>
                      <m:t>(</m:t>
                    </m:r>
                    <m:r>
                      <a:rPr lang="en-US" altLang="ja-JP" sz="2000" i="1">
                        <a:latin typeface="Cambria Math"/>
                      </a:rPr>
                      <m:t>𝑛</m:t>
                    </m:r>
                    <m:r>
                      <a:rPr lang="en-US" altLang="ja-JP" sz="2000" i="1">
                        <a:latin typeface="Cambria Math"/>
                      </a:rPr>
                      <m:t>)</m:t>
                    </m:r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 i="1">
                            <a:latin typeface="Cambria Math"/>
                          </a:rPr>
                          <m:t>𝑐</m:t>
                        </m:r>
                      </m:e>
                      <m:sub/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i="1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sup>
                    </m:sSubSup>
                    <m:r>
                      <a:rPr lang="en-US" altLang="ja-JP" sz="2000" i="1">
                        <a:latin typeface="Cambria Math"/>
                      </a:rPr>
                      <m:t>(</m:t>
                    </m:r>
                    <m:r>
                      <a:rPr lang="en-US" altLang="ja-JP" sz="2000" i="1">
                        <a:latin typeface="Cambria Math"/>
                      </a:rPr>
                      <m:t>𝑛</m:t>
                    </m:r>
                    <m:r>
                      <a:rPr lang="en-US" altLang="ja-JP" sz="2000" i="1">
                        <a:latin typeface="Cambria Math"/>
                      </a:rPr>
                      <m:t>)</m:t>
                    </m:r>
                  </m:oMath>
                </a14:m>
                <a:endParaRPr lang="ja-JP" altLang="ja-JP" sz="2600" dirty="0"/>
              </a:p>
              <a:p>
                <a:pPr lvl="1">
                  <a:lnSpc>
                    <a:spcPct val="150000"/>
                  </a:lnSpc>
                </a:pPr>
                <a:r>
                  <a:rPr lang="en-US" altLang="ja-JP" sz="2000" dirty="0"/>
                  <a:t>M-sequences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0</m:t>
                        </m:r>
                      </m:sub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r>
                  <a:rPr lang="en-US" altLang="ja-JP" sz="2000" dirty="0"/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r>
                  <a:rPr lang="en-US" altLang="ja-JP" sz="2000" dirty="0"/>
                  <a:t>, ...,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𝑟</m:t>
                        </m:r>
                        <m:r>
                          <a:rPr lang="en-US" altLang="ja-JP" sz="2000">
                            <a:latin typeface="Cambria Math"/>
                          </a:rPr>
                          <m:t>−1</m:t>
                        </m:r>
                      </m:sub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r>
                  <a:rPr lang="en-US" altLang="ja-JP" sz="2000" dirty="0"/>
                  <a:t>  are given by preferred tuple of </a:t>
                </a:r>
                <a:r>
                  <a:rPr lang="en-US" altLang="ja-JP" sz="2000" dirty="0" smtClean="0"/>
                  <a:t>polynomials</a:t>
                </a:r>
              </a:p>
              <a:p>
                <a:pPr lvl="2">
                  <a:lnSpc>
                    <a:spcPct val="150000"/>
                  </a:lnSpc>
                </a:pPr>
                <a:r>
                  <a:rPr lang="en-US" altLang="ja-JP" sz="1600" dirty="0" smtClean="0"/>
                  <a:t>For example in case of r=3, </a:t>
                </a:r>
              </a:p>
              <a:p>
                <a:pPr lvl="3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/>
                      </a:rPr>
                      <m:t>𝑔</m:t>
                    </m:r>
                    <m:d>
                      <m:dPr>
                        <m:ctrlPr>
                          <a:rPr lang="en-US" altLang="ja-JP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ja-JP" sz="12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7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+1</m:t>
                    </m:r>
                  </m:oMath>
                </a14:m>
                <a:r>
                  <a:rPr lang="ja-JP" altLang="en-US" sz="1200" dirty="0" smtClean="0"/>
                  <a:t> </a:t>
                </a:r>
                <a:r>
                  <a:rPr lang="en-US" altLang="ja-JP" sz="1200" dirty="0" smtClean="0"/>
                  <a:t>for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1200" i="1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altLang="ja-JP" sz="1200" i="1">
                            <a:latin typeface="Cambria Math"/>
                          </a:rPr>
                          <m:t>0</m:t>
                        </m:r>
                      </m:sub>
                      <m:sup>
                        <m:d>
                          <m:dPr>
                            <m:ctrlPr>
                              <a:rPr lang="en-US" altLang="ja-JP" sz="12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200" i="1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1200" i="1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r>
                  <a:rPr lang="en-US" altLang="ja-JP" sz="1200" dirty="0"/>
                  <a:t>, </a:t>
                </a: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/>
                      </a:rPr>
                      <m:t>𝑔</m:t>
                    </m:r>
                    <m:d>
                      <m:dPr>
                        <m:ctrlPr>
                          <a:rPr lang="en-US" altLang="ja-JP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ja-JP" sz="12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7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+1</m:t>
                    </m:r>
                  </m:oMath>
                </a14:m>
                <a:r>
                  <a:rPr lang="en-US" altLang="ja-JP" sz="1200" dirty="0"/>
                  <a:t> </a:t>
                </a:r>
                <a:r>
                  <a:rPr lang="en-US" altLang="ja-JP" sz="1200" dirty="0" smtClean="0"/>
                  <a:t>for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1200" i="1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altLang="ja-JP" sz="1200" i="1">
                            <a:latin typeface="Cambria Math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en-US" altLang="ja-JP" sz="12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200" i="1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1200" i="1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r>
                  <a:rPr lang="en-US" altLang="ja-JP" sz="1200" dirty="0"/>
                  <a:t>, </a:t>
                </a:r>
                <a:r>
                  <a:rPr lang="en-US" altLang="ja-JP" sz="1200" dirty="0" smtClean="0"/>
                  <a:t>and </a:t>
                </a: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/>
                      </a:rPr>
                      <m:t>𝑔</m:t>
                    </m:r>
                    <m:d>
                      <m:dPr>
                        <m:ctrlPr>
                          <a:rPr lang="en-US" altLang="ja-JP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ja-JP" sz="12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7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+1</m:t>
                    </m:r>
                  </m:oMath>
                </a14:m>
                <a:r>
                  <a:rPr lang="ja-JP" altLang="en-US" sz="1200" dirty="0" smtClean="0"/>
                  <a:t> </a:t>
                </a:r>
                <a:r>
                  <a:rPr lang="en-US" altLang="ja-JP" sz="1200" dirty="0" smtClean="0"/>
                  <a:t>for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1200" i="1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altLang="ja-JP" sz="1200" i="1">
                            <a:latin typeface="Cambria Math"/>
                          </a:rPr>
                          <m:t>2</m:t>
                        </m:r>
                      </m:sub>
                      <m:sup>
                        <m:d>
                          <m:dPr>
                            <m:ctrlPr>
                              <a:rPr lang="en-US" altLang="ja-JP" sz="12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200" i="1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1200" i="1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endParaRPr lang="ja-JP" altLang="en-US" sz="1200" dirty="0"/>
              </a:p>
              <a:p>
                <a:pPr lvl="3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/>
                      </a:rPr>
                      <m:t>𝑔</m:t>
                    </m:r>
                    <m:d>
                      <m:dPr>
                        <m:ctrlPr>
                          <a:rPr lang="en-US" altLang="ja-JP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ja-JP" sz="12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7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ja-JP" sz="1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sz="1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ja-JP" sz="1200" i="1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ja-JP" sz="1200" i="1">
                        <a:latin typeface="Cambria Math"/>
                      </a:rPr>
                      <m:t>+1</m:t>
                    </m:r>
                    <m:r>
                      <a:rPr lang="en-US" altLang="ja-JP" sz="1200" b="0" i="1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ja-JP" sz="1200" b="0" i="0" smtClean="0">
                        <a:latin typeface="Cambria Math"/>
                      </a:rPr>
                      <m:t>f</m:t>
                    </m:r>
                    <m:r>
                      <m:rPr>
                        <m:nor/>
                      </m:rPr>
                      <a:rPr lang="en-US" altLang="ja-JP" sz="1200" dirty="0"/>
                      <m:t>or</m:t>
                    </m:r>
                    <m:r>
                      <m:rPr>
                        <m:nor/>
                      </m:rPr>
                      <a:rPr lang="en-US" altLang="ja-JP" sz="1200" dirty="0"/>
                      <m:t> </m:t>
                    </m:r>
                    <m:sSubSup>
                      <m:sSubSupPr>
                        <m:ctrlPr>
                          <a:rPr lang="ja-JP" altLang="ja-JP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1200" i="1">
                            <a:latin typeface="Cambria Math"/>
                          </a:rPr>
                          <m:t>𝑐</m:t>
                        </m:r>
                      </m:e>
                      <m:sub/>
                      <m:sup>
                        <m:d>
                          <m:dPr>
                            <m:ctrlPr>
                              <a:rPr lang="en-US" altLang="ja-JP" sz="12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200" i="1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12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endParaRPr lang="en-US" altLang="ja-JP" sz="1200" dirty="0"/>
              </a:p>
              <a:p>
                <a:pPr lvl="1"/>
                <a:r>
                  <a:rPr lang="en-US" altLang="ja-JP" sz="2000" dirty="0"/>
                  <a:t>M-sequence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𝑐</m:t>
                        </m:r>
                      </m:e>
                      <m:sub/>
                      <m:sup>
                        <m:d>
                          <m:dPr>
                            <m:ctrlPr>
                              <a:rPr lang="en-US" altLang="ja-JP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>
                                    <a:latin typeface="Cambria Math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000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sup>
                    </m:sSubSup>
                  </m:oMath>
                </a14:m>
                <a:r>
                  <a:rPr lang="en-US" altLang="ja-JP" sz="2000" dirty="0"/>
                  <a:t> is given by the another polynomial</a:t>
                </a:r>
              </a:p>
              <a:p>
                <a:pPr lvl="1"/>
                <a:r>
                  <a:rPr lang="en-US" altLang="ja-JP" sz="2000" dirty="0"/>
                  <a:t>Sequence index </a:t>
                </a:r>
                <a14:m>
                  <m:oMath xmlns:m="http://schemas.openxmlformats.org/officeDocument/2006/math">
                    <m:r>
                      <a:rPr lang="en-US" altLang="ja-JP" sz="2000">
                        <a:latin typeface="Cambria Math"/>
                      </a:rPr>
                      <m:t>𝑟</m:t>
                    </m:r>
                  </m:oMath>
                </a14:m>
                <a:r>
                  <a:rPr lang="en-US" altLang="ja-JP" sz="2000" dirty="0"/>
                  <a:t> given by a part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𝐼𝐷</m:t>
                        </m:r>
                      </m:sub>
                      <m:sup>
                        <m:r>
                          <a:rPr lang="en-US" altLang="ja-JP" sz="2000">
                            <a:latin typeface="Cambria Math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en-US" altLang="ja-JP" sz="2000" dirty="0"/>
                  <a:t> (e.g. 3 sequences)</a:t>
                </a:r>
              </a:p>
              <a:p>
                <a:pPr lvl="1"/>
                <a:r>
                  <a:rPr lang="en-US" altLang="ja-JP" sz="2000" dirty="0"/>
                  <a:t>Cyclic shift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20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ja-JP" sz="2000" dirty="0"/>
                  <a:t> given by the remaining part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𝐼𝐷</m:t>
                        </m:r>
                      </m:sub>
                      <m:sup>
                        <m:r>
                          <a:rPr lang="en-US" altLang="ja-JP" sz="2000">
                            <a:latin typeface="Cambria Math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ja-JP" altLang="en-US" sz="2000" dirty="0"/>
                  <a:t> </a:t>
                </a:r>
                <a:r>
                  <a:rPr lang="en-US" altLang="ja-JP" sz="2000" dirty="0"/>
                  <a:t>(e.g. 127 shifts)</a:t>
                </a:r>
                <a:endParaRPr lang="ja-JP" altLang="en-US" sz="2000" dirty="0"/>
              </a:p>
              <a:p>
                <a:pPr lvl="1"/>
                <a:r>
                  <a:rPr lang="en-US" altLang="ja-JP" sz="2000" dirty="0"/>
                  <a:t>Cyclic shift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20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sz="2000" dirty="0"/>
                  <a:t> given by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0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ja-JP" sz="2000">
                            <a:latin typeface="Cambria Math"/>
                          </a:rPr>
                          <m:t>𝐼𝐷</m:t>
                        </m:r>
                      </m:sub>
                      <m:sup>
                        <m:r>
                          <a:rPr lang="en-US" altLang="ja-JP" sz="2000">
                            <a:latin typeface="Cambria Math"/>
                          </a:rPr>
                          <m:t>(2)</m:t>
                        </m:r>
                      </m:sup>
                    </m:sSubSup>
                  </m:oMath>
                </a14:m>
                <a:r>
                  <a:rPr lang="en-US" altLang="ja-JP" sz="2000" dirty="0"/>
                  <a:t> (e.g. 3 shifts)</a:t>
                </a:r>
                <a:endParaRPr lang="ja-JP" altLang="en-US" sz="2000" dirty="0"/>
              </a:p>
              <a:p>
                <a:pPr lvl="2"/>
                <a:endParaRPr kumimoji="1" lang="ja-JP" altLang="en-US" sz="1600" dirty="0"/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15" t="-161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3819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711</Words>
  <Application>Microsoft Office PowerPoint</Application>
  <PresentationFormat>画面に合わせる (4:3)</PresentationFormat>
  <Paragraphs>59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テーマ</vt:lpstr>
      <vt:lpstr>WF on NR-SS sequence design</vt:lpstr>
      <vt:lpstr>Background</vt:lpstr>
      <vt:lpstr>Proposal</vt:lpstr>
      <vt:lpstr>Proposal</vt:lpstr>
      <vt:lpstr>Appendix A</vt:lpstr>
      <vt:lpstr>Appendix 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32</cp:revision>
  <dcterms:created xsi:type="dcterms:W3CDTF">2017-02-16T14:32:33Z</dcterms:created>
  <dcterms:modified xsi:type="dcterms:W3CDTF">2017-05-15T05:21:33Z</dcterms:modified>
</cp:coreProperties>
</file>