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0" r:id="rId5"/>
    <p:sldId id="26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21" autoAdjust="0"/>
    <p:restoredTop sz="94660"/>
  </p:normalViewPr>
  <p:slideViewPr>
    <p:cSldViewPr snapToGrid="0">
      <p:cViewPr varScale="1">
        <p:scale>
          <a:sx n="72" d="100"/>
          <a:sy n="72" d="100"/>
        </p:scale>
        <p:origin x="95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1673" y="1893193"/>
            <a:ext cx="10522039" cy="1616769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on coverage in NB-IoT small cell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528313" y="171398"/>
            <a:ext cx="238767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dirty="0"/>
              <a:t>R1-1709218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#89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/>
              <a:t>Hangzhou, China, May 15-19,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6.2.7.4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38200" y="1308754"/>
            <a:ext cx="9748234" cy="4804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In RAN#75,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Further NB-IoT enhancements  WI is introduced (see RP-170852). </a:t>
            </a:r>
            <a:endParaRPr kumimoji="0" lang="en-US" altLang="zh-C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Introducing support of small cell is part of the WID as follows. </a:t>
            </a:r>
          </a:p>
          <a:p>
            <a:pPr lvl="1" hangingPunct="0"/>
            <a:r>
              <a:rPr lang="en-GB" b="1" u="sng" dirty="0"/>
              <a:t>NB-IoT small cell support</a:t>
            </a:r>
            <a:endParaRPr lang="en-US" dirty="0"/>
          </a:p>
          <a:p>
            <a:pPr lvl="1" hangingPunct="0"/>
            <a:r>
              <a:rPr lang="en-GB" dirty="0"/>
              <a:t>Specify necessary support for NB-IoT to be used in microcell, </a:t>
            </a:r>
            <a:r>
              <a:rPr lang="en-GB" dirty="0" err="1"/>
              <a:t>picocell</a:t>
            </a:r>
            <a:r>
              <a:rPr lang="en-GB" dirty="0"/>
              <a:t>, and femtocell deployments [RAN4, RAN2, RAN1].</a:t>
            </a:r>
            <a:endParaRPr lang="en-US" dirty="0"/>
          </a:p>
          <a:p>
            <a:pPr lvl="2" hangingPunct="0"/>
            <a:r>
              <a:rPr lang="en-GB" dirty="0"/>
              <a:t>Appropriate eNB classes [RAN4]</a:t>
            </a:r>
            <a:endParaRPr lang="en-US" dirty="0"/>
          </a:p>
          <a:p>
            <a:pPr lvl="2" hangingPunct="0"/>
            <a:r>
              <a:rPr lang="en-GB" dirty="0"/>
              <a:t>Support for closed subscriber group (CSG) functionality can be considered. [RAN2]</a:t>
            </a:r>
          </a:p>
          <a:p>
            <a:pPr hangingPunct="0"/>
            <a:r>
              <a:rPr lang="en-GB" dirty="0"/>
              <a:t>In RAN1#88bits, it is suggested to study the impact on RAN1 of introducing small cells.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757030" y="1022357"/>
            <a:ext cx="10677939" cy="5672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hangingPunct="0"/>
            <a:r>
              <a:rPr lang="en-US" dirty="0"/>
              <a:t>The small cell </a:t>
            </a:r>
            <a:r>
              <a:rPr lang="en-US" dirty="0" err="1"/>
              <a:t>eNBs</a:t>
            </a:r>
            <a:r>
              <a:rPr lang="en-US" dirty="0"/>
              <a:t> have much lower output power than macro </a:t>
            </a:r>
            <a:r>
              <a:rPr lang="en-US" dirty="0" err="1"/>
              <a:t>eNBs</a:t>
            </a:r>
            <a:r>
              <a:rPr lang="en-US" dirty="0"/>
              <a:t>. </a:t>
            </a:r>
          </a:p>
          <a:p>
            <a:pPr algn="just" hangingPunct="0"/>
            <a:r>
              <a:rPr lang="en-US" dirty="0"/>
              <a:t>The coverage due to low eNB output power can be compensated by increasing the number of repetitions. But using a larger number of repetitions in the DL results in the DL throughput is too low to sustain services from higher layers.</a:t>
            </a:r>
          </a:p>
          <a:p>
            <a:pPr hangingPunct="0"/>
            <a:r>
              <a:rPr lang="en-US" dirty="0"/>
              <a:t>In the UL, the receiver at the small cell </a:t>
            </a:r>
            <a:r>
              <a:rPr lang="en-US" dirty="0" err="1"/>
              <a:t>eNBs</a:t>
            </a:r>
            <a:r>
              <a:rPr lang="en-US" dirty="0"/>
              <a:t> usually have much higher noise figure comparing to macro </a:t>
            </a:r>
            <a:r>
              <a:rPr lang="en-US" dirty="0" err="1"/>
              <a:t>eNBs</a:t>
            </a:r>
            <a:r>
              <a:rPr lang="en-US" dirty="0"/>
              <a:t>. This results in a loss of coverage, which cannot be compensated by the current UL design. </a:t>
            </a:r>
          </a:p>
          <a:p>
            <a:pPr hangingPunct="0"/>
            <a:r>
              <a:rPr lang="en-US" dirty="0"/>
              <a:t>BS output power and NF:</a:t>
            </a:r>
          </a:p>
          <a:p>
            <a:pPr lvl="1" hangingPunct="0"/>
            <a:r>
              <a:rPr lang="en-US" dirty="0"/>
              <a:t>Wide area BS: 46 </a:t>
            </a:r>
            <a:r>
              <a:rPr lang="en-US" dirty="0" err="1"/>
              <a:t>dBm</a:t>
            </a:r>
            <a:r>
              <a:rPr lang="en-US" dirty="0"/>
              <a:t> </a:t>
            </a:r>
            <a:r>
              <a:rPr lang="en-US" dirty="0" err="1"/>
              <a:t>inband</a:t>
            </a:r>
            <a:r>
              <a:rPr lang="en-US" dirty="0"/>
              <a:t>, 43 </a:t>
            </a:r>
            <a:r>
              <a:rPr lang="en-US" dirty="0" err="1"/>
              <a:t>dBm</a:t>
            </a:r>
            <a:r>
              <a:rPr lang="en-US" dirty="0"/>
              <a:t> standalone, 5 dB NF</a:t>
            </a:r>
          </a:p>
          <a:p>
            <a:pPr lvl="1" hangingPunct="0"/>
            <a:r>
              <a:rPr lang="en-US" dirty="0"/>
              <a:t>Medium range BS: 38 </a:t>
            </a:r>
            <a:r>
              <a:rPr lang="en-US" dirty="0" err="1"/>
              <a:t>dBm</a:t>
            </a:r>
            <a:r>
              <a:rPr lang="en-US" dirty="0"/>
              <a:t>, 8 dB NF </a:t>
            </a:r>
          </a:p>
          <a:p>
            <a:pPr lvl="1" hangingPunct="0"/>
            <a:r>
              <a:rPr lang="en-US" dirty="0"/>
              <a:t>Local area BS: 24 </a:t>
            </a:r>
            <a:r>
              <a:rPr lang="en-US" dirty="0" err="1"/>
              <a:t>dBm</a:t>
            </a:r>
            <a:r>
              <a:rPr lang="en-US" dirty="0"/>
              <a:t>, 13 dB NF</a:t>
            </a:r>
          </a:p>
          <a:p>
            <a:pPr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2579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pPr lvl="1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The small cell MCL should be relaxed by the maximum of {reduction of base station output power, increase in base station noise figure} compared to Wide Areas BS.</a:t>
            </a:r>
          </a:p>
          <a:p>
            <a:pPr lvl="0"/>
            <a:endParaRPr lang="en-US" sz="3200" dirty="0"/>
          </a:p>
          <a:p>
            <a:pPr marL="0" lvl="0" indent="0">
              <a:buNone/>
            </a:pPr>
            <a:endParaRPr lang="en-US" sz="2800" dirty="0"/>
          </a:p>
          <a:p>
            <a:pPr lvl="0"/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Proposed 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r>
              <a:rPr lang="en-GB" dirty="0"/>
              <a:t>No RAN1 impacts are identified from the coverage point of view of NB-IoT small cell, i.e., there is no needs to increase the number of repetitions in the DL and UL. </a:t>
            </a:r>
          </a:p>
          <a:p>
            <a:r>
              <a:rPr lang="en-GB" dirty="0"/>
              <a:t>FFS other aspects of small cells to identify possible RAN1 impacts. </a:t>
            </a:r>
            <a:endParaRPr lang="en-US" dirty="0"/>
          </a:p>
          <a:p>
            <a:pPr lvl="0"/>
            <a:r>
              <a:rPr lang="en-US" dirty="0"/>
              <a:t>Send a LS to RAN4 to inform them about the proposed agreement and conclusions. </a:t>
            </a:r>
            <a:endParaRPr lang="en-US" sz="3200" dirty="0"/>
          </a:p>
          <a:p>
            <a:pPr marL="0" lvl="0" indent="0">
              <a:buNone/>
            </a:pPr>
            <a:endParaRPr lang="en-US" sz="2800" dirty="0"/>
          </a:p>
          <a:p>
            <a:pPr lvl="0"/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8282543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791</TotalTime>
  <Words>355</Words>
  <Application>Microsoft Office PowerPoint</Application>
  <PresentationFormat>Widescreen</PresentationFormat>
  <Paragraphs>29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Unicode MS</vt:lpstr>
      <vt:lpstr>宋体</vt:lpstr>
      <vt:lpstr>Arial</vt:lpstr>
      <vt:lpstr>Calibri</vt:lpstr>
      <vt:lpstr>Calibri Light</vt:lpstr>
      <vt:lpstr>Office Theme</vt:lpstr>
      <vt:lpstr>Way forward on coverage in NB-IoT small cell</vt:lpstr>
      <vt:lpstr>Background</vt:lpstr>
      <vt:lpstr>Background</vt:lpstr>
      <vt:lpstr>Proposal</vt:lpstr>
      <vt:lpstr>Proposed conclusions</vt:lpstr>
    </vt:vector>
  </TitlesOfParts>
  <Company>Huawei Technologies Co.,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Yutao Sui</cp:lastModifiedBy>
  <cp:revision>128</cp:revision>
  <dcterms:created xsi:type="dcterms:W3CDTF">2016-03-23T22:01:47Z</dcterms:created>
  <dcterms:modified xsi:type="dcterms:W3CDTF">2017-05-17T07:39:20Z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(3)xzv/0EgN+G0jguBknbbi/NsCp6RAXmhSkVQZGCdORTx+2iubHsRGoYmENW9j6bwKrmfvqcNd
2Et26Hujvjc1pCpy0qgsiJ7UIjnczE3xyHzKcWenDVSDqDxFoqdFqlcs/AF7voXAzmUQKIoj
Ra+uqBpuCSsybLtN18hJ54J2h3IxaYmOtnbB0wgY/CZVhH+ylZDj9zZolSjIZ0+DnieX0omK
iQIcJeePolHrHqNf5B</vt:lpwstr>
  </property>
  <property fmtid="{D5CDD505-2E9C-101B-9397-08002B2CF9AE}" pid="3" name="_2015_ms_pID_7253431">
    <vt:lpwstr>sEh5yVKjdu09fXC3cYj2uuVg7in+IrqwvuCkYBXCuw9jrUJ5re3JUG
L1ltoC702Y4YdWf5BCG0XAPZWIbFZo81LKRQE0xGfndneLtziRaM7WkUDgIigcy7artFlGDB
RKfV5F5Ymch/kpLRS2ts66UPgopNQQN1LdwvDAvEZJjgu2shriUmE4G2PfnNhJugpFSJoyi0
H9PqW26OTu/1ocKBGEcBGtkKbggUGrEAddA5</vt:lpwstr>
  </property>
  <property fmtid="{D5CDD505-2E9C-101B-9397-08002B2CF9AE}" pid="4" name="_2015_ms_pID_7253432">
    <vt:lpwstr>QddRlQAeIVczlECa+1RxwJSS9ExqX2LzuoLg
0HcSyt+j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1491239432</vt:lpwstr>
  </property>
</Properties>
</file>