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2" r:id="rId3"/>
    <p:sldId id="283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66"/>
    <a:srgbClr val="C0C0C0"/>
    <a:srgbClr val="EEECE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87" autoAdjust="0"/>
    <p:restoredTop sz="94434" autoAdjust="0"/>
  </p:normalViewPr>
  <p:slideViewPr>
    <p:cSldViewPr>
      <p:cViewPr varScale="1">
        <p:scale>
          <a:sx n="74" d="100"/>
          <a:sy n="74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2EB3E7CE-55D9-4929-A95A-2E6C856A968A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8F0E52A-A577-4F2A-B98C-B17CB3BAFE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0365553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461E29F-0FB0-432F-8CF3-399035B8DFAD}" type="slidenum">
              <a:rPr lang="zh-CN" altLang="en-US" smtClean="0">
                <a:latin typeface="Calibri" panose="020F0502020204030204" pitchFamily="34" charset="0"/>
              </a:rPr>
              <a:pPr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7493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8800F-63C3-4172-93B6-6DFDEFAD5B04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75D50-B99B-4E30-B515-E2E6FC2DF9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368357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A7821-FFC0-4149-96F7-2E0723E8AE21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B52E9-A3CA-4AC4-9FE0-3E3D13CA95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26330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3F5AC-51C1-45EE-BEE2-C99735ECC4EF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85B99B-5744-4000-A044-71465C90254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70841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94A0-9C24-452F-91A4-29F6B90BDA8B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F796A-8CC7-41C4-96BA-FD085955B55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93778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30F55-DC00-43EA-8C25-CAF2F38BDBD6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3321E-EB14-4580-8FFF-0D01C80425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555018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7E1F8-FACC-435E-AE32-CCC156EB7C32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FC47-B8E5-43A2-9A99-8D1CAAD4903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380757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0CBB0-5A6F-47D2-8B85-C718C79A099D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5995C-4DFF-48DF-9068-B3D32331E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4956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61A44-1307-49D9-A333-57212265D2C0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59161-8B10-40A8-8DD4-4ABD437809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125733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5FB02-17A4-4D71-B2F1-20E8B6EE3312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C0633-F9DC-4F30-8615-403DE0CD6C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69244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EA788C-1025-41A8-A5F1-2A89BEA07BB7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FE295-1657-49C0-8630-9F336D936A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852267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20194-C22A-428D-A6EC-1CCD7D6DB38A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09C19-07DC-4ED1-883C-75EE86FA145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010340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DE4799D-BF59-45AD-9FAB-7329FBF84453}" type="datetimeFigureOut">
              <a:rPr lang="zh-CN" altLang="en-US"/>
              <a:pPr>
                <a:defRPr/>
              </a:pPr>
              <a:t>2017/4/5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86DBE97-EF71-44DC-898D-89D27A0EEDA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WF on LTE-NR UL Coexistence</a:t>
            </a: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pPr eaLnBrk="1" hangingPunct="1"/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HiSilicon, China Telecom, China Unicom, </a:t>
            </a:r>
            <a:r>
              <a:rPr lang="en-US" altLang="zh-CN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Neul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CATR, Deutsche Telecom, Orange</a:t>
            </a:r>
            <a:endParaRPr lang="en-GB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7688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RAN WG1 </a:t>
            </a:r>
            <a:r>
              <a:rPr lang="en-GB" altLang="ko-KR" sz="18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#88bis </a:t>
            </a:r>
            <a:r>
              <a:rPr lang="en-GB" altLang="ko-KR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Meeting  		                           </a:t>
            </a:r>
            <a:r>
              <a:rPr lang="en-US" altLang="zh-CN" sz="1800" b="1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R1-1706568</a:t>
            </a:r>
            <a:endParaRPr lang="en-US" altLang="ko-KR" sz="1800" b="1" dirty="0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eaLnBrk="1">
              <a:spcBef>
                <a:spcPct val="0"/>
              </a:spcBef>
              <a:buFontTx/>
              <a:buNone/>
            </a:pPr>
            <a:r>
              <a:rPr lang="en-US" sz="1800" b="1" dirty="0" smtClean="0"/>
              <a:t>Spokane, USA, 3-7 April 2017</a:t>
            </a:r>
            <a:endParaRPr lang="zh-CN" altLang="zh-CN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" panose="020B0604020202020204" pitchFamily="34" charset="0"/>
              </a:rPr>
              <a:t>Agenda item: </a:t>
            </a:r>
            <a:r>
              <a:rPr lang="en-US" altLang="ko-KR" sz="1800" dirty="0" smtClean="0">
                <a:latin typeface="Arial" panose="020B0604020202020204" pitchFamily="34" charset="0"/>
              </a:rPr>
              <a:t>8.1.8</a:t>
            </a:r>
            <a:endParaRPr lang="ko-KR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1143000"/>
          </a:xfrm>
        </p:spPr>
        <p:txBody>
          <a:bodyPr/>
          <a:lstStyle/>
          <a:p>
            <a:r>
              <a:rPr lang="en-US" altLang="zh-CN"/>
              <a:t>Background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63550" y="1219200"/>
            <a:ext cx="8229600" cy="4876800"/>
          </a:xfrm>
        </p:spPr>
        <p:txBody>
          <a:bodyPr/>
          <a:lstStyle/>
          <a:p>
            <a:pPr>
              <a:buNone/>
            </a:pPr>
            <a:r>
              <a:rPr lang="en-GB" sz="2000" dirty="0" smtClean="0"/>
              <a:t>In NR WID:</a:t>
            </a:r>
          </a:p>
          <a:p>
            <a:pPr>
              <a:buNone/>
            </a:pPr>
            <a:r>
              <a:rPr lang="en-GB" sz="2000" i="1" dirty="0" smtClean="0"/>
              <a:t>NR-LTE co-existence mechanisms [RAN1, RAN2, RAN4];</a:t>
            </a:r>
            <a:endParaRPr lang="en-US" sz="2000" i="1" dirty="0" smtClean="0"/>
          </a:p>
          <a:p>
            <a:pPr>
              <a:buNone/>
            </a:pPr>
            <a:r>
              <a:rPr lang="en-GB" sz="2000" i="1" dirty="0" smtClean="0"/>
              <a:t>-	Support co-existence of LTE UL and NR UL within the bandwidth of an LTE component carrier and co-existence of LTE DL and NR DL within the bandwidth of an LTE component carrier, and identify and specify at least one NR band/LTE-NR band combination for this operation.</a:t>
            </a:r>
            <a:endParaRPr lang="en-US" sz="2000" i="1" dirty="0" smtClean="0"/>
          </a:p>
          <a:p>
            <a:pPr>
              <a:buNone/>
            </a:pPr>
            <a:r>
              <a:rPr lang="en-US" sz="2000" i="1" dirty="0" smtClean="0"/>
              <a:t>-	Minimize impact to NR physical layer design to enable this co-existence.</a:t>
            </a:r>
          </a:p>
          <a:p>
            <a:pPr>
              <a:buNone/>
            </a:pPr>
            <a:r>
              <a:rPr lang="en-US" sz="2000" i="1" dirty="0" smtClean="0"/>
              <a:t>-	No impact to the ability of legacy LTE devices to operate on the LTE carrier co-existing with NR</a:t>
            </a:r>
          </a:p>
          <a:p>
            <a:pPr>
              <a:buNone/>
            </a:pPr>
            <a:r>
              <a:rPr lang="en-US" sz="2000" i="1" dirty="0" smtClean="0"/>
              <a:t>-	No implication that UE has to support simultaneous connection of NR and LTE in the bandwidth of an LTE component carrier</a:t>
            </a:r>
            <a:endParaRPr lang="en-US" sz="1400" i="1" dirty="0"/>
          </a:p>
          <a:p>
            <a:pPr marL="457200" lvl="1" indent="0">
              <a:buNone/>
            </a:pP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463550" y="304800"/>
            <a:ext cx="8229600" cy="609600"/>
          </a:xfrm>
        </p:spPr>
        <p:txBody>
          <a:bodyPr/>
          <a:lstStyle/>
          <a:p>
            <a:r>
              <a:rPr lang="en-US" altLang="zh-CN" dirty="0" smtClean="0"/>
              <a:t>Status of discussions</a:t>
            </a:r>
            <a:endParaRPr lang="en-US" altLang="zh-CN" dirty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63550" y="924636"/>
            <a:ext cx="8229600" cy="5486400"/>
          </a:xfrm>
        </p:spPr>
        <p:txBody>
          <a:bodyPr/>
          <a:lstStyle/>
          <a:p>
            <a:r>
              <a:rPr lang="en-US" altLang="zh-CN" sz="2000" dirty="0" smtClean="0"/>
              <a:t>For LTE-NR coexistence in UL, several alternatives were proposed</a:t>
            </a:r>
            <a:r>
              <a:rPr lang="en-US" sz="2000" dirty="0" smtClean="0"/>
              <a:t>:</a:t>
            </a:r>
          </a:p>
          <a:p>
            <a:pPr lvl="1"/>
            <a:r>
              <a:rPr lang="en-US" sz="1800" dirty="0" smtClean="0"/>
              <a:t>Alt 1: Do nothing to allow subcarrier alignment between NR UL (15 kHz) and LTE UL</a:t>
            </a:r>
          </a:p>
          <a:p>
            <a:pPr lvl="1"/>
            <a:r>
              <a:rPr lang="en-US" sz="1800" dirty="0" smtClean="0"/>
              <a:t>Allow </a:t>
            </a:r>
            <a:r>
              <a:rPr lang="en-US" sz="1800" dirty="0"/>
              <a:t>subcarrier alignment between NR UL </a:t>
            </a:r>
            <a:r>
              <a:rPr lang="en-US" sz="1800" dirty="0" smtClean="0"/>
              <a:t>(15 kHz) and </a:t>
            </a:r>
            <a:r>
              <a:rPr lang="en-US" sz="1800" dirty="0"/>
              <a:t>LTE </a:t>
            </a:r>
            <a:r>
              <a:rPr lang="en-US" sz="1800" dirty="0" smtClean="0"/>
              <a:t>UL</a:t>
            </a:r>
          </a:p>
          <a:p>
            <a:pPr lvl="2"/>
            <a:r>
              <a:rPr lang="en-US" sz="1800" dirty="0" smtClean="0"/>
              <a:t>Alt 2: 7.5 kHz shift at baseband</a:t>
            </a:r>
          </a:p>
          <a:p>
            <a:pPr lvl="2"/>
            <a:r>
              <a:rPr lang="en-US" sz="1800" dirty="0" smtClean="0"/>
              <a:t>Alt 3: NR UL raster with a 7.5 kHz shift to the LTE UL raster</a:t>
            </a:r>
          </a:p>
          <a:p>
            <a:pPr lvl="2"/>
            <a:endParaRPr lang="en-US" sz="1800" dirty="0" smtClean="0"/>
          </a:p>
          <a:p>
            <a:r>
              <a:rPr lang="en-US" sz="2000" dirty="0" smtClean="0"/>
              <a:t>Observations on the current status of the discussions:</a:t>
            </a:r>
          </a:p>
          <a:p>
            <a:pPr lvl="1"/>
            <a:r>
              <a:rPr lang="en-US" sz="1800" dirty="0" smtClean="0"/>
              <a:t>There is no common understanding of the performance impact of not aligning UL subcarriers between NR and LTE</a:t>
            </a:r>
          </a:p>
          <a:p>
            <a:pPr lvl="1"/>
            <a:r>
              <a:rPr lang="en-US" sz="1800" dirty="0" smtClean="0"/>
              <a:t>There is no common understanding of the performance impact of a baseband 7.5 kHz shift on UL </a:t>
            </a:r>
            <a:r>
              <a:rPr lang="en-US" sz="1800" dirty="0" err="1" smtClean="0"/>
              <a:t>Tx</a:t>
            </a:r>
            <a:r>
              <a:rPr lang="en-US" sz="1800" dirty="0" smtClean="0"/>
              <a:t> DC leakage</a:t>
            </a:r>
          </a:p>
          <a:p>
            <a:pPr lvl="1"/>
            <a:endParaRPr lang="en-US" sz="1800" dirty="0"/>
          </a:p>
          <a:p>
            <a:r>
              <a:rPr lang="en-US" sz="2000" dirty="0" smtClean="0"/>
              <a:t>Proposal: continue discussions on the alternatives (including evaluations) to conclude on the performance impact and specification impact</a:t>
            </a:r>
          </a:p>
          <a:p>
            <a:pPr lvl="1"/>
            <a:r>
              <a:rPr lang="en-US" sz="1800" dirty="0" smtClean="0"/>
              <a:t>Continue discussion at RAN1#88bis then by email discussion after RAN1#88bis</a:t>
            </a:r>
          </a:p>
        </p:txBody>
      </p:sp>
    </p:spTree>
    <p:extLst>
      <p:ext uri="{BB962C8B-B14F-4D97-AF65-F5344CB8AC3E}">
        <p14:creationId xmlns="" xmlns:p14="http://schemas.microsoft.com/office/powerpoint/2010/main" val="293989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20019</TotalTime>
  <Words>198</Words>
  <Application>Microsoft Office PowerPoint</Application>
  <PresentationFormat>On-screen Show 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LTE-NR UL Coexistence</vt:lpstr>
      <vt:lpstr>Background</vt:lpstr>
      <vt:lpstr>Status of discussions</vt:lpstr>
    </vt:vector>
  </TitlesOfParts>
  <Company>STA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for PRB bundling in Rel-10</dc:title>
  <dc:creator>Huawei</dc:creator>
  <cp:lastModifiedBy>HW</cp:lastModifiedBy>
  <cp:revision>785</cp:revision>
  <dcterms:created xsi:type="dcterms:W3CDTF">2010-05-12T23:28:36Z</dcterms:created>
  <dcterms:modified xsi:type="dcterms:W3CDTF">2017-04-05T18:33:11Z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(7)ZDaJcDfI/h29U/hQrMn+/yMrtUvztcqu3qQvcpjZ4oM45vVGPTQcVsmEqAw3599pKWDklKNn_x000d_
TL215yo2vVgxz4IuNhsF5qENXyD1rUVzyIxjHgykVRUSaCkJf61SI3yR2tXOQZvKqS2IsaMf_x000d_
Mz1GuDonVhhgtpuNcNbP/6xRcwzk8bbZ3K7J+QVbfrQLt73JlQcxVKLbpRgTbTikzCsfONYr_x000d_
MmABaRb2iOF4e278X3</vt:lpwstr>
  </property>
  <property fmtid="{D5CDD505-2E9C-101B-9397-08002B2CF9AE}" pid="3" name="_ms_pID_7253431">
    <vt:lpwstr>rE2hRvUK15MqQ1W8ppsD7cK2a7O2eZ11hBhGUjziugDoDIFWiI85ma_x000d_
yoLIeDrYts/KzQCQ4/FIQpDFVv0W8mbHx4qWjWQKeqfc2ra1lw3GpqjvKgFoIL2SvFrpsiVZ_x000d_
N9BHnz/s2vHbNBw9lqfSmPi1bffi5BtzCMdDEEN6dNVXotFGdPtjQjPKASikkvHG4aOxVpLc_x000d_
GDoCUSgCUL9FecXe50cZloDEHeTjFwsbM/0b</vt:lpwstr>
  </property>
  <property fmtid="{D5CDD505-2E9C-101B-9397-08002B2CF9AE}" pid="4" name="_ms_pID_725343_00">
    <vt:lpwstr>_ms_pID_725343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+VB9zxW9kVASOwiNWrexiCgHU28FNmWWBr6B_x000d_
JeXZOJGCiWjyhkZOh+26us2ZDb6xVGoVyn/+/sSl+L73gIGBrJ5RHWOMV5D2tjFEYRkHOkeV_x000d_
ZQubCWXpMfr/9Pdw4NQu0CYNFS62NweNWK+trnEdvRmPMAFIo7LAIPyaMODRW38yJMtGjf9L_x000d_
oaD28CX81BcjoLeih8pxejyrQilnkkphkpnhOwgRXprsTFhjvIympC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VnhusDJqwR/kWrL88K_x000d_
TD+wB+QQ26xs6KiakUW4tbezriQAPT8IYRu0patkMIe1D9u5vQZkYAUpNa7xQ7PZqBSid0/+_x000d_
dCy4V/62vpmXZoRaomlMmPGsnTDl5QOPFnlkeRM6Wk6q9EgjEWau6Xi4dyGhYw0OM1cU64uo_x000d_
PGSl9cu+JLIZ4mAS5tgtprx2RRzKJnK9VYVgnybXwC7pjd2H34cHrAQAG935bNB3BIovZ7iF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70zHvQMDKjnfTkml95PDmXYv7YDw74FebzF6GYm2GQQLXGJ24l83T/MDutR06NscyWlxfc0O_x000d_
G7Glm7yXoo1XyRSxLx9/nUBwj1BA3fefh17TtTurIgjqm/nH/w19LdhRbacNR1KlvbbHitU0_x000d_
C1Z+WKZm5enqqpGElJcA3rBj5pAtYKvnX3ZcEo0kUnYgR1Od+QlWwtGD73B37QrrL7QzB+bY_x000d_
cc2GgMZ5hpuvSnBF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WDtN792vDjIkk39mB1r2+uySZMp8tlwFJvM/TlyLh1xdxI6Kv39RWE85_x000d_
nLyZiyDZZrZHMyx958XJ6Xz9DXKbA0T2k/t+wp06uvUJAlybiqXMbYX+i4QoIL8urW/svbB8_x000d_
ZGvHkYTPmt2u2ypEdSgUoi2eUm9OPjlI0kpg9PzxSGC3KQO5aU1aNXyBoQ/0JUn53dE16LsT_x000d_
5uMBoGfCdsR4DIAKUxyFt+ar3E3ZWTgs+C</vt:lpwstr>
  </property>
  <property fmtid="{D5CDD505-2E9C-101B-9397-08002B2CF9AE}" pid="13" name="_ms_pID_7253435_00">
    <vt:lpwstr>_ms_pID_7253435</vt:lpwstr>
  </property>
  <property fmtid="{D5CDD505-2E9C-101B-9397-08002B2CF9AE}" pid="14" name="_ms_pID_7253436">
    <vt:lpwstr>rE4PIb7I7odNEX2WBtqrVPbeLgA4cbKOx+eW5I_x000d_
3Hpm3dHflKyzLrF7FrqW7bx9S7dVYO5w1FG1WC9QnJ0TuI03H8D+g1cAxMVwq3SeiadI+mgz_x000d_
wb4+WCpOi0+w7hB8ZE8ghmEak0cdkZDmMANiOm6qFitIXJxa/20lqCl6EqlnTS7AW2MQ2G4A_x000d_
sDaNSouc4U6Jk3zaDaGHce/IQVcrZUcy0KhmDQ==</vt:lpwstr>
  </property>
  <property fmtid="{D5CDD505-2E9C-101B-9397-08002B2CF9AE}" pid="15" name="_ms_pID_7253436_00">
    <vt:lpwstr>_ms_pID_7253436</vt:lpwstr>
  </property>
  <property fmtid="{D5CDD505-2E9C-101B-9397-08002B2CF9AE}" pid="16" name="_2015_ms_pID_725343">
    <vt:lpwstr>(3)99xNZ51wYzEF4ukI3UhOBKAVFYzv4lwMqBWffhJV0zWWejPJ3YHeVr8dZ8Syu3Q67nh7KwFG
zDwcTu5czFIgzGFQgKa7I2D7E0hHCzNRTpAQhedlxboG3LnWg48HMmgx5xNKdxcVeELoJUj1
FsY1mke8Vii3snEFTeN4EDB10F4u3hs2jpRrlBu/hzsxgjkQz2QgYaTer8OIR0OMVc3YJQ9c
FIkHVJgPfTpcx0dcaj</vt:lpwstr>
  </property>
  <property fmtid="{D5CDD505-2E9C-101B-9397-08002B2CF9AE}" pid="17" name="_2015_ms_pID_725343_00">
    <vt:lpwstr>_2015_ms_pID_725343</vt:lpwstr>
  </property>
  <property fmtid="{D5CDD505-2E9C-101B-9397-08002B2CF9AE}" pid="18" name="_2015_ms_pID_7253431">
    <vt:lpwstr>nofrw1DEeDFBJgaw+zPwk8n3ck8wNM280+JZbuLUYNFEdcz1HM4tPH
9p56+VvzZit9W/KfUQ4OUnFTNVoe+fd2EmrGcoX3iPteA/xj9Ca4dk+sWFx+KFYdZ9AjYHAA
L8JYofg8Vj6nkz1DZQZNbaHYIdI9+frekeCRRacs/ArJBK5QuY/MnQwyga1OccyRxeOjog3v
pEZ4oNC83F0f7Gx7SQM0S83X/5Ct5j19IAYv</vt:lpwstr>
  </property>
  <property fmtid="{D5CDD505-2E9C-101B-9397-08002B2CF9AE}" pid="19" name="_2015_ms_pID_7253431_00">
    <vt:lpwstr>_2015_ms_pID_7253431</vt:lpwstr>
  </property>
  <property fmtid="{D5CDD505-2E9C-101B-9397-08002B2CF9AE}" pid="20" name="_2015_ms_pID_7253432">
    <vt:lpwstr>OlcjQMYKXQ9a7M81RPm2iE2hlvMFw9ljwl0C
kAh/YIeFAQnkmjkHHIUu0Jhsa4l//g==</vt:lpwstr>
  </property>
  <property fmtid="{D5CDD505-2E9C-101B-9397-08002B2CF9AE}" pid="21" name="_2015_ms_pID_7253432_00">
    <vt:lpwstr>_2015_ms_pID_7253432</vt:lpwstr>
  </property>
  <property fmtid="{D5CDD505-2E9C-101B-9397-08002B2CF9AE}" pid="22" name="_readonly">
    <vt:lpwstr/>
  </property>
  <property fmtid="{D5CDD505-2E9C-101B-9397-08002B2CF9AE}" pid="23" name="_change">
    <vt:lpwstr/>
  </property>
  <property fmtid="{D5CDD505-2E9C-101B-9397-08002B2CF9AE}" pid="24" name="_full-control">
    <vt:lpwstr/>
  </property>
  <property fmtid="{D5CDD505-2E9C-101B-9397-08002B2CF9AE}" pid="25" name="sflag">
    <vt:lpwstr>1491411241</vt:lpwstr>
  </property>
</Properties>
</file>