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7" r:id="rId2"/>
    <p:sldId id="272" r:id="rId3"/>
    <p:sldId id="271" r:id="rId4"/>
    <p:sldId id="274" r:id="rId5"/>
  </p:sldIdLst>
  <p:sldSz cx="9144000" cy="6858000" type="screen4x3"/>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62" autoAdjust="0"/>
    <p:restoredTop sz="90323" autoAdjust="0"/>
  </p:normalViewPr>
  <p:slideViewPr>
    <p:cSldViewPr>
      <p:cViewPr>
        <p:scale>
          <a:sx n="90" d="100"/>
          <a:sy n="90" d="100"/>
        </p:scale>
        <p:origin x="-82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v-S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524D2E-20EA-4EE9-85CF-9D9F8B23EBC4}" type="datetimeFigureOut">
              <a:rPr lang="sv-SE" smtClean="0"/>
              <a:pPr/>
              <a:t>2017-04-06</a:t>
            </a:fld>
            <a:endParaRPr lang="sv-S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sv-S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v-S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B0C05C-C81D-49D9-A229-F7F927827BE5}" type="slidenum">
              <a:rPr lang="sv-SE" smtClean="0"/>
              <a:pPr/>
              <a:t>‹#›</a:t>
            </a:fld>
            <a:endParaRPr lang="sv-S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p:spPr>
      </p:sp>
      <p:sp>
        <p:nvSpPr>
          <p:cNvPr id="8195" name="Notes Placeholder 2"/>
          <p:cNvSpPr>
            <a:spLocks noGrp="1"/>
          </p:cNvSpPr>
          <p:nvPr>
            <p:ph type="body" idx="1"/>
          </p:nvPr>
        </p:nvSpPr>
        <p:spPr bwMode="auto">
          <a:noFill/>
        </p:spPr>
        <p:txBody>
          <a:bodyPr/>
          <a:lstStyle/>
          <a:p>
            <a:endParaRPr lang="zh-CN" altLang="en-US" dirty="0" smtClean="0"/>
          </a:p>
        </p:txBody>
      </p:sp>
      <p:sp>
        <p:nvSpPr>
          <p:cNvPr id="6148" name="Slide Number Placeholder 3"/>
          <p:cNvSpPr>
            <a:spLocks noGrp="1"/>
          </p:cNvSpPr>
          <p:nvPr>
            <p:ph type="sldNum" sz="quarter" idx="5"/>
          </p:nvPr>
        </p:nvSpPr>
        <p:spPr bwMode="auto">
          <a:ln>
            <a:miter lim="800000"/>
            <a:headEnd/>
            <a:tailEnd/>
          </a:ln>
        </p:spPr>
        <p:txBody>
          <a:bodyPr/>
          <a:lstStyle/>
          <a:p>
            <a:pPr>
              <a:defRPr/>
            </a:pPr>
            <a:fld id="{A80E56FD-E825-40DD-8135-36DD46C1F2CD}" type="slidenum">
              <a:rPr lang="ja-JP" altLang="en-US" smtClean="0">
                <a:ea typeface="ＭＳ Ｐゴシック" pitchFamily="34" charset="-128"/>
              </a:rPr>
              <a:pPr>
                <a:defRPr/>
              </a:pPr>
              <a:t>2</a:t>
            </a:fld>
            <a:endParaRPr lang="ja-JP" altLang="en-US" smtClean="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p:spPr>
      </p:sp>
      <p:sp>
        <p:nvSpPr>
          <p:cNvPr id="8195" name="Notes Placeholder 2"/>
          <p:cNvSpPr>
            <a:spLocks noGrp="1"/>
          </p:cNvSpPr>
          <p:nvPr>
            <p:ph type="body" idx="1"/>
          </p:nvPr>
        </p:nvSpPr>
        <p:spPr bwMode="auto">
          <a:noFill/>
        </p:spPr>
        <p:txBody>
          <a:bodyPr/>
          <a:lstStyle/>
          <a:p>
            <a:endParaRPr lang="zh-CN" altLang="en-US" dirty="0" smtClean="0"/>
          </a:p>
        </p:txBody>
      </p:sp>
      <p:sp>
        <p:nvSpPr>
          <p:cNvPr id="6148" name="Slide Number Placeholder 3"/>
          <p:cNvSpPr>
            <a:spLocks noGrp="1"/>
          </p:cNvSpPr>
          <p:nvPr>
            <p:ph type="sldNum" sz="quarter" idx="5"/>
          </p:nvPr>
        </p:nvSpPr>
        <p:spPr bwMode="auto">
          <a:ln>
            <a:miter lim="800000"/>
            <a:headEnd/>
            <a:tailEnd/>
          </a:ln>
        </p:spPr>
        <p:txBody>
          <a:bodyPr/>
          <a:lstStyle/>
          <a:p>
            <a:pPr>
              <a:defRPr/>
            </a:pPr>
            <a:fld id="{A80E56FD-E825-40DD-8135-36DD46C1F2CD}" type="slidenum">
              <a:rPr lang="ja-JP" altLang="en-US" smtClean="0">
                <a:ea typeface="ＭＳ Ｐゴシック" pitchFamily="34" charset="-128"/>
              </a:rPr>
              <a:pPr>
                <a:defRPr/>
              </a:pPr>
              <a:t>3</a:t>
            </a:fld>
            <a:endParaRPr lang="ja-JP" altLang="en-US" smtClean="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p:spPr>
      </p:sp>
      <p:sp>
        <p:nvSpPr>
          <p:cNvPr id="8195" name="Notes Placeholder 2"/>
          <p:cNvSpPr>
            <a:spLocks noGrp="1"/>
          </p:cNvSpPr>
          <p:nvPr>
            <p:ph type="body" idx="1"/>
          </p:nvPr>
        </p:nvSpPr>
        <p:spPr bwMode="auto">
          <a:noFill/>
        </p:spPr>
        <p:txBody>
          <a:bodyPr/>
          <a:lstStyle/>
          <a:p>
            <a:endParaRPr lang="zh-CN" altLang="en-US" dirty="0" smtClean="0"/>
          </a:p>
        </p:txBody>
      </p:sp>
      <p:sp>
        <p:nvSpPr>
          <p:cNvPr id="6148" name="Slide Number Placeholder 3"/>
          <p:cNvSpPr>
            <a:spLocks noGrp="1"/>
          </p:cNvSpPr>
          <p:nvPr>
            <p:ph type="sldNum" sz="quarter" idx="5"/>
          </p:nvPr>
        </p:nvSpPr>
        <p:spPr bwMode="auto">
          <a:ln>
            <a:miter lim="800000"/>
            <a:headEnd/>
            <a:tailEnd/>
          </a:ln>
        </p:spPr>
        <p:txBody>
          <a:bodyPr/>
          <a:lstStyle/>
          <a:p>
            <a:pPr>
              <a:defRPr/>
            </a:pPr>
            <a:fld id="{A80E56FD-E825-40DD-8135-36DD46C1F2CD}" type="slidenum">
              <a:rPr lang="ja-JP" altLang="en-US" smtClean="0">
                <a:ea typeface="ＭＳ Ｐゴシック" pitchFamily="34" charset="-128"/>
              </a:rPr>
              <a:pPr>
                <a:defRPr/>
              </a:pPr>
              <a:t>4</a:t>
            </a:fld>
            <a:endParaRPr lang="ja-JP" altLang="en-US" smtClean="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sv-S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sv-SE"/>
          </a:p>
        </p:txBody>
      </p:sp>
      <p:sp>
        <p:nvSpPr>
          <p:cNvPr id="4" name="Date Placeholder 3"/>
          <p:cNvSpPr>
            <a:spLocks noGrp="1"/>
          </p:cNvSpPr>
          <p:nvPr>
            <p:ph type="dt" sz="half" idx="10"/>
          </p:nvPr>
        </p:nvSpPr>
        <p:spPr/>
        <p:txBody>
          <a:bodyPr/>
          <a:lstStyle/>
          <a:p>
            <a:fld id="{A0976CA3-CDFB-4BFA-B50F-CEF87F343C83}" type="datetimeFigureOut">
              <a:rPr lang="sv-SE" smtClean="0"/>
              <a:pPr/>
              <a:t>2017-04-06</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CCDE688A-B6CE-4CF2-88D6-9534C48F5A5C}" type="slidenum">
              <a:rPr lang="sv-SE" smtClean="0"/>
              <a:pPr/>
              <a:t>‹#›</a:t>
            </a:fld>
            <a:endParaRPr lang="sv-S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Date Placeholder 3"/>
          <p:cNvSpPr>
            <a:spLocks noGrp="1"/>
          </p:cNvSpPr>
          <p:nvPr>
            <p:ph type="dt" sz="half" idx="10"/>
          </p:nvPr>
        </p:nvSpPr>
        <p:spPr/>
        <p:txBody>
          <a:bodyPr/>
          <a:lstStyle/>
          <a:p>
            <a:fld id="{A0976CA3-CDFB-4BFA-B50F-CEF87F343C83}" type="datetimeFigureOut">
              <a:rPr lang="sv-SE" smtClean="0"/>
              <a:pPr/>
              <a:t>2017-04-06</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CCDE688A-B6CE-4CF2-88D6-9534C48F5A5C}" type="slidenum">
              <a:rPr lang="sv-SE" smtClean="0"/>
              <a:pPr/>
              <a:t>‹#›</a:t>
            </a:fld>
            <a:endParaRPr lang="sv-S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sv-S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Date Placeholder 3"/>
          <p:cNvSpPr>
            <a:spLocks noGrp="1"/>
          </p:cNvSpPr>
          <p:nvPr>
            <p:ph type="dt" sz="half" idx="10"/>
          </p:nvPr>
        </p:nvSpPr>
        <p:spPr/>
        <p:txBody>
          <a:bodyPr/>
          <a:lstStyle/>
          <a:p>
            <a:fld id="{A0976CA3-CDFB-4BFA-B50F-CEF87F343C83}" type="datetimeFigureOut">
              <a:rPr lang="sv-SE" smtClean="0"/>
              <a:pPr/>
              <a:t>2017-04-06</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CCDE688A-B6CE-4CF2-88D6-9534C48F5A5C}" type="slidenum">
              <a:rPr lang="sv-SE" smtClean="0"/>
              <a:pPr/>
              <a:t>‹#›</a:t>
            </a:fld>
            <a:endParaRPr lang="sv-S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Date Placeholder 3"/>
          <p:cNvSpPr>
            <a:spLocks noGrp="1"/>
          </p:cNvSpPr>
          <p:nvPr>
            <p:ph type="dt" sz="half" idx="10"/>
          </p:nvPr>
        </p:nvSpPr>
        <p:spPr/>
        <p:txBody>
          <a:bodyPr/>
          <a:lstStyle/>
          <a:p>
            <a:fld id="{A0976CA3-CDFB-4BFA-B50F-CEF87F343C83}" type="datetimeFigureOut">
              <a:rPr lang="sv-SE" smtClean="0"/>
              <a:pPr/>
              <a:t>2017-04-06</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CCDE688A-B6CE-4CF2-88D6-9534C48F5A5C}" type="slidenum">
              <a:rPr lang="sv-SE" smtClean="0"/>
              <a:pPr/>
              <a:t>‹#›</a:t>
            </a:fld>
            <a:endParaRPr lang="sv-S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v-S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976CA3-CDFB-4BFA-B50F-CEF87F343C83}" type="datetimeFigureOut">
              <a:rPr lang="sv-SE" smtClean="0"/>
              <a:pPr/>
              <a:t>2017-04-06</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CCDE688A-B6CE-4CF2-88D6-9534C48F5A5C}" type="slidenum">
              <a:rPr lang="sv-SE" smtClean="0"/>
              <a:pPr/>
              <a:t>‹#›</a:t>
            </a:fld>
            <a:endParaRPr lang="sv-S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5" name="Date Placeholder 4"/>
          <p:cNvSpPr>
            <a:spLocks noGrp="1"/>
          </p:cNvSpPr>
          <p:nvPr>
            <p:ph type="dt" sz="half" idx="10"/>
          </p:nvPr>
        </p:nvSpPr>
        <p:spPr/>
        <p:txBody>
          <a:bodyPr/>
          <a:lstStyle/>
          <a:p>
            <a:fld id="{A0976CA3-CDFB-4BFA-B50F-CEF87F343C83}" type="datetimeFigureOut">
              <a:rPr lang="sv-SE" smtClean="0"/>
              <a:pPr/>
              <a:t>2017-04-06</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CCDE688A-B6CE-4CF2-88D6-9534C48F5A5C}" type="slidenum">
              <a:rPr lang="sv-SE" smtClean="0"/>
              <a:pPr/>
              <a:t>‹#›</a:t>
            </a:fld>
            <a:endParaRPr lang="sv-S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sv-S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7" name="Date Placeholder 6"/>
          <p:cNvSpPr>
            <a:spLocks noGrp="1"/>
          </p:cNvSpPr>
          <p:nvPr>
            <p:ph type="dt" sz="half" idx="10"/>
          </p:nvPr>
        </p:nvSpPr>
        <p:spPr/>
        <p:txBody>
          <a:bodyPr/>
          <a:lstStyle/>
          <a:p>
            <a:fld id="{A0976CA3-CDFB-4BFA-B50F-CEF87F343C83}" type="datetimeFigureOut">
              <a:rPr lang="sv-SE" smtClean="0"/>
              <a:pPr/>
              <a:t>2017-04-06</a:t>
            </a:fld>
            <a:endParaRPr lang="sv-SE"/>
          </a:p>
        </p:txBody>
      </p:sp>
      <p:sp>
        <p:nvSpPr>
          <p:cNvPr id="8" name="Footer Placeholder 7"/>
          <p:cNvSpPr>
            <a:spLocks noGrp="1"/>
          </p:cNvSpPr>
          <p:nvPr>
            <p:ph type="ftr" sz="quarter" idx="11"/>
          </p:nvPr>
        </p:nvSpPr>
        <p:spPr/>
        <p:txBody>
          <a:bodyPr/>
          <a:lstStyle/>
          <a:p>
            <a:endParaRPr lang="sv-SE"/>
          </a:p>
        </p:txBody>
      </p:sp>
      <p:sp>
        <p:nvSpPr>
          <p:cNvPr id="9" name="Slide Number Placeholder 8"/>
          <p:cNvSpPr>
            <a:spLocks noGrp="1"/>
          </p:cNvSpPr>
          <p:nvPr>
            <p:ph type="sldNum" sz="quarter" idx="12"/>
          </p:nvPr>
        </p:nvSpPr>
        <p:spPr/>
        <p:txBody>
          <a:bodyPr/>
          <a:lstStyle/>
          <a:p>
            <a:fld id="{CCDE688A-B6CE-4CF2-88D6-9534C48F5A5C}" type="slidenum">
              <a:rPr lang="sv-SE" smtClean="0"/>
              <a:pPr/>
              <a:t>‹#›</a:t>
            </a:fld>
            <a:endParaRPr lang="sv-S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Date Placeholder 2"/>
          <p:cNvSpPr>
            <a:spLocks noGrp="1"/>
          </p:cNvSpPr>
          <p:nvPr>
            <p:ph type="dt" sz="half" idx="10"/>
          </p:nvPr>
        </p:nvSpPr>
        <p:spPr/>
        <p:txBody>
          <a:bodyPr/>
          <a:lstStyle/>
          <a:p>
            <a:fld id="{A0976CA3-CDFB-4BFA-B50F-CEF87F343C83}" type="datetimeFigureOut">
              <a:rPr lang="sv-SE" smtClean="0"/>
              <a:pPr/>
              <a:t>2017-04-06</a:t>
            </a:fld>
            <a:endParaRPr lang="sv-SE"/>
          </a:p>
        </p:txBody>
      </p:sp>
      <p:sp>
        <p:nvSpPr>
          <p:cNvPr id="4" name="Footer Placeholder 3"/>
          <p:cNvSpPr>
            <a:spLocks noGrp="1"/>
          </p:cNvSpPr>
          <p:nvPr>
            <p:ph type="ftr" sz="quarter" idx="11"/>
          </p:nvPr>
        </p:nvSpPr>
        <p:spPr/>
        <p:txBody>
          <a:bodyPr/>
          <a:lstStyle/>
          <a:p>
            <a:endParaRPr lang="sv-SE"/>
          </a:p>
        </p:txBody>
      </p:sp>
      <p:sp>
        <p:nvSpPr>
          <p:cNvPr id="5" name="Slide Number Placeholder 4"/>
          <p:cNvSpPr>
            <a:spLocks noGrp="1"/>
          </p:cNvSpPr>
          <p:nvPr>
            <p:ph type="sldNum" sz="quarter" idx="12"/>
          </p:nvPr>
        </p:nvSpPr>
        <p:spPr/>
        <p:txBody>
          <a:bodyPr/>
          <a:lstStyle/>
          <a:p>
            <a:fld id="{CCDE688A-B6CE-4CF2-88D6-9534C48F5A5C}" type="slidenum">
              <a:rPr lang="sv-SE" smtClean="0"/>
              <a:pPr/>
              <a:t>‹#›</a:t>
            </a:fld>
            <a:endParaRPr lang="sv-S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976CA3-CDFB-4BFA-B50F-CEF87F343C83}" type="datetimeFigureOut">
              <a:rPr lang="sv-SE" smtClean="0"/>
              <a:pPr/>
              <a:t>2017-04-06</a:t>
            </a:fld>
            <a:endParaRPr lang="sv-SE"/>
          </a:p>
        </p:txBody>
      </p:sp>
      <p:sp>
        <p:nvSpPr>
          <p:cNvPr id="3" name="Footer Placeholder 2"/>
          <p:cNvSpPr>
            <a:spLocks noGrp="1"/>
          </p:cNvSpPr>
          <p:nvPr>
            <p:ph type="ftr" sz="quarter" idx="11"/>
          </p:nvPr>
        </p:nvSpPr>
        <p:spPr/>
        <p:txBody>
          <a:bodyPr/>
          <a:lstStyle/>
          <a:p>
            <a:endParaRPr lang="sv-SE"/>
          </a:p>
        </p:txBody>
      </p:sp>
      <p:sp>
        <p:nvSpPr>
          <p:cNvPr id="4" name="Slide Number Placeholder 3"/>
          <p:cNvSpPr>
            <a:spLocks noGrp="1"/>
          </p:cNvSpPr>
          <p:nvPr>
            <p:ph type="sldNum" sz="quarter" idx="12"/>
          </p:nvPr>
        </p:nvSpPr>
        <p:spPr/>
        <p:txBody>
          <a:bodyPr/>
          <a:lstStyle/>
          <a:p>
            <a:fld id="{CCDE688A-B6CE-4CF2-88D6-9534C48F5A5C}" type="slidenum">
              <a:rPr lang="sv-SE" smtClean="0"/>
              <a:pPr/>
              <a:t>‹#›</a:t>
            </a:fld>
            <a:endParaRPr lang="sv-S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v-S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976CA3-CDFB-4BFA-B50F-CEF87F343C83}" type="datetimeFigureOut">
              <a:rPr lang="sv-SE" smtClean="0"/>
              <a:pPr/>
              <a:t>2017-04-06</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CCDE688A-B6CE-4CF2-88D6-9534C48F5A5C}" type="slidenum">
              <a:rPr lang="sv-SE" smtClean="0"/>
              <a:pPr/>
              <a:t>‹#›</a:t>
            </a:fld>
            <a:endParaRPr lang="sv-S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v-S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976CA3-CDFB-4BFA-B50F-CEF87F343C83}" type="datetimeFigureOut">
              <a:rPr lang="sv-SE" smtClean="0"/>
              <a:pPr/>
              <a:t>2017-04-06</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CCDE688A-B6CE-4CF2-88D6-9534C48F5A5C}" type="slidenum">
              <a:rPr lang="sv-SE" smtClean="0"/>
              <a:pPr/>
              <a:t>‹#›</a:t>
            </a:fld>
            <a:endParaRPr lang="sv-S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sv-S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976CA3-CDFB-4BFA-B50F-CEF87F343C83}" type="datetimeFigureOut">
              <a:rPr lang="sv-SE" smtClean="0"/>
              <a:pPr/>
              <a:t>2017-04-06</a:t>
            </a:fld>
            <a:endParaRPr lang="sv-S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DE688A-B6CE-4CF2-88D6-9534C48F5A5C}" type="slidenum">
              <a:rPr lang="sv-SE" smtClean="0"/>
              <a:pPr/>
              <a:t>‹#›</a:t>
            </a:fld>
            <a:endParaRPr lang="sv-S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タイトル 1"/>
          <p:cNvSpPr>
            <a:spLocks noGrp="1"/>
          </p:cNvSpPr>
          <p:nvPr/>
        </p:nvSpPr>
        <p:spPr bwMode="auto">
          <a:xfrm>
            <a:off x="285752" y="2644775"/>
            <a:ext cx="8715404" cy="1470025"/>
          </a:xfrm>
          <a:prstGeom prst="rect">
            <a:avLst/>
          </a:prstGeom>
          <a:noFill/>
          <a:ln w="9525">
            <a:noFill/>
            <a:miter lim="800000"/>
            <a:headEnd/>
            <a:tailEnd/>
          </a:ln>
        </p:spPr>
        <p:txBody>
          <a:bodyPr anchor="ctr"/>
          <a:lstStyle/>
          <a:p>
            <a:pPr algn="ctr"/>
            <a:r>
              <a:rPr lang="en-US" altLang="ja-JP" sz="4400" dirty="0">
                <a:latin typeface="Calibri" pitchFamily="34" charset="0"/>
              </a:rPr>
              <a:t>Way Forward </a:t>
            </a:r>
            <a:r>
              <a:rPr lang="en-US" altLang="ja-JP" sz="4400" dirty="0" smtClean="0">
                <a:latin typeface="Calibri" pitchFamily="34" charset="0"/>
              </a:rPr>
              <a:t>– </a:t>
            </a:r>
          </a:p>
          <a:p>
            <a:pPr algn="ctr"/>
            <a:r>
              <a:rPr lang="en-US" altLang="ja-JP" sz="4400" dirty="0" smtClean="0">
                <a:latin typeface="Calibri" pitchFamily="34" charset="0"/>
              </a:rPr>
              <a:t>Unified data transmissions</a:t>
            </a:r>
            <a:endParaRPr lang="ja-JP" altLang="en-US" sz="4400">
              <a:latin typeface="Calibri" pitchFamily="34" charset="0"/>
            </a:endParaRPr>
          </a:p>
        </p:txBody>
      </p:sp>
      <p:sp>
        <p:nvSpPr>
          <p:cNvPr id="2051" name="サブタイトル 2"/>
          <p:cNvSpPr>
            <a:spLocks noGrp="1"/>
          </p:cNvSpPr>
          <p:nvPr/>
        </p:nvSpPr>
        <p:spPr bwMode="auto">
          <a:xfrm>
            <a:off x="1042988" y="4976813"/>
            <a:ext cx="7100887" cy="1404937"/>
          </a:xfrm>
          <a:prstGeom prst="rect">
            <a:avLst/>
          </a:prstGeom>
          <a:noFill/>
          <a:ln w="9525">
            <a:noFill/>
            <a:miter lim="800000"/>
            <a:headEnd/>
            <a:tailEnd/>
          </a:ln>
        </p:spPr>
        <p:txBody>
          <a:bodyPr/>
          <a:lstStyle/>
          <a:p>
            <a:pPr algn="ctr">
              <a:spcBef>
                <a:spcPct val="20000"/>
              </a:spcBef>
              <a:buFont typeface="Arial" charset="0"/>
              <a:buNone/>
            </a:pPr>
            <a:r>
              <a:rPr lang="en-US" altLang="ko-KR" sz="2400" dirty="0" smtClean="0"/>
              <a:t>ZTE</a:t>
            </a:r>
            <a:r>
              <a:rPr lang="en-US" altLang="ko-KR" sz="2400" dirty="0"/>
              <a:t>, </a:t>
            </a:r>
            <a:r>
              <a:rPr lang="en-US" altLang="ko-KR" sz="2400" dirty="0" smtClean="0"/>
              <a:t>ZTE Microelectronics, Ericsson, Nokia, DCM, Orange, [Qualcomm], [</a:t>
            </a:r>
            <a:r>
              <a:rPr lang="en-US" altLang="ko-KR" sz="2400" dirty="0" err="1" smtClean="0"/>
              <a:t>Sequans</a:t>
            </a:r>
            <a:r>
              <a:rPr lang="en-US" altLang="ko-KR" sz="2400" dirty="0" smtClean="0"/>
              <a:t>],…</a:t>
            </a:r>
            <a:endParaRPr lang="ja-JP" altLang="en-US" sz="2400"/>
          </a:p>
        </p:txBody>
      </p:sp>
      <p:sp>
        <p:nvSpPr>
          <p:cNvPr id="2052" name="テキスト ボックス 3"/>
          <p:cNvSpPr txBox="1">
            <a:spLocks noChangeArrowheads="1"/>
          </p:cNvSpPr>
          <p:nvPr/>
        </p:nvSpPr>
        <p:spPr bwMode="auto">
          <a:xfrm>
            <a:off x="6837116" y="703263"/>
            <a:ext cx="1689886" cy="461665"/>
          </a:xfrm>
          <a:prstGeom prst="rect">
            <a:avLst/>
          </a:prstGeom>
          <a:noFill/>
          <a:ln w="9525">
            <a:noFill/>
            <a:miter lim="800000"/>
            <a:headEnd/>
            <a:tailEnd/>
          </a:ln>
        </p:spPr>
        <p:txBody>
          <a:bodyPr wrap="none">
            <a:spAutoFit/>
          </a:bodyPr>
          <a:lstStyle/>
          <a:p>
            <a:r>
              <a:rPr lang="sv-SE" sz="2400" dirty="0" smtClean="0"/>
              <a:t>R1-1706560</a:t>
            </a:r>
            <a:endParaRPr lang="ja-JP" altLang="en-US" sz="2400">
              <a:latin typeface="Calibri" pitchFamily="34" charset="0"/>
            </a:endParaRPr>
          </a:p>
        </p:txBody>
      </p:sp>
      <p:sp>
        <p:nvSpPr>
          <p:cNvPr id="2053" name="テキスト ボックス 4"/>
          <p:cNvSpPr txBox="1">
            <a:spLocks noChangeArrowheads="1"/>
          </p:cNvSpPr>
          <p:nvPr/>
        </p:nvSpPr>
        <p:spPr bwMode="auto">
          <a:xfrm>
            <a:off x="323850" y="703263"/>
            <a:ext cx="4451347" cy="1200329"/>
          </a:xfrm>
          <a:prstGeom prst="rect">
            <a:avLst/>
          </a:prstGeom>
          <a:noFill/>
          <a:ln w="9525">
            <a:noFill/>
            <a:miter lim="800000"/>
            <a:headEnd/>
            <a:tailEnd/>
          </a:ln>
        </p:spPr>
        <p:txBody>
          <a:bodyPr wrap="none">
            <a:spAutoFit/>
          </a:bodyPr>
          <a:lstStyle/>
          <a:p>
            <a:r>
              <a:rPr lang="en-US" altLang="ja-JP" sz="2400" dirty="0">
                <a:latin typeface="Calibri" pitchFamily="34" charset="0"/>
              </a:rPr>
              <a:t>3GPP TSG </a:t>
            </a:r>
            <a:r>
              <a:rPr lang="en-US" altLang="ja-JP" sz="2400" dirty="0" smtClean="0">
                <a:latin typeface="Calibri" pitchFamily="34" charset="0"/>
              </a:rPr>
              <a:t>RAN1 88b</a:t>
            </a:r>
            <a:endParaRPr lang="en-US" altLang="ja-JP" sz="2400" dirty="0">
              <a:latin typeface="Calibri" pitchFamily="34" charset="0"/>
            </a:endParaRPr>
          </a:p>
          <a:p>
            <a:r>
              <a:rPr lang="en-US" altLang="ko-KR" sz="2400" dirty="0" smtClean="0">
                <a:latin typeface="Calibri" pitchFamily="34" charset="0"/>
              </a:rPr>
              <a:t>Spokane, USA, 3</a:t>
            </a:r>
            <a:r>
              <a:rPr lang="en-US" altLang="ko-KR" sz="2400" baseline="30000" dirty="0" smtClean="0">
                <a:latin typeface="Calibri" pitchFamily="34" charset="0"/>
              </a:rPr>
              <a:t>rd</a:t>
            </a:r>
            <a:r>
              <a:rPr lang="en-US" altLang="ko-KR" sz="2400" dirty="0" smtClean="0">
                <a:latin typeface="Calibri" pitchFamily="34" charset="0"/>
              </a:rPr>
              <a:t> </a:t>
            </a:r>
            <a:r>
              <a:rPr lang="en-US" altLang="ko-KR" sz="2400" dirty="0">
                <a:latin typeface="Calibri" pitchFamily="34" charset="0"/>
              </a:rPr>
              <a:t>– </a:t>
            </a:r>
            <a:r>
              <a:rPr lang="en-US" altLang="ko-KR" sz="2400" dirty="0" smtClean="0">
                <a:latin typeface="Calibri" pitchFamily="34" charset="0"/>
              </a:rPr>
              <a:t>7</a:t>
            </a:r>
            <a:r>
              <a:rPr lang="en-US" altLang="ko-KR" sz="2400" baseline="30000" dirty="0" smtClean="0">
                <a:latin typeface="Calibri" pitchFamily="34" charset="0"/>
              </a:rPr>
              <a:t>th</a:t>
            </a:r>
            <a:r>
              <a:rPr lang="en-US" altLang="ko-KR" sz="2400" dirty="0" smtClean="0">
                <a:latin typeface="Calibri" pitchFamily="34" charset="0"/>
              </a:rPr>
              <a:t> April 2017</a:t>
            </a:r>
            <a:endParaRPr lang="en-US" altLang="ja-JP" sz="2400" dirty="0">
              <a:latin typeface="Calibri" pitchFamily="34" charset="0"/>
            </a:endParaRPr>
          </a:p>
          <a:p>
            <a:r>
              <a:rPr lang="en-US" altLang="ja-JP" sz="2400" dirty="0">
                <a:latin typeface="Calibri" pitchFamily="34" charset="0"/>
              </a:rPr>
              <a:t>Agenda item </a:t>
            </a:r>
            <a:r>
              <a:rPr lang="en-US" altLang="ja-JP" sz="2400" dirty="0" smtClean="0">
                <a:latin typeface="Calibri" pitchFamily="34" charset="0"/>
              </a:rPr>
              <a:t>8.1.3.3.1</a:t>
            </a:r>
            <a:endParaRPr lang="ja-JP" altLang="en-US" sz="2400">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サブタイトル 2"/>
          <p:cNvSpPr txBox="1">
            <a:spLocks/>
          </p:cNvSpPr>
          <p:nvPr/>
        </p:nvSpPr>
        <p:spPr bwMode="auto">
          <a:xfrm>
            <a:off x="1357313" y="338138"/>
            <a:ext cx="6400800" cy="642937"/>
          </a:xfrm>
          <a:prstGeom prst="rect">
            <a:avLst/>
          </a:prstGeom>
          <a:noFill/>
          <a:ln w="9525">
            <a:noFill/>
            <a:miter lim="800000"/>
            <a:headEnd/>
            <a:tailEnd/>
          </a:ln>
        </p:spPr>
        <p:txBody>
          <a:bodyPr/>
          <a:lstStyle/>
          <a:p>
            <a:pPr marL="342900" indent="-342900" algn="ctr">
              <a:spcBef>
                <a:spcPct val="20000"/>
              </a:spcBef>
            </a:pPr>
            <a:r>
              <a:rPr lang="en-US" altLang="ja-JP" sz="3600" b="1" dirty="0" smtClean="0">
                <a:latin typeface="Calibri" pitchFamily="34" charset="0"/>
              </a:rPr>
              <a:t>Background </a:t>
            </a:r>
            <a:endParaRPr lang="ja-JP" altLang="en-US" sz="3600" b="1">
              <a:latin typeface="Calibri" pitchFamily="34" charset="0"/>
            </a:endParaRPr>
          </a:p>
        </p:txBody>
      </p:sp>
      <p:sp>
        <p:nvSpPr>
          <p:cNvPr id="10" name="TextBox 9"/>
          <p:cNvSpPr txBox="1"/>
          <p:nvPr/>
        </p:nvSpPr>
        <p:spPr>
          <a:xfrm>
            <a:off x="571472" y="1146935"/>
            <a:ext cx="7858180" cy="1877437"/>
          </a:xfrm>
          <a:prstGeom prst="rect">
            <a:avLst/>
          </a:prstGeom>
          <a:noFill/>
        </p:spPr>
        <p:txBody>
          <a:bodyPr wrap="square" rtlCol="0">
            <a:spAutoFit/>
          </a:bodyPr>
          <a:lstStyle/>
          <a:p>
            <a:endParaRPr lang="en-GB" sz="2000" b="1" u="sng" dirty="0" smtClean="0"/>
          </a:p>
          <a:p>
            <a:endParaRPr lang="en-GB" sz="2000" b="1" u="sng" dirty="0" smtClean="0"/>
          </a:p>
          <a:p>
            <a:pPr lvl="0"/>
            <a:endParaRPr lang="en-US" dirty="0" smtClean="0"/>
          </a:p>
          <a:p>
            <a:endParaRPr lang="sv-SE" sz="2000" dirty="0" smtClean="0"/>
          </a:p>
          <a:p>
            <a:pPr lvl="0"/>
            <a:endParaRPr lang="en-US" sz="2000" dirty="0" smtClean="0"/>
          </a:p>
          <a:p>
            <a:endParaRPr lang="sv-SE" dirty="0"/>
          </a:p>
        </p:txBody>
      </p:sp>
      <p:sp>
        <p:nvSpPr>
          <p:cNvPr id="9" name="TextBox 8"/>
          <p:cNvSpPr txBox="1"/>
          <p:nvPr/>
        </p:nvSpPr>
        <p:spPr>
          <a:xfrm>
            <a:off x="428596" y="928670"/>
            <a:ext cx="8143932" cy="400110"/>
          </a:xfrm>
          <a:prstGeom prst="rect">
            <a:avLst/>
          </a:prstGeom>
          <a:noFill/>
        </p:spPr>
        <p:txBody>
          <a:bodyPr wrap="square" rtlCol="0">
            <a:spAutoFit/>
          </a:bodyPr>
          <a:lstStyle/>
          <a:p>
            <a:r>
              <a:rPr lang="sv-SE" sz="2000" u="sng" dirty="0" smtClean="0"/>
              <a:t> </a:t>
            </a:r>
            <a:endParaRPr lang="en-US" sz="2000" dirty="0" smtClean="0"/>
          </a:p>
        </p:txBody>
      </p:sp>
      <p:sp>
        <p:nvSpPr>
          <p:cNvPr id="5" name="TextBox 4"/>
          <p:cNvSpPr txBox="1"/>
          <p:nvPr/>
        </p:nvSpPr>
        <p:spPr>
          <a:xfrm>
            <a:off x="428596" y="1000108"/>
            <a:ext cx="8215370" cy="3293209"/>
          </a:xfrm>
          <a:prstGeom prst="rect">
            <a:avLst/>
          </a:prstGeom>
          <a:noFill/>
        </p:spPr>
        <p:txBody>
          <a:bodyPr wrap="square" rtlCol="0">
            <a:spAutoFit/>
          </a:bodyPr>
          <a:lstStyle/>
          <a:p>
            <a:pPr hangingPunct="0">
              <a:buFont typeface="Arial" pitchFamily="34" charset="0"/>
              <a:buChar char="•"/>
            </a:pPr>
            <a:r>
              <a:rPr lang="en-US" altLang="ja-JP" sz="1600" dirty="0" smtClean="0"/>
              <a:t>Slots and mini-slots have been agreed as data transmission structures in RAN1</a:t>
            </a:r>
          </a:p>
          <a:p>
            <a:pPr hangingPunct="0">
              <a:buFont typeface="Arial" pitchFamily="34" charset="0"/>
              <a:buChar char="•"/>
            </a:pPr>
            <a:endParaRPr lang="en-US" altLang="ja-JP" sz="1600" dirty="0" smtClean="0"/>
          </a:p>
          <a:p>
            <a:pPr hangingPunct="0">
              <a:buFont typeface="Arial" pitchFamily="34" charset="0"/>
              <a:buChar char="•"/>
            </a:pPr>
            <a:r>
              <a:rPr lang="en-US" altLang="ja-JP" sz="1600" dirty="0" smtClean="0"/>
              <a:t>There are issues that are relevant for both kinds of data transmission and have not been addressed yet. Those issues should be treated together, e.g. how data transmissions are multiplexed with “vital” signals</a:t>
            </a:r>
          </a:p>
          <a:p>
            <a:pPr hangingPunct="0">
              <a:buFont typeface="Arial" pitchFamily="34" charset="0"/>
              <a:buChar char="•"/>
            </a:pPr>
            <a:endParaRPr lang="en-US" altLang="ja-JP" sz="1600" dirty="0" smtClean="0"/>
          </a:p>
          <a:p>
            <a:pPr hangingPunct="0">
              <a:buFont typeface="Arial" pitchFamily="34" charset="0"/>
              <a:buChar char="•"/>
            </a:pPr>
            <a:r>
              <a:rPr lang="en-US" altLang="ja-JP" sz="1600" dirty="0" smtClean="0"/>
              <a:t>It has been agreed that data transmissions can be scheduled to preempt other already ongoing data transmissions. In our view, the structure of such a transmission should not change compared to the case when it is scheduled on unused resources.</a:t>
            </a:r>
          </a:p>
          <a:p>
            <a:pPr hangingPunct="0">
              <a:buFont typeface="Arial" pitchFamily="34" charset="0"/>
              <a:buChar char="•"/>
            </a:pPr>
            <a:endParaRPr lang="sv-SE" sz="1600" dirty="0" smtClean="0"/>
          </a:p>
          <a:p>
            <a:pPr hangingPunct="0">
              <a:buFont typeface="Arial" pitchFamily="34" charset="0"/>
              <a:buChar char="•"/>
            </a:pPr>
            <a:endParaRPr lang="en-US" sz="1600" dirty="0" smtClean="0"/>
          </a:p>
          <a:p>
            <a:pPr lvl="1" hangingPunct="0">
              <a:buFont typeface="Arial" pitchFamily="34" charset="0"/>
              <a:buChar char="•"/>
            </a:pPr>
            <a:endParaRPr lang="en-GB" sz="1600" i="1" dirty="0" smtClean="0"/>
          </a:p>
          <a:p>
            <a:pPr hangingPunct="0"/>
            <a:endParaRPr lang="sv-SE" sz="1600" i="1"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サブタイトル 2"/>
          <p:cNvSpPr txBox="1">
            <a:spLocks/>
          </p:cNvSpPr>
          <p:nvPr/>
        </p:nvSpPr>
        <p:spPr bwMode="auto">
          <a:xfrm>
            <a:off x="1357313" y="338138"/>
            <a:ext cx="6400800" cy="642937"/>
          </a:xfrm>
          <a:prstGeom prst="rect">
            <a:avLst/>
          </a:prstGeom>
          <a:noFill/>
          <a:ln w="9525">
            <a:noFill/>
            <a:miter lim="800000"/>
            <a:headEnd/>
            <a:tailEnd/>
          </a:ln>
        </p:spPr>
        <p:txBody>
          <a:bodyPr/>
          <a:lstStyle/>
          <a:p>
            <a:pPr marL="342900" indent="-342900" algn="ctr">
              <a:spcBef>
                <a:spcPct val="20000"/>
              </a:spcBef>
            </a:pPr>
            <a:r>
              <a:rPr lang="en-US" altLang="ja-JP" sz="3600" b="1" dirty="0" smtClean="0">
                <a:latin typeface="Calibri" pitchFamily="34" charset="0"/>
              </a:rPr>
              <a:t>Original Proposals</a:t>
            </a:r>
            <a:endParaRPr lang="ja-JP" altLang="en-US" sz="3600" b="1">
              <a:latin typeface="Calibri" pitchFamily="34" charset="0"/>
            </a:endParaRPr>
          </a:p>
        </p:txBody>
      </p:sp>
      <p:sp>
        <p:nvSpPr>
          <p:cNvPr id="9" name="TextBox 8"/>
          <p:cNvSpPr txBox="1"/>
          <p:nvPr/>
        </p:nvSpPr>
        <p:spPr>
          <a:xfrm>
            <a:off x="428596" y="928670"/>
            <a:ext cx="8143932" cy="400110"/>
          </a:xfrm>
          <a:prstGeom prst="rect">
            <a:avLst/>
          </a:prstGeom>
          <a:noFill/>
        </p:spPr>
        <p:txBody>
          <a:bodyPr wrap="square" rtlCol="0">
            <a:spAutoFit/>
          </a:bodyPr>
          <a:lstStyle/>
          <a:p>
            <a:r>
              <a:rPr lang="sv-SE" sz="2000" u="sng" dirty="0" smtClean="0"/>
              <a:t> </a:t>
            </a:r>
            <a:endParaRPr lang="en-US" sz="2000" dirty="0" smtClean="0"/>
          </a:p>
        </p:txBody>
      </p:sp>
      <p:sp>
        <p:nvSpPr>
          <p:cNvPr id="5" name="TextBox 4"/>
          <p:cNvSpPr txBox="1"/>
          <p:nvPr/>
        </p:nvSpPr>
        <p:spPr>
          <a:xfrm>
            <a:off x="428596" y="1312119"/>
            <a:ext cx="8215370" cy="1508105"/>
          </a:xfrm>
          <a:prstGeom prst="rect">
            <a:avLst/>
          </a:prstGeom>
          <a:noFill/>
        </p:spPr>
        <p:txBody>
          <a:bodyPr wrap="square" rtlCol="0">
            <a:spAutoFit/>
          </a:bodyPr>
          <a:lstStyle/>
          <a:p>
            <a:pPr hangingPunct="0">
              <a:buFont typeface="Arial" pitchFamily="34" charset="0"/>
              <a:buChar char="•"/>
            </a:pPr>
            <a:r>
              <a:rPr lang="en-US" sz="1600" dirty="0" smtClean="0"/>
              <a:t>Proposal 1: The multiplexing of a data channel (PDSCH/PUSCH) with persistent signals is treated in the same manner regardless the length of the transmission on the data channel. </a:t>
            </a:r>
            <a:br>
              <a:rPr lang="en-US" sz="1600" dirty="0" smtClean="0"/>
            </a:br>
            <a:endParaRPr lang="en-US" sz="1400" dirty="0" smtClean="0"/>
          </a:p>
          <a:p>
            <a:pPr hangingPunct="0">
              <a:buFont typeface="Arial" pitchFamily="34" charset="0"/>
              <a:buChar char="•"/>
            </a:pPr>
            <a:endParaRPr lang="en-US" sz="1400" dirty="0" smtClean="0"/>
          </a:p>
          <a:p>
            <a:pPr hangingPunct="0">
              <a:buFont typeface="Arial" pitchFamily="34" charset="0"/>
              <a:buChar char="•"/>
            </a:pPr>
            <a:r>
              <a:rPr lang="en-US" sz="1600" dirty="0" smtClean="0"/>
              <a:t>Proposal 2:The structure of a data channel (PDSCH/PUSCH) is independent from whether it is scheduled on free resources or preempting another users data transmission.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サブタイトル 2"/>
          <p:cNvSpPr txBox="1">
            <a:spLocks/>
          </p:cNvSpPr>
          <p:nvPr/>
        </p:nvSpPr>
        <p:spPr bwMode="auto">
          <a:xfrm>
            <a:off x="1357313" y="338138"/>
            <a:ext cx="6400800" cy="642937"/>
          </a:xfrm>
          <a:prstGeom prst="rect">
            <a:avLst/>
          </a:prstGeom>
          <a:noFill/>
          <a:ln w="9525">
            <a:noFill/>
            <a:miter lim="800000"/>
            <a:headEnd/>
            <a:tailEnd/>
          </a:ln>
        </p:spPr>
        <p:txBody>
          <a:bodyPr/>
          <a:lstStyle/>
          <a:p>
            <a:pPr marL="342900" indent="-342900" algn="ctr">
              <a:spcBef>
                <a:spcPct val="20000"/>
              </a:spcBef>
            </a:pPr>
            <a:r>
              <a:rPr lang="en-US" altLang="ja-JP" sz="3600" b="1" dirty="0" smtClean="0">
                <a:latin typeface="Calibri" pitchFamily="34" charset="0"/>
              </a:rPr>
              <a:t>Updated Proposals</a:t>
            </a:r>
            <a:endParaRPr lang="ja-JP" altLang="en-US" sz="3600" b="1">
              <a:latin typeface="Calibri" pitchFamily="34" charset="0"/>
            </a:endParaRPr>
          </a:p>
        </p:txBody>
      </p:sp>
      <p:sp>
        <p:nvSpPr>
          <p:cNvPr id="9" name="TextBox 8"/>
          <p:cNvSpPr txBox="1"/>
          <p:nvPr/>
        </p:nvSpPr>
        <p:spPr>
          <a:xfrm>
            <a:off x="428596" y="928670"/>
            <a:ext cx="8143932" cy="400110"/>
          </a:xfrm>
          <a:prstGeom prst="rect">
            <a:avLst/>
          </a:prstGeom>
          <a:noFill/>
        </p:spPr>
        <p:txBody>
          <a:bodyPr wrap="square" rtlCol="0">
            <a:spAutoFit/>
          </a:bodyPr>
          <a:lstStyle/>
          <a:p>
            <a:r>
              <a:rPr lang="sv-SE" sz="2000" u="sng" dirty="0" smtClean="0"/>
              <a:t> </a:t>
            </a:r>
            <a:endParaRPr lang="en-US" sz="2000" dirty="0" smtClean="0"/>
          </a:p>
        </p:txBody>
      </p:sp>
      <p:sp>
        <p:nvSpPr>
          <p:cNvPr id="5" name="TextBox 4"/>
          <p:cNvSpPr txBox="1"/>
          <p:nvPr/>
        </p:nvSpPr>
        <p:spPr>
          <a:xfrm>
            <a:off x="428596" y="1000108"/>
            <a:ext cx="8215370" cy="3508653"/>
          </a:xfrm>
          <a:prstGeom prst="rect">
            <a:avLst/>
          </a:prstGeom>
          <a:noFill/>
        </p:spPr>
        <p:txBody>
          <a:bodyPr wrap="square" rtlCol="0">
            <a:spAutoFit/>
          </a:bodyPr>
          <a:lstStyle/>
          <a:p>
            <a:pPr hangingPunct="0"/>
            <a:r>
              <a:rPr lang="en-US" sz="1600" dirty="0" smtClean="0"/>
              <a:t>Proposal 1: </a:t>
            </a:r>
          </a:p>
          <a:p>
            <a:pPr hangingPunct="0"/>
            <a:r>
              <a:rPr lang="en-US" sz="1600" dirty="0" smtClean="0">
                <a:solidFill>
                  <a:srgbClr val="FF0000"/>
                </a:solidFill>
              </a:rPr>
              <a:t>Agreement</a:t>
            </a:r>
          </a:p>
          <a:p>
            <a:pPr hangingPunct="0">
              <a:buFont typeface="Arial" pitchFamily="34" charset="0"/>
              <a:buChar char="•"/>
            </a:pPr>
            <a:r>
              <a:rPr lang="en-US" sz="1600" dirty="0" smtClean="0">
                <a:solidFill>
                  <a:srgbClr val="FF0000"/>
                </a:solidFill>
              </a:rPr>
              <a:t>RAN1 shall strive for that the</a:t>
            </a:r>
            <a:r>
              <a:rPr lang="en-US" sz="1600" dirty="0" smtClean="0"/>
              <a:t> </a:t>
            </a:r>
            <a:r>
              <a:rPr lang="en-US" sz="1600" strike="sngStrike" dirty="0" smtClean="0"/>
              <a:t>The</a:t>
            </a:r>
            <a:r>
              <a:rPr lang="en-US" sz="1600" dirty="0" smtClean="0"/>
              <a:t> multiplexing of a data channel (PDSCH/PUSCH) with persistent signals is treated in the same manner regardless the length of the transmission on the data channel.</a:t>
            </a:r>
          </a:p>
          <a:p>
            <a:pPr lvl="1" hangingPunct="0">
              <a:buFont typeface="Arial" pitchFamily="34" charset="0"/>
              <a:buChar char="•"/>
            </a:pPr>
            <a:r>
              <a:rPr lang="en-US" sz="1600" dirty="0" smtClean="0">
                <a:solidFill>
                  <a:srgbClr val="FF0000"/>
                </a:solidFill>
              </a:rPr>
              <a:t>The same rate matching method around PSS/SSS/PBCH should be applied for data transmissions on PDSCH, regardless the number of symbols being used for the data transmission.</a:t>
            </a:r>
          </a:p>
          <a:p>
            <a:pPr lvl="1" hangingPunct="0">
              <a:buFont typeface="Arial" pitchFamily="34" charset="0"/>
              <a:buChar char="•"/>
            </a:pPr>
            <a:r>
              <a:rPr lang="en-US" sz="1600" dirty="0" smtClean="0">
                <a:solidFill>
                  <a:srgbClr val="FF0000"/>
                </a:solidFill>
              </a:rPr>
              <a:t>FSS: Other signals  </a:t>
            </a:r>
          </a:p>
          <a:p>
            <a:pPr hangingPunct="0"/>
            <a:endParaRPr lang="en-US" sz="1400" dirty="0" smtClean="0"/>
          </a:p>
          <a:p>
            <a:pPr hangingPunct="0">
              <a:buFont typeface="Arial" pitchFamily="34" charset="0"/>
              <a:buChar char="•"/>
            </a:pPr>
            <a:r>
              <a:rPr lang="en-US" sz="1600" dirty="0" smtClean="0"/>
              <a:t>Proposal 2:</a:t>
            </a:r>
          </a:p>
          <a:p>
            <a:pPr hangingPunct="0"/>
            <a:r>
              <a:rPr lang="en-US" sz="1600" dirty="0" smtClean="0">
                <a:solidFill>
                  <a:srgbClr val="FF0000"/>
                </a:solidFill>
              </a:rPr>
              <a:t>Working Assumption</a:t>
            </a:r>
          </a:p>
          <a:p>
            <a:pPr hangingPunct="0">
              <a:buFont typeface="Arial" pitchFamily="34" charset="0"/>
              <a:buChar char="•"/>
            </a:pPr>
            <a:r>
              <a:rPr lang="en-US" sz="1600" dirty="0" smtClean="0"/>
              <a:t>The structure of a data channel (PDSCH/PUSCH) is independent from whether it is scheduled on free resources or preempting another users data transmission.</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16193</TotalTime>
  <Words>280</Words>
  <Application>Microsoft Office PowerPoint</Application>
  <PresentationFormat>On-screen Show (4:3)</PresentationFormat>
  <Paragraphs>39</Paragraphs>
  <Slides>4</Slides>
  <Notes>3</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Slide 1</vt:lpstr>
      <vt:lpstr>Slide 2</vt:lpstr>
      <vt:lpstr>Slide 3</vt:lpstr>
      <vt:lpstr>Slide 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Thorsten</dc:creator>
  <cp:lastModifiedBy>Thorsten</cp:lastModifiedBy>
  <cp:revision>277</cp:revision>
  <dcterms:created xsi:type="dcterms:W3CDTF">2016-11-08T17:24:44Z</dcterms:created>
  <dcterms:modified xsi:type="dcterms:W3CDTF">2017-04-06T18:16:58Z</dcterms:modified>
</cp:coreProperties>
</file>