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71" r:id="rId4"/>
    <p:sldId id="267" r:id="rId5"/>
    <p:sldId id="269" r:id="rId6"/>
    <p:sldId id="268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9" d="100"/>
          <a:sy n="89" d="100"/>
        </p:scale>
        <p:origin x="-744" y="-11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Triggering Mechanism for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</a:t>
            </a:r>
            <a:r>
              <a:rPr lang="en-US" dirty="0" err="1" smtClean="0"/>
              <a:t>InterDigital</a:t>
            </a:r>
            <a:r>
              <a:rPr lang="en-US" dirty="0" smtClean="0"/>
              <a:t>, Intel, LGE, </a:t>
            </a:r>
            <a:r>
              <a:rPr lang="en-US" smtClean="0"/>
              <a:t>Sharp, CATT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</a:t>
            </a:r>
            <a:r>
              <a:rPr lang="da-DK" sz="2400" b="1" dirty="0" smtClean="0"/>
              <a:t>706505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#88bis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8.1.2.3.1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4"/>
            <a:ext cx="8229600" cy="564608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Agreements (in NR-</a:t>
            </a:r>
            <a:r>
              <a:rPr lang="en-US" b="1" u="sng" dirty="0" err="1" smtClean="0"/>
              <a:t>adhoc</a:t>
            </a:r>
            <a:r>
              <a:rPr lang="en-US" b="1" u="sng" dirty="0" smtClean="0"/>
              <a:t> #1):</a:t>
            </a:r>
            <a:endParaRPr lang="en-US" dirty="0"/>
          </a:p>
          <a:p>
            <a:pPr lvl="0"/>
            <a:r>
              <a:rPr lang="en-US" dirty="0"/>
              <a:t>For periodic CSI-RS,</a:t>
            </a:r>
          </a:p>
          <a:p>
            <a:pPr lvl="1"/>
            <a:r>
              <a:rPr lang="en-US" dirty="0"/>
              <a:t>Semi-persistent CSI reporting is activated/deactivated by MAC CE and/or DCI</a:t>
            </a:r>
          </a:p>
          <a:p>
            <a:pPr lvl="1"/>
            <a:r>
              <a:rPr lang="en-US" dirty="0"/>
              <a:t>Aperiodic CSI reporting is triggered by DCI</a:t>
            </a:r>
          </a:p>
          <a:p>
            <a:pPr lvl="2"/>
            <a:r>
              <a:rPr lang="en-US" dirty="0"/>
              <a:t>FFS: Necessity of additional signaling with MAC CE</a:t>
            </a:r>
          </a:p>
          <a:p>
            <a:pPr lvl="0"/>
            <a:r>
              <a:rPr lang="en-US" dirty="0"/>
              <a:t>For semi-persistent CSI-RS,</a:t>
            </a:r>
          </a:p>
          <a:p>
            <a:pPr lvl="1"/>
            <a:r>
              <a:rPr lang="en-US" dirty="0"/>
              <a:t>Periodic CSI reporting is not supported.</a:t>
            </a:r>
          </a:p>
          <a:p>
            <a:pPr lvl="1"/>
            <a:r>
              <a:rPr lang="en-US" dirty="0"/>
              <a:t>Semi-persistent CSI reporting is activated/deactivated by MAC CE and/or DCI</a:t>
            </a:r>
          </a:p>
          <a:p>
            <a:pPr lvl="2"/>
            <a:r>
              <a:rPr lang="en-US" dirty="0"/>
              <a:t>Semi-persistent CSI-RS is activated/deactivated by MAC CE and/or DCI</a:t>
            </a:r>
          </a:p>
          <a:p>
            <a:pPr lvl="2"/>
            <a:r>
              <a:rPr lang="en-US" dirty="0"/>
              <a:t>FFS: Relationship of signaling between CSI reporting and CSI-RS transmission</a:t>
            </a:r>
          </a:p>
          <a:p>
            <a:pPr lvl="1"/>
            <a:r>
              <a:rPr lang="en-US" dirty="0"/>
              <a:t>Aperiodic CSI reporting is triggered by DCI</a:t>
            </a:r>
          </a:p>
          <a:p>
            <a:pPr lvl="2"/>
            <a:r>
              <a:rPr lang="en-US" dirty="0"/>
              <a:t>Semi-persistent CSI-RS is activated/deactivated by MAC CE and/or DCI</a:t>
            </a:r>
          </a:p>
          <a:p>
            <a:pPr lvl="2"/>
            <a:r>
              <a:rPr lang="en-US" dirty="0"/>
              <a:t>FFS: Necessity of additional signaling with MAC CE</a:t>
            </a:r>
          </a:p>
          <a:p>
            <a:pPr lvl="0"/>
            <a:r>
              <a:rPr lang="en-US" dirty="0"/>
              <a:t>For aperiodic CSI-RS,</a:t>
            </a:r>
          </a:p>
          <a:p>
            <a:pPr lvl="1"/>
            <a:r>
              <a:rPr lang="en-US" dirty="0"/>
              <a:t>Periodic [and semi-persistent] CSI reporting is not supported</a:t>
            </a:r>
          </a:p>
          <a:p>
            <a:pPr lvl="1"/>
            <a:r>
              <a:rPr lang="en-US" dirty="0"/>
              <a:t>Aperiodic CSI reporting is triggered by DCI</a:t>
            </a:r>
          </a:p>
          <a:p>
            <a:pPr lvl="2"/>
            <a:r>
              <a:rPr lang="en-US" dirty="0"/>
              <a:t>Aperiodic CSI-RS is triggered by DCI and/or MAC CE</a:t>
            </a:r>
          </a:p>
          <a:p>
            <a:pPr lvl="2"/>
            <a:r>
              <a:rPr lang="en-US" dirty="0"/>
              <a:t>FFS: Relationship of signaling between CSI reporting and CSI-RS transmission, e.g., common DCI signaling between CSI reporting and CSI-RS transmission</a:t>
            </a:r>
          </a:p>
          <a:p>
            <a:pPr lvl="2"/>
            <a:r>
              <a:rPr lang="en-US" dirty="0"/>
              <a:t>FFS: Necessity of additional signaling with MAC CE</a:t>
            </a:r>
          </a:p>
          <a:p>
            <a:pPr lvl="0"/>
            <a:r>
              <a:rPr lang="en-US" dirty="0"/>
              <a:t>Note that further down selection can be done later between MAC CE and DCI in above bullets</a:t>
            </a:r>
          </a:p>
          <a:p>
            <a:pPr lvl="0"/>
            <a:r>
              <a:rPr lang="en-US" dirty="0"/>
              <a:t>Note that it is possible to dynamically trigger RS and reports through links in the measurement </a:t>
            </a:r>
            <a:r>
              <a:rPr lang="en-US" dirty="0" smtClean="0"/>
              <a:t>setting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417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Agreements</a:t>
            </a:r>
            <a:r>
              <a:rPr lang="en-US" b="1" u="sng" dirty="0"/>
              <a:t> (in NR-</a:t>
            </a:r>
            <a:r>
              <a:rPr lang="en-US" b="1" u="sng" dirty="0" err="1"/>
              <a:t>adhoc</a:t>
            </a:r>
            <a:r>
              <a:rPr lang="en-US" b="1" u="sng" dirty="0"/>
              <a:t> #1):</a:t>
            </a:r>
            <a:endParaRPr lang="en-US" dirty="0"/>
          </a:p>
          <a:p>
            <a:pPr lvl="0"/>
            <a:r>
              <a:rPr lang="en-US" dirty="0"/>
              <a:t>NR supports mechanism(s) to trigger aperiodic CSI-RS and aperiodic CSI reporting simultaneously.</a:t>
            </a:r>
          </a:p>
          <a:p>
            <a:pPr lvl="1"/>
            <a:r>
              <a:rPr lang="en-US" dirty="0"/>
              <a:t>FFS: signaling details (e.g. single DCI or separate DCI)</a:t>
            </a:r>
          </a:p>
          <a:p>
            <a:pPr lvl="1"/>
            <a:r>
              <a:rPr lang="en-US" dirty="0"/>
              <a:t>FFS: method(s) for interference measurement  </a:t>
            </a:r>
          </a:p>
          <a:p>
            <a:pPr lvl="1"/>
            <a:r>
              <a:rPr lang="en-US" dirty="0"/>
              <a:t>FFS: reference resource of aperiodic CSI reporting</a:t>
            </a:r>
          </a:p>
          <a:p>
            <a:pPr lvl="0"/>
            <a:r>
              <a:rPr lang="en-US" dirty="0"/>
              <a:t>For aperiodic CSI-RS timing offset X, support X=0 at least, if aperiodic CSI-RS triggering is done by DCI</a:t>
            </a:r>
          </a:p>
          <a:p>
            <a:pPr lvl="1"/>
            <a:r>
              <a:rPr lang="en-US" dirty="0"/>
              <a:t>FFS: supporting other values of X</a:t>
            </a:r>
          </a:p>
          <a:p>
            <a:pPr lvl="1"/>
            <a:r>
              <a:rPr lang="en-US" dirty="0"/>
              <a:t>Note: ‘aperiodic CSI-RS timing offset X’ refers to the time gap between aperiodic CSI-RS triggering and aperiodic CSI-RS transmission </a:t>
            </a:r>
            <a:r>
              <a:rPr lang="en-US" dirty="0" err="1"/>
              <a:t>w.r.t</a:t>
            </a:r>
            <a:r>
              <a:rPr lang="en-US" dirty="0"/>
              <a:t>. number of slots.</a:t>
            </a:r>
          </a:p>
          <a:p>
            <a:pPr lvl="0"/>
            <a:r>
              <a:rPr lang="en-US" dirty="0"/>
              <a:t>For CSI reporting timing offset Y that is fixed or configurable by the network but with certain restriction on lower limit of Y to provide sufficient CSI computation time.</a:t>
            </a:r>
          </a:p>
          <a:p>
            <a:pPr lvl="1"/>
            <a:r>
              <a:rPr lang="en-US" dirty="0"/>
              <a:t>Candidate values of Y are fixed or pre-determined by certain rule(s).</a:t>
            </a:r>
          </a:p>
          <a:p>
            <a:pPr lvl="2"/>
            <a:r>
              <a:rPr lang="en-US" dirty="0"/>
              <a:t>Rule is FFS (e.g. number of CSI measurement/RS/reporting settings, CSI feedback type, number of ports, nearest CSI-RS transmission timing, UE capability, etc.)</a:t>
            </a:r>
          </a:p>
          <a:p>
            <a:pPr lvl="1"/>
            <a:r>
              <a:rPr lang="en-US" dirty="0"/>
              <a:t>Note: ‘aperiodic CSI reporting timing offset Y’ refers to the time gap between aperiodic CSI reporting triggering and aperiodic CSI reporting </a:t>
            </a:r>
            <a:r>
              <a:rPr lang="en-US" dirty="0" err="1"/>
              <a:t>w.r.t</a:t>
            </a:r>
            <a:r>
              <a:rPr lang="en-US" dirty="0"/>
              <a:t>. number of slots.</a:t>
            </a:r>
          </a:p>
          <a:p>
            <a:pPr lvl="1"/>
            <a:r>
              <a:rPr lang="en-US" dirty="0"/>
              <a:t>FFS Y is fixed or configurable</a:t>
            </a:r>
          </a:p>
          <a:p>
            <a:pPr lvl="1"/>
            <a:r>
              <a:rPr lang="en-US" dirty="0"/>
              <a:t>FFS configuration is done by DCI and/or MAC CE and/or higher layer signaling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548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Stable items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TBD items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172676"/>
              </p:ext>
            </p:extLst>
          </p:nvPr>
        </p:nvGraphicFramePr>
        <p:xfrm>
          <a:off x="116505" y="2845815"/>
          <a:ext cx="8910990" cy="179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0988"/>
                <a:gridCol w="1092946"/>
                <a:gridCol w="2302352"/>
                <a:gridCol w="2302352"/>
                <a:gridCol w="2302352"/>
              </a:tblGrid>
              <a:tr h="135015">
                <a:tc rowSpan="2" gridSpan="2"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CSI reporting</a:t>
                      </a:r>
                      <a:endParaRPr lang="en-US" sz="11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Periodic</a:t>
                      </a:r>
                      <a:endParaRPr lang="en-US" sz="11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Semi-persistent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Aperiodic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51966">
                <a:tc rowSpan="3">
                  <a:txBody>
                    <a:bodyPr/>
                    <a:lstStyle/>
                    <a:p>
                      <a:r>
                        <a:rPr lang="en-US" sz="1100" dirty="0" smtClean="0"/>
                        <a:t>CSI-RS</a:t>
                      </a:r>
                    </a:p>
                    <a:p>
                      <a:r>
                        <a:rPr lang="en-US" sz="1100" dirty="0" smtClean="0"/>
                        <a:t>transmission</a:t>
                      </a:r>
                      <a:endParaRPr lang="en-US" sz="1100" dirty="0"/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Periodic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Reporting: N/A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MAC CE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N/A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519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Semi-persistent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Not supported</a:t>
                      </a:r>
                      <a:endParaRPr 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CSI-RS: MAC CE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MAC CE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CSI-RS: MAC CE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519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Aperiodic</a:t>
                      </a:r>
                    </a:p>
                  </a:txBody>
                  <a:tcPr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Not supported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sym typeface="Wingdings"/>
                        </a:rPr>
                        <a:t>FFS</a:t>
                      </a:r>
                      <a:endParaRPr lang="en-US" sz="11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CSI-RS: DCI</a:t>
                      </a:r>
                    </a:p>
                    <a:p>
                      <a:pPr marL="117475" marR="0" indent="-1174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1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Reporting: DCI</a:t>
                      </a:r>
                      <a:endParaRPr kumimoji="1" lang="en-US" sz="110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836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Semi-persistent CSI reporting is not supported for aperiodic CSI-RS.</a:t>
            </a:r>
          </a:p>
        </p:txBody>
      </p:sp>
    </p:spTree>
    <p:extLst>
      <p:ext uri="{BB962C8B-B14F-4D97-AF65-F5344CB8AC3E}">
        <p14:creationId xmlns:p14="http://schemas.microsoft.com/office/powerpoint/2010/main" val="3512366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Semi-persistent CSI-RS is activated/deactivated by MAC CE.</a:t>
            </a:r>
          </a:p>
          <a:p>
            <a:pPr lvl="1"/>
            <a:r>
              <a:rPr lang="en-US" dirty="0" smtClean="0"/>
              <a:t>FFS: Additional DCI signaling in case for aperiodic CSI reporting (e.g., scheme in Appendix)</a:t>
            </a:r>
          </a:p>
          <a:p>
            <a:endParaRPr lang="en-US" dirty="0" smtClean="0"/>
          </a:p>
          <a:p>
            <a:r>
              <a:rPr lang="en-US" dirty="0" smtClean="0"/>
              <a:t>Semi-persistent CSI reporting is activated/deactivated by MAC CE.</a:t>
            </a:r>
          </a:p>
        </p:txBody>
      </p:sp>
    </p:spTree>
    <p:extLst>
      <p:ext uri="{BB962C8B-B14F-4D97-AF65-F5344CB8AC3E}">
        <p14:creationId xmlns:p14="http://schemas.microsoft.com/office/powerpoint/2010/main" val="1559408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Hybrid triggering mechanism for semi-persistent CSI-RS and aperiodic CSI reporting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6201" y="2732021"/>
            <a:ext cx="8319209" cy="2458940"/>
            <a:chOff x="1151623" y="4474937"/>
            <a:chExt cx="7221141" cy="2134379"/>
          </a:xfrm>
        </p:grpSpPr>
        <p:sp>
          <p:nvSpPr>
            <p:cNvPr id="5" name="Oval 4"/>
            <p:cNvSpPr/>
            <p:nvPr/>
          </p:nvSpPr>
          <p:spPr>
            <a:xfrm>
              <a:off x="1151623" y="5092032"/>
              <a:ext cx="2244877" cy="810090"/>
            </a:xfrm>
            <a:prstGeom prst="ellipse">
              <a:avLst/>
            </a:prstGeom>
            <a:solidFill>
              <a:srgbClr val="CCFFFF"/>
            </a:solidFill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メイリオ"/>
                  <a:cs typeface="+mn-cs"/>
                </a:rPr>
                <a:t>Semi-persistent CSI-RS deactivated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5292080" y="5092032"/>
              <a:ext cx="2244877" cy="810090"/>
            </a:xfrm>
            <a:prstGeom prst="ellipse">
              <a:avLst/>
            </a:prstGeom>
            <a:solidFill>
              <a:srgbClr val="CCFFFF"/>
            </a:solidFill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メイリオ"/>
                  <a:cs typeface="+mn-cs"/>
                </a:rPr>
                <a:t>Semi-persistent CSI-RS a</a:t>
              </a:r>
              <a:r>
                <a:rPr kumimoji="0" lang="en-US" altLang="ja-JP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メイリオ"/>
                  <a:cs typeface="+mn-cs"/>
                </a:rPr>
                <a:t>ctivated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7" name="Arc 6"/>
            <p:cNvSpPr/>
            <p:nvPr/>
          </p:nvSpPr>
          <p:spPr>
            <a:xfrm>
              <a:off x="2046737" y="4776996"/>
              <a:ext cx="405045" cy="405045"/>
            </a:xfrm>
            <a:prstGeom prst="arc">
              <a:avLst>
                <a:gd name="adj1" fmla="val 8729392"/>
                <a:gd name="adj2" fmla="val 2237335"/>
              </a:avLst>
            </a:prstGeom>
            <a:noFill/>
            <a:ln w="12700" cap="flat" cmpd="sng" algn="ctr">
              <a:solidFill>
                <a:srgbClr val="0000FF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14499" y="4474937"/>
              <a:ext cx="1447267" cy="293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0 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  <a:sym typeface="Wingdings" panose="05000000000000000000" pitchFamily="2" charset="2"/>
                </a:rPr>
                <a:t> No reporting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6237188" y="4758962"/>
              <a:ext cx="405045" cy="405045"/>
            </a:xfrm>
            <a:prstGeom prst="arc">
              <a:avLst>
                <a:gd name="adj1" fmla="val 8237757"/>
                <a:gd name="adj2" fmla="val 2558188"/>
              </a:avLst>
            </a:prstGeom>
            <a:noFill/>
            <a:ln w="12700" cap="flat" cmpd="sng" algn="ctr">
              <a:solidFill>
                <a:srgbClr val="0000FF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80023" y="4764680"/>
              <a:ext cx="1230293" cy="293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0 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  <a:sym typeface="Wingdings" panose="05000000000000000000" pitchFamily="2" charset="2"/>
                </a:rPr>
                <a:t> No report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3401873" y="5407066"/>
              <a:ext cx="189021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3401873" y="5088617"/>
              <a:ext cx="1713290" cy="293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1 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  <a:sym typeface="Wingdings" panose="05000000000000000000" pitchFamily="2" charset="2"/>
                </a:rPr>
                <a:t> Aperiodic report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59474" y="5949326"/>
              <a:ext cx="1713290" cy="293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1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 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  <a:sym typeface="Wingdings" panose="05000000000000000000" pitchFamily="2" charset="2"/>
                </a:rPr>
                <a:t> Aperiodic report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rot="10800000">
              <a:off x="6237188" y="5852058"/>
              <a:ext cx="405045" cy="405045"/>
            </a:xfrm>
            <a:prstGeom prst="arc">
              <a:avLst>
                <a:gd name="adj1" fmla="val 8237757"/>
                <a:gd name="adj2" fmla="val 2558188"/>
              </a:avLst>
            </a:prstGeom>
            <a:noFill/>
            <a:ln w="12700" cap="flat" cmpd="sng" algn="ctr">
              <a:solidFill>
                <a:srgbClr val="0000FF"/>
              </a:solidFill>
              <a:prstDash val="solid"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3371413" y="5627033"/>
              <a:ext cx="189021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ysDash"/>
              <a:headEnd type="arrow" w="med" len="med"/>
              <a:tailEnd type="arrow" w="med" len="med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3386752" y="5646676"/>
              <a:ext cx="1853650" cy="293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Activation/deactivation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1514499" y="6257103"/>
              <a:ext cx="532238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>
            <a:xfrm>
              <a:off x="1514499" y="6475871"/>
              <a:ext cx="532238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ysDash"/>
              <a:tailEnd type="arrow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2021263" y="6101726"/>
              <a:ext cx="1405438" cy="507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DCI signaling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メイリオ"/>
                </a:rPr>
                <a:t>MAC CE signaling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1825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749</Words>
  <Application>Microsoft Macintosh PowerPoint</Application>
  <PresentationFormat>On-screen Show (4:3)</PresentationFormat>
  <Paragraphs>87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Triggering Mechanism for CSI Reporting</vt:lpstr>
      <vt:lpstr>Background</vt:lpstr>
      <vt:lpstr>Background</vt:lpstr>
      <vt:lpstr>Background</vt:lpstr>
      <vt:lpstr>Proposal</vt:lpstr>
      <vt:lpstr>Proposal</vt:lpstr>
      <vt:lpstr>Appendix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89</cp:revision>
  <dcterms:created xsi:type="dcterms:W3CDTF">2016-11-14T18:00:12Z</dcterms:created>
  <dcterms:modified xsi:type="dcterms:W3CDTF">2017-04-05T16:51:25Z</dcterms:modified>
</cp:coreProperties>
</file>