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70" r:id="rId3"/>
    <p:sldId id="272" r:id="rId4"/>
    <p:sldId id="276" r:id="rId5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72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26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0D7968-78BD-4451-8AF2-F5DE3543A87A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5B839E-76BD-4AE1-BBC2-E46A4A3F98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1450734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FA8E0-58A3-4745-9514-1B1DC6387C77}" type="datetime1">
              <a:rPr lang="en-US" altLang="zh-CN" smtClean="0"/>
              <a:pPr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60647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B0B5B-AAEC-474C-9811-29378D393176}" type="datetime1">
              <a:rPr lang="en-US" altLang="zh-CN" smtClean="0"/>
              <a:pPr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7882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E27DB-C060-46F7-93B4-153139F0AFAC}" type="datetime1">
              <a:rPr lang="en-US" altLang="zh-CN" smtClean="0"/>
              <a:pPr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89362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1FD86-03D8-4887-B031-2AB74B46005A}" type="datetime1">
              <a:rPr lang="en-US" altLang="zh-CN" smtClean="0"/>
              <a:pPr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15759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0D707-91A7-4BBC-B759-83E70F6E37F7}" type="datetime1">
              <a:rPr lang="en-US" altLang="zh-CN" smtClean="0"/>
              <a:pPr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89453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28355-E1AF-4226-898E-EC8BACF7F75B}" type="datetime1">
              <a:rPr lang="en-US" altLang="zh-CN" smtClean="0"/>
              <a:pPr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49638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EE8CE-B1CD-48FD-8ADF-7052D4C630DB}" type="datetime1">
              <a:rPr lang="en-US" altLang="zh-CN" smtClean="0"/>
              <a:pPr/>
              <a:t>4/7/2017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33942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E8005-0846-4A94-970E-04BC950C7A8C}" type="datetime1">
              <a:rPr lang="en-US" altLang="zh-CN" smtClean="0"/>
              <a:pPr/>
              <a:t>4/7/2017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12540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84183-1BD8-4BCE-AB71-E928858BF920}" type="datetime1">
              <a:rPr lang="en-US" altLang="zh-CN" smtClean="0"/>
              <a:pPr/>
              <a:t>4/7/2017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25283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0F4C0-764C-4571-A625-25F55BD3F268}" type="datetime1">
              <a:rPr lang="en-US" altLang="zh-CN" smtClean="0"/>
              <a:pPr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66406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3670A-385B-4FBC-B5BD-4CBF5F58A19A}" type="datetime1">
              <a:rPr lang="en-US" altLang="zh-CN" smtClean="0"/>
              <a:pPr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0137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0A980-8D99-4ABA-8976-23AAB8237A4F}" type="datetime1">
              <a:rPr lang="en-US" altLang="zh-CN" smtClean="0"/>
              <a:pPr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948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/>
          <p:nvPr/>
        </p:nvSpPr>
        <p:spPr>
          <a:xfrm>
            <a:off x="564795" y="381000"/>
            <a:ext cx="114210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3GPP TSG RAN WG1 </a:t>
            </a:r>
            <a:r>
              <a:rPr lang="en-GB" altLang="zh-CN" sz="2400" b="1" dirty="0"/>
              <a:t>Meeting #</a:t>
            </a:r>
            <a:r>
              <a:rPr lang="en-GB" altLang="zh-CN" sz="2400" b="1" dirty="0" smtClean="0"/>
              <a:t>88bis</a:t>
            </a:r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 					</a:t>
            </a:r>
            <a:r>
              <a:rPr lang="en-GB" sz="2400" b="1" dirty="0" smtClean="0">
                <a:latin typeface="Calibri" pitchFamily="34" charset="0"/>
                <a:cs typeface="Calibri" pitchFamily="34" charset="0"/>
              </a:rPr>
              <a:t>R1-1706809</a:t>
            </a:r>
          </a:p>
          <a:p>
            <a:r>
              <a:rPr lang="en-US" altLang="zh-CN" sz="2400" b="1" dirty="0"/>
              <a:t>Spokane, USA, April 3</a:t>
            </a:r>
            <a:r>
              <a:rPr lang="en-US" altLang="zh-CN" sz="2400" b="1" baseline="30000" dirty="0"/>
              <a:t>rd</a:t>
            </a:r>
            <a:r>
              <a:rPr lang="en-US" altLang="zh-CN" sz="2400" b="1" dirty="0"/>
              <a:t> -7</a:t>
            </a:r>
            <a:r>
              <a:rPr lang="en-US" altLang="zh-CN" sz="2400" b="1" baseline="30000" dirty="0"/>
              <a:t>th</a:t>
            </a:r>
            <a:r>
              <a:rPr lang="en-US" altLang="zh-CN" sz="2400" b="1" dirty="0"/>
              <a:t>, 2017</a:t>
            </a:r>
            <a:endParaRPr lang="en-US" sz="2400" b="1" dirty="0" smtClean="0">
              <a:latin typeface="Calibri" pitchFamily="34" charset="0"/>
              <a:cs typeface="Calibri" pitchFamily="34" charset="0"/>
            </a:endParaRPr>
          </a:p>
          <a:p>
            <a:r>
              <a:rPr kumimoji="1" lang="en-US" altLang="ja-JP" sz="2400" b="1" dirty="0" smtClean="0">
                <a:latin typeface="Calibri" pitchFamily="34" charset="0"/>
                <a:cs typeface="Calibri" pitchFamily="34" charset="0"/>
              </a:rPr>
              <a:t>Agenda </a:t>
            </a:r>
            <a:r>
              <a:rPr kumimoji="1" lang="en-US" altLang="ja-JP" sz="2400" b="1" dirty="0">
                <a:latin typeface="Calibri" pitchFamily="34" charset="0"/>
                <a:cs typeface="Calibri" pitchFamily="34" charset="0"/>
              </a:rPr>
              <a:t>item: </a:t>
            </a:r>
            <a:r>
              <a:rPr kumimoji="1" lang="en-US" altLang="ja-JP" sz="2400" b="1" dirty="0" smtClean="0">
                <a:latin typeface="Calibri" pitchFamily="34" charset="0"/>
                <a:cs typeface="Calibri" pitchFamily="34" charset="0"/>
              </a:rPr>
              <a:t>8.1.2.3.3</a:t>
            </a:r>
            <a:endParaRPr kumimoji="1" lang="ja-JP" altLang="en-US" sz="2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66792" y="2219084"/>
            <a:ext cx="10434917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Calibri" pitchFamily="34" charset="0"/>
                <a:cs typeface="Calibri" pitchFamily="34" charset="0"/>
              </a:rPr>
              <a:t>WF on </a:t>
            </a:r>
            <a:r>
              <a:rPr lang="en-US" sz="4800" dirty="0" smtClean="0">
                <a:latin typeface="Calibri" pitchFamily="34" charset="0"/>
                <a:cs typeface="Calibri" pitchFamily="34" charset="0"/>
              </a:rPr>
              <a:t>Schemes of </a:t>
            </a:r>
            <a:r>
              <a:rPr lang="en-US" sz="4800" dirty="0" smtClean="0"/>
              <a:t>P</a:t>
            </a:r>
            <a:r>
              <a:rPr lang="en-US" altLang="zh-CN" sz="4800" dirty="0" smtClean="0"/>
              <a:t>artial Channel Reciprocity </a:t>
            </a:r>
            <a:endParaRPr lang="en-US" altLang="zh-CN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endParaRPr lang="en-US" altLang="zh-CN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Huawei, HiSilicon</a:t>
            </a:r>
            <a:r>
              <a:rPr lang="en-US" altLang="zh-CN" sz="2800" dirty="0" smtClean="0">
                <a:latin typeface="Calibri" pitchFamily="34" charset="0"/>
                <a:cs typeface="Calibri" pitchFamily="34" charset="0"/>
              </a:rPr>
              <a:t>, Samsung, </a:t>
            </a:r>
            <a:r>
              <a:rPr lang="en-GB" altLang="zh-CN" sz="2800" dirty="0" err="1" smtClean="0"/>
              <a:t>MediaTek</a:t>
            </a:r>
            <a:endParaRPr lang="en-US" altLang="zh-CN" sz="2800" dirty="0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70463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8250" y="659026"/>
            <a:ext cx="11545797" cy="5875885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en-US" altLang="zh-CN" sz="2400" b="1" dirty="0">
                <a:latin typeface="Calibri" pitchFamily="34" charset="0"/>
                <a:cs typeface="Calibri" pitchFamily="34" charset="0"/>
              </a:rPr>
              <a:t>The following agreements were achieved in RAN1 </a:t>
            </a:r>
            <a:r>
              <a:rPr lang="en-US" altLang="zh-CN" sz="2400" b="1" dirty="0" smtClean="0">
                <a:latin typeface="Calibri" pitchFamily="34" charset="0"/>
                <a:cs typeface="Calibri" pitchFamily="34" charset="0"/>
              </a:rPr>
              <a:t>88</a:t>
            </a:r>
            <a:endParaRPr lang="en-US" altLang="zh-CN" sz="2400" b="1" dirty="0">
              <a:latin typeface="Calibri" pitchFamily="34" charset="0"/>
              <a:cs typeface="Calibri" pitchFamily="34" charset="0"/>
            </a:endParaRPr>
          </a:p>
          <a:p>
            <a:pPr lvl="0"/>
            <a:r>
              <a:rPr lang="en-US" altLang="zh-CN" sz="2400" dirty="0">
                <a:cs typeface="Times" panose="02020603050405020304" pitchFamily="18" charset="0"/>
              </a:rPr>
              <a:t>Update the RAN1 Jan. Ad hoc agreements as follows;</a:t>
            </a:r>
          </a:p>
          <a:p>
            <a:pPr lvl="1"/>
            <a:r>
              <a:rPr lang="en-US" altLang="zh-CN" sz="2000" dirty="0">
                <a:cs typeface="Times" panose="02020603050405020304" pitchFamily="18" charset="0"/>
              </a:rPr>
              <a:t>Study the following DL CSI feedback </a:t>
            </a:r>
            <a:r>
              <a:rPr lang="en-US" altLang="zh-CN" sz="2000" strike="sngStrike" dirty="0">
                <a:cs typeface="Times" panose="02020603050405020304" pitchFamily="18" charset="0"/>
              </a:rPr>
              <a:t>for different degree of channel reciprocity</a:t>
            </a:r>
            <a:r>
              <a:rPr lang="en-US" altLang="zh-CN" sz="2000" dirty="0">
                <a:cs typeface="Times" panose="02020603050405020304" pitchFamily="18" charset="0"/>
              </a:rPr>
              <a:t>, </a:t>
            </a:r>
          </a:p>
          <a:p>
            <a:pPr lvl="2"/>
            <a:r>
              <a:rPr lang="en-US" altLang="zh-CN" sz="1800" dirty="0">
                <a:cs typeface="Times" panose="02020603050405020304" pitchFamily="18" charset="0"/>
              </a:rPr>
              <a:t>For full channel reciprocity </a:t>
            </a:r>
          </a:p>
          <a:p>
            <a:pPr lvl="3"/>
            <a:r>
              <a:rPr lang="en-US" altLang="zh-CN" sz="1600" dirty="0">
                <a:cs typeface="Times" panose="02020603050405020304" pitchFamily="18" charset="0"/>
              </a:rPr>
              <a:t>Explicit interference feedback: e.g., Interference covariance matrix, diagonal elements of interference covariance matrix</a:t>
            </a:r>
          </a:p>
          <a:p>
            <a:pPr lvl="3"/>
            <a:r>
              <a:rPr lang="en-US" altLang="zh-CN" sz="1600" dirty="0">
                <a:cs typeface="Times" panose="02020603050405020304" pitchFamily="18" charset="0"/>
              </a:rPr>
              <a:t>Implicit interference feedback: e.g., Interference PMI feedback</a:t>
            </a:r>
          </a:p>
          <a:p>
            <a:pPr lvl="3"/>
            <a:r>
              <a:rPr lang="en-US" altLang="zh-CN" sz="1600" dirty="0">
                <a:cs typeface="Times" panose="02020603050405020304" pitchFamily="18" charset="0"/>
              </a:rPr>
              <a:t>Explicit channel feedback: e.g., CSI of multiple TRPs</a:t>
            </a:r>
          </a:p>
          <a:p>
            <a:pPr lvl="2"/>
            <a:r>
              <a:rPr lang="en-US" altLang="zh-CN" sz="1800" dirty="0">
                <a:cs typeface="Times" panose="02020603050405020304" pitchFamily="18" charset="0"/>
              </a:rPr>
              <a:t>For partial channel reciprocity (e.g., more Rx ports than </a:t>
            </a:r>
            <a:r>
              <a:rPr lang="en-US" altLang="zh-CN" sz="1800" dirty="0" err="1">
                <a:cs typeface="Times" panose="02020603050405020304" pitchFamily="18" charset="0"/>
              </a:rPr>
              <a:t>Tx</a:t>
            </a:r>
            <a:r>
              <a:rPr lang="en-US" altLang="zh-CN" sz="1800" dirty="0">
                <a:cs typeface="Times" panose="02020603050405020304" pitchFamily="18" charset="0"/>
              </a:rPr>
              <a:t> ports at UE)</a:t>
            </a:r>
          </a:p>
          <a:p>
            <a:pPr lvl="3"/>
            <a:r>
              <a:rPr lang="en-US" altLang="zh-CN" sz="1600" dirty="0">
                <a:cs typeface="Times" panose="02020603050405020304" pitchFamily="18" charset="0"/>
              </a:rPr>
              <a:t>Partial CSI feedback for </a:t>
            </a:r>
            <a:r>
              <a:rPr lang="en-US" altLang="zh-CN" sz="1600" dirty="0" err="1">
                <a:cs typeface="Times" panose="02020603050405020304" pitchFamily="18" charset="0"/>
              </a:rPr>
              <a:t>eNB</a:t>
            </a:r>
            <a:r>
              <a:rPr lang="en-US" altLang="zh-CN" sz="1600" dirty="0">
                <a:cs typeface="Times" panose="02020603050405020304" pitchFamily="18" charset="0"/>
              </a:rPr>
              <a:t> to acquire full CSI </a:t>
            </a:r>
          </a:p>
          <a:p>
            <a:pPr lvl="2"/>
            <a:r>
              <a:rPr lang="en-GB" altLang="zh-CN" sz="1800" dirty="0">
                <a:cs typeface="Times" panose="02020603050405020304" pitchFamily="18" charset="0"/>
              </a:rPr>
              <a:t>Non-PMI feedback (legacy: </a:t>
            </a:r>
            <a:r>
              <a:rPr lang="en-GB" altLang="zh-CN" sz="1800" dirty="0" err="1">
                <a:cs typeface="Times" panose="02020603050405020304" pitchFamily="18" charset="0"/>
              </a:rPr>
              <a:t>eNB</a:t>
            </a:r>
            <a:r>
              <a:rPr lang="en-GB" altLang="zh-CN" sz="1800" dirty="0">
                <a:cs typeface="Times" panose="02020603050405020304" pitchFamily="18" charset="0"/>
              </a:rPr>
              <a:t> send beamformed RS, and UE report RI/CQI)</a:t>
            </a:r>
            <a:endParaRPr lang="en-US" altLang="zh-CN" sz="1800" dirty="0">
              <a:cs typeface="Times" panose="02020603050405020304" pitchFamily="18" charset="0"/>
            </a:endParaRPr>
          </a:p>
          <a:p>
            <a:pPr lvl="3"/>
            <a:r>
              <a:rPr lang="en-GB" altLang="zh-CN" sz="1600" dirty="0">
                <a:cs typeface="Times" panose="02020603050405020304" pitchFamily="18" charset="0"/>
              </a:rPr>
              <a:t>CSI contains RI and CQI</a:t>
            </a:r>
            <a:endParaRPr lang="en-US" altLang="zh-CN" sz="1600" dirty="0">
              <a:cs typeface="Times" panose="02020603050405020304" pitchFamily="18" charset="0"/>
            </a:endParaRPr>
          </a:p>
          <a:p>
            <a:pPr lvl="3"/>
            <a:r>
              <a:rPr lang="en-US" altLang="zh-CN" sz="1600" dirty="0">
                <a:cs typeface="Times" panose="02020603050405020304" pitchFamily="18" charset="0"/>
              </a:rPr>
              <a:t>FFS how RI and CQI are derived</a:t>
            </a:r>
          </a:p>
          <a:p>
            <a:pPr lvl="4"/>
            <a:r>
              <a:rPr lang="en-US" altLang="zh-CN" sz="1600" dirty="0">
                <a:cs typeface="Times" panose="02020603050405020304" pitchFamily="18" charset="0"/>
              </a:rPr>
              <a:t>E.g., RI and CQI depend on a PMI which is selected from a defined codebook or a configured codebook subset</a:t>
            </a:r>
          </a:p>
          <a:p>
            <a:pPr lvl="4"/>
            <a:r>
              <a:rPr lang="en-US" altLang="zh-CN" sz="1600" dirty="0">
                <a:cs typeface="Times" panose="02020603050405020304" pitchFamily="18" charset="0"/>
              </a:rPr>
              <a:t>UE may also calculate RI and CQI directly with estimated channel without assuming PMI from any predefined codebook, FFS spec impact </a:t>
            </a:r>
          </a:p>
          <a:p>
            <a:pPr lvl="1"/>
            <a:r>
              <a:rPr lang="en-US" altLang="zh-CN" sz="2000" dirty="0">
                <a:cs typeface="Times" panose="02020603050405020304" pitchFamily="18" charset="0"/>
              </a:rPr>
              <a:t>Study whether or not to support CSI-RS and SRS transmission in the same slot (e.g., for fast CSI acquisition)</a:t>
            </a:r>
          </a:p>
          <a:p>
            <a:pPr lvl="2"/>
            <a:r>
              <a:rPr lang="en-US" altLang="zh-CN" sz="1800" dirty="0">
                <a:cs typeface="Times" panose="02020603050405020304" pitchFamily="18" charset="0"/>
              </a:rPr>
              <a:t>Study if a limitation on the number of SRS and/or CSI-RS ports due to UE complexity, slot duration of different numerology are needed.</a:t>
            </a:r>
          </a:p>
          <a:p>
            <a:endParaRPr lang="zh-CN" altLang="en-US" sz="1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48234" y="-1695"/>
            <a:ext cx="10335617" cy="660722"/>
          </a:xfrm>
        </p:spPr>
        <p:txBody>
          <a:bodyPr>
            <a:normAutofit/>
          </a:bodyPr>
          <a:lstStyle/>
          <a:p>
            <a:r>
              <a:rPr lang="en-US" altLang="zh-CN" sz="3600" dirty="0" smtClean="0">
                <a:latin typeface="Calibri" pitchFamily="34" charset="0"/>
                <a:cs typeface="Calibri" pitchFamily="34" charset="0"/>
              </a:rPr>
              <a:t>Background</a:t>
            </a:r>
            <a:endParaRPr lang="zh-CN" altLang="en-US" sz="32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19022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7190" y="168818"/>
            <a:ext cx="10515600" cy="854075"/>
          </a:xfrm>
        </p:spPr>
        <p:txBody>
          <a:bodyPr>
            <a:normAutofit/>
          </a:bodyPr>
          <a:lstStyle/>
          <a:p>
            <a:r>
              <a:rPr lang="en-US" altLang="zh-CN" sz="3600" smtClean="0">
                <a:latin typeface="+mn-lt"/>
              </a:rPr>
              <a:t>Proposal</a:t>
            </a:r>
            <a:endParaRPr lang="en-US" sz="3600" dirty="0">
              <a:latin typeface="+mn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1167" y="1022893"/>
            <a:ext cx="11024963" cy="5536527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dirty="0" smtClean="0"/>
              <a:t>For the case</a:t>
            </a:r>
            <a:r>
              <a:rPr lang="en-US" altLang="zh-CN" dirty="0" smtClean="0">
                <a:cs typeface="Times" panose="02020603050405020304" pitchFamily="18" charset="0"/>
              </a:rPr>
              <a:t> of </a:t>
            </a:r>
            <a:r>
              <a:rPr lang="en-US" altLang="zh-CN" dirty="0" smtClean="0"/>
              <a:t>partial channel reciprocity </a:t>
            </a:r>
            <a:r>
              <a:rPr lang="en-US" altLang="zh-CN" dirty="0" smtClean="0">
                <a:cs typeface="Times" panose="02020603050405020304" pitchFamily="18" charset="0"/>
              </a:rPr>
              <a:t>(i.e. less </a:t>
            </a:r>
            <a:r>
              <a:rPr lang="en-US" altLang="zh-CN" dirty="0" err="1" smtClean="0">
                <a:cs typeface="Times" panose="02020603050405020304" pitchFamily="18" charset="0"/>
              </a:rPr>
              <a:t>Tx</a:t>
            </a:r>
            <a:r>
              <a:rPr lang="en-US" altLang="zh-CN" dirty="0" smtClean="0">
                <a:cs typeface="Times" panose="02020603050405020304" pitchFamily="18" charset="0"/>
              </a:rPr>
              <a:t> ports than Rx ports at UE</a:t>
            </a:r>
            <a:r>
              <a:rPr lang="en-GB" altLang="zh-CN" dirty="0" smtClean="0"/>
              <a:t>)</a:t>
            </a:r>
            <a:r>
              <a:rPr lang="en-US" altLang="zh-CN" dirty="0" smtClean="0"/>
              <a:t>, study and evaluate at least the following candidate schemes</a:t>
            </a:r>
          </a:p>
          <a:p>
            <a:pPr lvl="1"/>
            <a:r>
              <a:rPr lang="en-US" altLang="zh-CN" dirty="0" smtClean="0">
                <a:latin typeface="Calibri" pitchFamily="34" charset="0"/>
                <a:cs typeface="Calibri" pitchFamily="34" charset="0"/>
              </a:rPr>
              <a:t>Scheme 1 (Baseline): Non-PMI feedback</a:t>
            </a:r>
          </a:p>
          <a:p>
            <a:pPr lvl="1"/>
            <a:r>
              <a:rPr lang="en-US" altLang="zh-CN" dirty="0" smtClean="0">
                <a:latin typeface="Calibri" pitchFamily="34" charset="0"/>
                <a:cs typeface="Calibri" pitchFamily="34" charset="0"/>
              </a:rPr>
              <a:t>Scheme 2: Partial CSI feedback</a:t>
            </a:r>
            <a:r>
              <a:rPr lang="en-US" altLang="zh-CN" dirty="0" smtClean="0">
                <a:cs typeface="Times" panose="02020603050405020304" pitchFamily="18" charset="0"/>
              </a:rPr>
              <a:t> for </a:t>
            </a:r>
            <a:r>
              <a:rPr lang="en-US" altLang="zh-CN" dirty="0" err="1" smtClean="0">
                <a:cs typeface="Times" panose="02020603050405020304" pitchFamily="18" charset="0"/>
              </a:rPr>
              <a:t>gNB</a:t>
            </a:r>
            <a:r>
              <a:rPr lang="en-US" altLang="zh-CN" dirty="0" smtClean="0">
                <a:cs typeface="Times" panose="02020603050405020304" pitchFamily="18" charset="0"/>
              </a:rPr>
              <a:t> to acquire full CSI </a:t>
            </a:r>
            <a:endParaRPr lang="en-US" altLang="zh-CN" dirty="0" smtClean="0">
              <a:latin typeface="Calibri" pitchFamily="34" charset="0"/>
              <a:cs typeface="Calibri" pitchFamily="34" charset="0"/>
            </a:endParaRPr>
          </a:p>
          <a:p>
            <a:pPr lvl="2"/>
            <a:r>
              <a:rPr lang="en-US" altLang="zh-CN" dirty="0" smtClean="0">
                <a:latin typeface="Calibri" pitchFamily="34" charset="0"/>
                <a:cs typeface="Calibri" pitchFamily="34" charset="0"/>
              </a:rPr>
              <a:t>Partial CSI is the information of the partial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DL channel (e.g. p</a:t>
            </a:r>
            <a:r>
              <a:rPr lang="en-US" altLang="zh-CN" dirty="0" smtClean="0">
                <a:latin typeface="Calibri" pitchFamily="34" charset="0"/>
                <a:cs typeface="Calibri" pitchFamily="34" charset="0"/>
              </a:rPr>
              <a:t>artial DL channel vector/matrix or partial DL channel covariance matrix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) with no reciprocal UL transmission due to the absence of </a:t>
            </a:r>
            <a:r>
              <a:rPr lang="en-US" altLang="zh-CN" dirty="0" err="1" smtClean="0">
                <a:latin typeface="Calibri" pitchFamily="34" charset="0"/>
                <a:cs typeface="Calibri" pitchFamily="34" charset="0"/>
              </a:rPr>
              <a:t>Tx</a:t>
            </a:r>
            <a:r>
              <a:rPr lang="en-US" altLang="zh-CN" dirty="0" smtClean="0">
                <a:latin typeface="Calibri" pitchFamily="34" charset="0"/>
                <a:cs typeface="Calibri" pitchFamily="34" charset="0"/>
              </a:rPr>
              <a:t> ports corresponding to the Rx ports at UE</a:t>
            </a: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lvl="1"/>
            <a:r>
              <a:rPr lang="en-US" dirty="0" smtClean="0">
                <a:latin typeface="Calibri" pitchFamily="34" charset="0"/>
                <a:cs typeface="Calibri" pitchFamily="34" charset="0"/>
              </a:rPr>
              <a:t>Scheme 3: CSI feedback with non-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precoded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/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beamformed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CSI-RS including CQI, RI and PMI</a:t>
            </a:r>
            <a:endParaRPr lang="en-US" strike="sngStrike" dirty="0" smtClean="0">
              <a:latin typeface="Calibri" pitchFamily="34" charset="0"/>
              <a:cs typeface="Calibri" pitchFamily="34" charset="0"/>
            </a:endParaRPr>
          </a:p>
          <a:p>
            <a:pPr lvl="2"/>
            <a:r>
              <a:rPr lang="en-US" altLang="zh-CN" dirty="0" smtClean="0">
                <a:latin typeface="Calibri" pitchFamily="34" charset="0"/>
                <a:cs typeface="Calibri" pitchFamily="34" charset="0"/>
              </a:rPr>
              <a:t>For </a:t>
            </a:r>
            <a:r>
              <a:rPr lang="en-US" altLang="zh-CN" dirty="0" err="1" smtClean="0">
                <a:latin typeface="Calibri" pitchFamily="34" charset="0"/>
                <a:cs typeface="Calibri" pitchFamily="34" charset="0"/>
              </a:rPr>
              <a:t>beamformed</a:t>
            </a:r>
            <a:r>
              <a:rPr lang="en-US" altLang="zh-CN" dirty="0" smtClean="0">
                <a:latin typeface="Calibri" pitchFamily="34" charset="0"/>
                <a:cs typeface="Calibri" pitchFamily="34" charset="0"/>
              </a:rPr>
              <a:t> CSI-RS, </a:t>
            </a:r>
            <a:r>
              <a:rPr lang="en-US" altLang="zh-CN" dirty="0" err="1" smtClean="0">
                <a:latin typeface="Calibri" pitchFamily="34" charset="0"/>
                <a:cs typeface="Calibri" pitchFamily="34" charset="0"/>
              </a:rPr>
              <a:t>p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recoding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matrix is determined from CSI available at base station from SRS transmission</a:t>
            </a:r>
          </a:p>
          <a:p>
            <a:pPr lvl="2"/>
            <a:r>
              <a:rPr lang="en-US" dirty="0" smtClean="0">
                <a:latin typeface="Calibri" pitchFamily="34" charset="0"/>
                <a:cs typeface="Calibri" pitchFamily="34" charset="0"/>
              </a:rPr>
              <a:t>PMI could be for a linear </a:t>
            </a:r>
            <a:r>
              <a:rPr lang="en-US" dirty="0">
                <a:latin typeface="Calibri" pitchFamily="34" charset="0"/>
                <a:cs typeface="Calibri" pitchFamily="34" charset="0"/>
              </a:rPr>
              <a:t>combination codebook</a:t>
            </a: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lvl="1"/>
            <a:r>
              <a:rPr lang="en-GB" altLang="zh-CN" dirty="0" smtClean="0"/>
              <a:t>Scheme 4: SRS switching</a:t>
            </a:r>
            <a:endParaRPr lang="zh-CN" altLang="zh-CN" sz="3600" dirty="0" smtClean="0"/>
          </a:p>
          <a:p>
            <a:pPr lvl="2"/>
            <a:r>
              <a:rPr lang="en-GB" altLang="zh-CN" dirty="0" smtClean="0"/>
              <a:t>SRS switching is used to obtain full channel information by multiple SRS transmission instants. Non-PMI CSI feedback can be used along with SRS switching</a:t>
            </a:r>
            <a:endParaRPr lang="zh-CN" altLang="zh-CN" sz="3200" dirty="0" smtClean="0"/>
          </a:p>
          <a:p>
            <a:pPr lvl="1"/>
            <a:r>
              <a:rPr lang="en-GB" altLang="zh-CN" dirty="0" smtClean="0"/>
              <a:t>Combination of the above schemes can be considered</a:t>
            </a:r>
          </a:p>
          <a:p>
            <a:pPr lvl="1"/>
            <a:r>
              <a:rPr lang="en-GB" dirty="0" smtClean="0">
                <a:latin typeface="Calibri" pitchFamily="34" charset="0"/>
                <a:cs typeface="Calibri" pitchFamily="34" charset="0"/>
              </a:rPr>
              <a:t>Note: both performance and overhead should be considered when comparing the above schemes</a:t>
            </a:r>
          </a:p>
          <a:p>
            <a:r>
              <a:rPr lang="en-GB" dirty="0" smtClean="0">
                <a:latin typeface="Calibri" pitchFamily="34" charset="0"/>
                <a:cs typeface="Calibri" pitchFamily="34" charset="0"/>
              </a:rPr>
              <a:t>Simulation parameters are provided on the following slide</a:t>
            </a:r>
          </a:p>
          <a:p>
            <a:pPr lvl="1"/>
            <a:r>
              <a:rPr lang="en-GB" dirty="0" smtClean="0">
                <a:latin typeface="Calibri" pitchFamily="34" charset="0"/>
                <a:cs typeface="Calibri" pitchFamily="34" charset="0"/>
              </a:rPr>
              <a:t>Companies</a:t>
            </a:r>
            <a:r>
              <a:rPr lang="en-US" altLang="zh-CN" dirty="0" smtClean="0">
                <a:latin typeface="Times"/>
                <a:ea typeface="宋体"/>
                <a:cs typeface="Times New Roman"/>
              </a:rPr>
              <a:t> describe the assumed UL-DL calibration model</a:t>
            </a:r>
          </a:p>
          <a:p>
            <a:r>
              <a:rPr lang="en-US" altLang="zh-CN" dirty="0" smtClean="0">
                <a:latin typeface="Calibri" pitchFamily="34" charset="0"/>
                <a:cs typeface="Calibri" pitchFamily="34" charset="0"/>
              </a:rPr>
              <a:t>Companies are encouraged to provide the simulation results in next meeting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06784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532268" y="419093"/>
          <a:ext cx="11109273" cy="6347079"/>
        </p:xfrm>
        <a:graphic>
          <a:graphicData uri="http://schemas.openxmlformats.org/drawingml/2006/table">
            <a:tbl>
              <a:tblPr/>
              <a:tblGrid>
                <a:gridCol w="3571505"/>
                <a:gridCol w="7537768"/>
              </a:tblGrid>
              <a:tr h="1404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"/>
                          <a:ea typeface="宋体"/>
                          <a:cs typeface="Times New Roman"/>
                        </a:rPr>
                        <a:t>Parameters</a:t>
                      </a:r>
                      <a:endParaRPr lang="zh-CN" sz="2400" dirty="0"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7004" marR="67004" marT="930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"/>
                          <a:ea typeface="宋体"/>
                          <a:cs typeface="Times New Roman"/>
                        </a:rPr>
                        <a:t>Values</a:t>
                      </a:r>
                      <a:endParaRPr lang="zh-CN" sz="2400"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7004" marR="67004" marT="930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</a:tr>
              <a:tr h="244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"/>
                          <a:ea typeface="宋体"/>
                          <a:cs typeface="Times New Roman"/>
                        </a:rPr>
                        <a:t>Duplex mode </a:t>
                      </a:r>
                      <a:endParaRPr lang="zh-CN" sz="2400" dirty="0"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7004" marR="67004" marT="930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"/>
                          <a:ea typeface="宋体"/>
                          <a:cs typeface="Times New Roman"/>
                        </a:rPr>
                        <a:t>TDD</a:t>
                      </a:r>
                      <a:endParaRPr lang="zh-CN" sz="2400" dirty="0"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7004" marR="67004" marT="930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</a:tr>
              <a:tr h="2400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"/>
                          <a:ea typeface="宋体"/>
                          <a:cs typeface="Times New Roman"/>
                        </a:rPr>
                        <a:t>Carrier frequency </a:t>
                      </a:r>
                      <a:endParaRPr lang="zh-CN" sz="2400" dirty="0"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7004" marR="67004" marT="930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"/>
                          <a:ea typeface="宋体"/>
                          <a:cs typeface="Times New Roman"/>
                        </a:rPr>
                        <a:t>2GHz</a:t>
                      </a:r>
                      <a:endParaRPr lang="zh-CN" sz="2400"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7004" marR="67004" marT="930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</a:tr>
              <a:tr h="2400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"/>
                          <a:ea typeface="宋体"/>
                          <a:cs typeface="Times New Roman"/>
                        </a:rPr>
                        <a:t>Simulation bandwidth</a:t>
                      </a:r>
                      <a:endParaRPr lang="zh-CN" sz="2400" dirty="0"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7004" marR="67004" marT="930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"/>
                          <a:ea typeface="宋体"/>
                          <a:cs typeface="Times New Roman"/>
                        </a:rPr>
                        <a:t>10MHz</a:t>
                      </a:r>
                      <a:endParaRPr lang="zh-CN" sz="2400" dirty="0"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7004" marR="67004" marT="930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</a:tr>
              <a:tr h="2400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"/>
                          <a:ea typeface="宋体"/>
                          <a:cs typeface="Times New Roman"/>
                        </a:rPr>
                        <a:t>Channel model</a:t>
                      </a:r>
                      <a:endParaRPr lang="zh-CN" sz="2400"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7004" marR="67004" marT="930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"/>
                          <a:ea typeface="宋体"/>
                          <a:cs typeface="Times New Roman"/>
                        </a:rPr>
                        <a:t>3D UMI / UMA</a:t>
                      </a:r>
                      <a:endParaRPr lang="zh-CN" sz="2400" dirty="0"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7004" marR="67004" marT="930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</a:tr>
              <a:tr h="4510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dirty="0" err="1" smtClean="0">
                          <a:latin typeface="Times"/>
                          <a:ea typeface="宋体"/>
                          <a:cs typeface="Times New Roman"/>
                        </a:rPr>
                        <a:t>gNB</a:t>
                      </a:r>
                      <a:r>
                        <a:rPr lang="en-US" sz="1600" b="1" dirty="0" smtClean="0">
                          <a:latin typeface="Times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US" sz="1600" b="1" dirty="0">
                          <a:latin typeface="Times"/>
                          <a:ea typeface="宋体"/>
                          <a:cs typeface="Times New Roman"/>
                        </a:rPr>
                        <a:t>antenna configuration</a:t>
                      </a:r>
                      <a:endParaRPr lang="zh-CN" sz="2400" dirty="0"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7004" marR="67004" marT="930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"/>
                          <a:ea typeface="宋体"/>
                          <a:cs typeface="Times New Roman"/>
                        </a:rPr>
                        <a:t>(M, N, P, Mg, Ng) = (8, 8, 2, 1, 1); (</a:t>
                      </a:r>
                      <a:r>
                        <a:rPr lang="en-US" sz="1600" dirty="0" err="1">
                          <a:latin typeface="Times"/>
                          <a:ea typeface="宋体"/>
                          <a:cs typeface="Times New Roman"/>
                        </a:rPr>
                        <a:t>dH</a:t>
                      </a:r>
                      <a:r>
                        <a:rPr lang="en-US" sz="1600" dirty="0">
                          <a:latin typeface="Times"/>
                          <a:ea typeface="宋体"/>
                          <a:cs typeface="Times New Roman"/>
                        </a:rPr>
                        <a:t>, </a:t>
                      </a:r>
                      <a:r>
                        <a:rPr lang="en-US" sz="1600" dirty="0" err="1">
                          <a:latin typeface="Times"/>
                          <a:ea typeface="宋体"/>
                          <a:cs typeface="Times New Roman"/>
                        </a:rPr>
                        <a:t>dV</a:t>
                      </a:r>
                      <a:r>
                        <a:rPr lang="en-US" sz="1600" dirty="0">
                          <a:latin typeface="Times"/>
                          <a:ea typeface="宋体"/>
                          <a:cs typeface="Times New Roman"/>
                        </a:rPr>
                        <a:t>) = (0.8, 0.5)λ</a:t>
                      </a:r>
                      <a:endParaRPr lang="zh-CN" sz="2400" dirty="0">
                        <a:latin typeface="Times New Roman"/>
                        <a:ea typeface="宋体"/>
                        <a:cs typeface="宋体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"/>
                          <a:ea typeface="宋体"/>
                          <a:cs typeface="Times New Roman"/>
                        </a:rPr>
                        <a:t>Other configurations can be considered.</a:t>
                      </a:r>
                      <a:endParaRPr lang="zh-CN" sz="2400" dirty="0"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7004" marR="67004" marT="930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</a:tr>
              <a:tr h="6768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dirty="0" err="1" smtClean="0">
                          <a:solidFill>
                            <a:schemeClr val="tx1"/>
                          </a:solidFill>
                          <a:latin typeface="Times"/>
                          <a:ea typeface="宋体"/>
                          <a:cs typeface="Times New Roman"/>
                        </a:rPr>
                        <a:t>gNB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imes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Times"/>
                          <a:ea typeface="宋体"/>
                          <a:cs typeface="Times New Roman"/>
                        </a:rPr>
                        <a:t>TXRU mapping</a:t>
                      </a:r>
                      <a:endParaRPr lang="zh-CN" sz="24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7004" marR="67004" marT="930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Times"/>
                          <a:ea typeface="宋体"/>
                          <a:cs typeface="Times New Roman"/>
                        </a:rPr>
                        <a:t>(M</a:t>
                      </a:r>
                      <a:r>
                        <a:rPr lang="en-US" sz="1600" baseline="-25000" dirty="0">
                          <a:solidFill>
                            <a:schemeClr val="tx1"/>
                          </a:solidFill>
                          <a:latin typeface="Times"/>
                          <a:ea typeface="宋体"/>
                          <a:cs typeface="Times New Roman"/>
                        </a:rPr>
                        <a:t>TXRU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latin typeface="Times"/>
                          <a:ea typeface="宋体"/>
                          <a:cs typeface="Times New Roman"/>
                        </a:rPr>
                        <a:t>, N</a:t>
                      </a:r>
                      <a:r>
                        <a:rPr lang="en-US" sz="1600" baseline="-25000" dirty="0">
                          <a:solidFill>
                            <a:schemeClr val="tx1"/>
                          </a:solidFill>
                          <a:latin typeface="Times"/>
                          <a:ea typeface="宋体"/>
                          <a:cs typeface="Times New Roman"/>
                        </a:rPr>
                        <a:t>TXRU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latin typeface="Times"/>
                          <a:ea typeface="宋体"/>
                          <a:cs typeface="Times New Roman"/>
                        </a:rPr>
                        <a:t>, P, Mg, Ng) = (2, 4, 2, 1, 1), (1, 4, 2, 1, 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"/>
                          <a:ea typeface="宋体"/>
                          <a:cs typeface="Times New Roman"/>
                        </a:rPr>
                        <a:t>1), (1, 2, 2, 1, 1)</a:t>
                      </a:r>
                      <a:endParaRPr lang="zh-CN" sz="24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Times"/>
                          <a:ea typeface="宋体"/>
                          <a:cs typeface="Times New Roman"/>
                        </a:rPr>
                        <a:t>Other configurations can be 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"/>
                          <a:ea typeface="宋体"/>
                          <a:cs typeface="Times New Roman"/>
                        </a:rPr>
                        <a:t>considered</a:t>
                      </a:r>
                      <a:endParaRPr lang="zh-CN" sz="24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7004" marR="67004" marT="930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</a:tr>
              <a:tr h="2897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latin typeface="Times"/>
                          <a:ea typeface="宋体"/>
                          <a:cs typeface="Times New Roman"/>
                        </a:rPr>
                        <a:t>UE antenna configuration</a:t>
                      </a:r>
                      <a:endParaRPr lang="zh-CN" sz="1600" b="1" kern="1200" dirty="0">
                        <a:solidFill>
                          <a:schemeClr val="tx1"/>
                        </a:solidFill>
                        <a:latin typeface="Times"/>
                        <a:ea typeface="宋体"/>
                        <a:cs typeface="Times New Roman"/>
                      </a:endParaRPr>
                    </a:p>
                  </a:txBody>
                  <a:tcPr marL="67004" marR="67004" marT="930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Times"/>
                          <a:ea typeface="宋体"/>
                          <a:cs typeface="Times New Roman"/>
                        </a:rPr>
                        <a:t>1Tx2Rx, 1Tx4Rx, 2Tx4Rx, Cross-polarized </a:t>
                      </a: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Times"/>
                          <a:ea typeface="宋体"/>
                          <a:cs typeface="Times New Roman"/>
                        </a:rPr>
                        <a:t>with 0, 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Times"/>
                          <a:ea typeface="宋体"/>
                          <a:cs typeface="Times New Roman"/>
                        </a:rPr>
                        <a:t>90deg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aseline="0" dirty="0" smtClean="0">
                          <a:solidFill>
                            <a:schemeClr val="tx1"/>
                          </a:solidFill>
                          <a:latin typeface="Times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  <a:latin typeface="Times"/>
                          <a:ea typeface="宋体"/>
                          <a:cs typeface="Times New Roman"/>
                        </a:rPr>
                        <a:t>Other configurations can be considered</a:t>
                      </a:r>
                      <a:endParaRPr lang="en-US" sz="1600" kern="1200" dirty="0" smtClean="0">
                        <a:solidFill>
                          <a:schemeClr val="tx1"/>
                        </a:solidFill>
                        <a:latin typeface="Times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latin typeface="Times"/>
                          <a:ea typeface="宋体"/>
                          <a:cs typeface="Times New Roman"/>
                        </a:rPr>
                        <a:t> Each company provides its deployment</a:t>
                      </a: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latin typeface="Times"/>
                          <a:ea typeface="宋体"/>
                          <a:cs typeface="Times New Roman"/>
                        </a:rPr>
                        <a:t> assumption </a:t>
                      </a: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latin typeface="Times"/>
                          <a:ea typeface="宋体"/>
                          <a:cs typeface="Times New Roman"/>
                        </a:rPr>
                        <a:t> </a:t>
                      </a:r>
                      <a:endParaRPr lang="zh-CN" altLang="zh-CN" sz="1600" kern="1200" dirty="0" smtClean="0">
                        <a:solidFill>
                          <a:schemeClr val="tx1"/>
                        </a:solidFill>
                        <a:latin typeface="Times"/>
                        <a:ea typeface="宋体"/>
                        <a:cs typeface="Times New Roman"/>
                      </a:endParaRPr>
                    </a:p>
                  </a:txBody>
                  <a:tcPr marL="67004" marR="67004" marT="930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</a:tr>
              <a:tr h="2897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"/>
                          <a:ea typeface="宋体"/>
                          <a:cs typeface="Times New Roman"/>
                        </a:rPr>
                        <a:t>UE receiver noise figure</a:t>
                      </a:r>
                      <a:endParaRPr lang="zh-CN" sz="2400" dirty="0"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7004" marR="67004" marT="930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"/>
                          <a:ea typeface="宋体"/>
                          <a:cs typeface="Times New Roman"/>
                        </a:rPr>
                        <a:t>9dB</a:t>
                      </a:r>
                      <a:endParaRPr lang="zh-CN" sz="2400" dirty="0"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7004" marR="67004" marT="930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</a:tr>
              <a:tr h="2897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"/>
                          <a:ea typeface="宋体"/>
                          <a:cs typeface="Times New Roman"/>
                        </a:rPr>
                        <a:t>UE antenna gain</a:t>
                      </a:r>
                      <a:endParaRPr lang="zh-CN" sz="2400"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7004" marR="67004" marT="930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"/>
                          <a:ea typeface="宋体"/>
                          <a:cs typeface="Times New Roman"/>
                        </a:rPr>
                        <a:t>Follow TR 36.873</a:t>
                      </a:r>
                      <a:endParaRPr lang="zh-CN" sz="2400" dirty="0"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7004" marR="67004" marT="930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</a:tr>
              <a:tr h="3027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"/>
                          <a:ea typeface="宋体"/>
                          <a:cs typeface="Times New Roman"/>
                        </a:rPr>
                        <a:t>Traffic model</a:t>
                      </a:r>
                      <a:endParaRPr lang="zh-CN" sz="2400"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7004" marR="67004" marT="930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"/>
                          <a:ea typeface="宋体"/>
                          <a:cs typeface="Times New Roman"/>
                        </a:rPr>
                        <a:t>Non-Full buffer, FTP model 1, 0.5MB packet size</a:t>
                      </a:r>
                      <a:endParaRPr lang="zh-CN" sz="2400" dirty="0"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7004" marR="67004" marT="930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</a:tr>
              <a:tr h="4510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"/>
                          <a:ea typeface="宋体"/>
                          <a:cs typeface="Times New Roman"/>
                        </a:rPr>
                        <a:t>UE distribution</a:t>
                      </a:r>
                      <a:endParaRPr lang="zh-CN" sz="2400"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7004" marR="67004" marT="930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"/>
                          <a:ea typeface="宋体"/>
                          <a:cs typeface="Times New Roman"/>
                        </a:rPr>
                        <a:t>80% Indoor, 20% Outdoor</a:t>
                      </a:r>
                      <a:endParaRPr lang="zh-CN" sz="2400" dirty="0"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7004" marR="67004" marT="930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</a:tr>
              <a:tr h="2400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"/>
                          <a:ea typeface="宋体"/>
                          <a:cs typeface="Times New Roman"/>
                        </a:rPr>
                        <a:t>Scheduler</a:t>
                      </a:r>
                      <a:endParaRPr lang="zh-CN" sz="2400"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7004" marR="67004" marT="930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"/>
                          <a:ea typeface="宋体"/>
                          <a:cs typeface="Times New Roman"/>
                        </a:rPr>
                        <a:t>PF</a:t>
                      </a:r>
                      <a:endParaRPr lang="zh-CN" sz="2400" dirty="0"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7004" marR="67004" marT="930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</a:tr>
              <a:tr h="2400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"/>
                          <a:ea typeface="宋体"/>
                          <a:cs typeface="Times New Roman"/>
                        </a:rPr>
                        <a:t>HARQ scheme</a:t>
                      </a:r>
                      <a:endParaRPr lang="zh-CN" sz="2400"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7004" marR="67004" marT="930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"/>
                          <a:ea typeface="宋体"/>
                          <a:cs typeface="Times New Roman"/>
                        </a:rPr>
                        <a:t>Maximum </a:t>
                      </a:r>
                      <a:r>
                        <a:rPr lang="en-US" sz="1600" dirty="0" smtClean="0">
                          <a:latin typeface="Times"/>
                          <a:ea typeface="宋体"/>
                          <a:cs typeface="Times New Roman"/>
                        </a:rPr>
                        <a:t>3 </a:t>
                      </a:r>
                      <a:r>
                        <a:rPr lang="en-US" sz="1600" dirty="0">
                          <a:latin typeface="Times"/>
                          <a:ea typeface="宋体"/>
                          <a:cs typeface="Times New Roman"/>
                        </a:rPr>
                        <a:t>retransmissions</a:t>
                      </a:r>
                      <a:endParaRPr lang="zh-CN" sz="2400" dirty="0"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7004" marR="67004" marT="930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</a:tr>
              <a:tr h="3008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"/>
                          <a:ea typeface="宋体"/>
                          <a:cs typeface="Times New Roman"/>
                        </a:rPr>
                        <a:t>UE receiver type</a:t>
                      </a:r>
                      <a:endParaRPr lang="zh-CN" sz="2400"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7004" marR="67004" marT="930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"/>
                          <a:ea typeface="宋体"/>
                          <a:cs typeface="Times New Roman"/>
                        </a:rPr>
                        <a:t>MMSE-IRC</a:t>
                      </a:r>
                      <a:endParaRPr lang="zh-CN" sz="2400" dirty="0"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7004" marR="67004" marT="930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</a:tr>
              <a:tr h="27608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"/>
                          <a:ea typeface="宋体"/>
                          <a:cs typeface="Times New Roman"/>
                        </a:rPr>
                        <a:t>Channel </a:t>
                      </a:r>
                      <a:r>
                        <a:rPr lang="en-US" sz="1600" b="1" dirty="0" smtClean="0">
                          <a:latin typeface="Times"/>
                          <a:ea typeface="宋体"/>
                          <a:cs typeface="Times New Roman"/>
                        </a:rPr>
                        <a:t>estimation</a:t>
                      </a:r>
                      <a:endParaRPr lang="zh-CN" sz="2400" dirty="0"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7004" marR="67004" marT="930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"/>
                          <a:ea typeface="宋体"/>
                          <a:cs typeface="Times New Roman"/>
                        </a:rPr>
                        <a:t>Non-ideal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  <a:latin typeface="Times"/>
                          <a:ea typeface="宋体"/>
                          <a:cs typeface="Times New Roman"/>
                        </a:rPr>
                        <a:t>-Note:</a:t>
                      </a:r>
                      <a:r>
                        <a:rPr lang="en-US" altLang="zh-CN" sz="1600" baseline="0" dirty="0" smtClean="0">
                          <a:solidFill>
                            <a:schemeClr val="tx1"/>
                          </a:solidFill>
                          <a:latin typeface="Times"/>
                          <a:ea typeface="宋体"/>
                          <a:cs typeface="Times New Roman"/>
                        </a:rPr>
                        <a:t> for channel estimation from SRS and/or CSI-RS</a:t>
                      </a:r>
                      <a:endParaRPr lang="zh-CN" sz="24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7004" marR="67004" marT="930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</a:tr>
              <a:tr h="27608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600" b="1" kern="1200" dirty="0" smtClean="0">
                          <a:solidFill>
                            <a:schemeClr val="tx1"/>
                          </a:solidFill>
                          <a:latin typeface="Times"/>
                          <a:ea typeface="宋体"/>
                          <a:cs typeface="Times New Roman"/>
                        </a:rPr>
                        <a:t>UL-DL calibration</a:t>
                      </a:r>
                      <a:endParaRPr lang="zh-CN" sz="1600" b="1" kern="1200" dirty="0">
                        <a:solidFill>
                          <a:schemeClr val="tx1"/>
                        </a:solidFill>
                        <a:latin typeface="Times"/>
                        <a:ea typeface="宋体"/>
                        <a:cs typeface="Times New Roman"/>
                      </a:endParaRPr>
                    </a:p>
                  </a:txBody>
                  <a:tcPr marL="67004" marR="67004" marT="930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latin typeface="Times"/>
                          <a:ea typeface="宋体"/>
                          <a:cs typeface="Times New Roman"/>
                        </a:rPr>
                        <a:t>Ideal, non-ideal (each company describes the assumed UL-DL calibration model)</a:t>
                      </a:r>
                      <a:endParaRPr lang="zh-CN" sz="1600" kern="1200" dirty="0">
                        <a:solidFill>
                          <a:schemeClr val="tx1"/>
                        </a:solidFill>
                        <a:latin typeface="Times"/>
                        <a:ea typeface="宋体"/>
                        <a:cs typeface="Times New Roman"/>
                      </a:endParaRPr>
                    </a:p>
                  </a:txBody>
                  <a:tcPr marL="67004" marR="67004" marT="930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</a:tr>
              <a:tr h="1914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"/>
                          <a:ea typeface="宋体"/>
                          <a:cs typeface="Times New Roman"/>
                        </a:rPr>
                        <a:t>MIMO mode</a:t>
                      </a:r>
                      <a:endParaRPr lang="zh-CN" sz="2400" dirty="0"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7004" marR="67004" marT="930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Times"/>
                          <a:ea typeface="宋体"/>
                          <a:cs typeface="Times New Roman"/>
                        </a:rPr>
                        <a:t>MU-MIMO with rank adaptation</a:t>
                      </a:r>
                      <a:endParaRPr lang="zh-CN" sz="24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7004" marR="67004" marT="930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</a:tr>
            </a:tbl>
          </a:graphicData>
        </a:graphic>
      </p:graphicFrame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53340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0" algn="r"/>
                <a:tab pos="6904038" algn="r"/>
              </a:tabLst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2740</TotalTime>
  <Words>663</Words>
  <Application>Microsoft Office PowerPoint</Application>
  <PresentationFormat>自定义</PresentationFormat>
  <Paragraphs>82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幻灯片 1</vt:lpstr>
      <vt:lpstr>Background</vt:lpstr>
      <vt:lpstr>Proposal</vt:lpstr>
      <vt:lpstr>幻灯片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DMRS</dc:title>
  <dc:creator>Mattias Frenne</dc:creator>
  <cp:lastModifiedBy>w00356460</cp:lastModifiedBy>
  <cp:revision>394</cp:revision>
  <dcterms:created xsi:type="dcterms:W3CDTF">2016-10-08T05:43:57Z</dcterms:created>
  <dcterms:modified xsi:type="dcterms:W3CDTF">2017-04-07T19:27:16Z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(2)yPJSOixIQ8sO0EVND4YQBjKtWaDIgxg5j9MWjhueW77bTYzRCTfYfgiy76wx6tPkXyXfCUiU
q3bY8R0EM5p3zJA2B+INeAE3zuFN5m2lDY4PiAa2/g0qvXIL5TyNAErrc/IDfxXSFNZSdNhg
5aqt5jjPvgAN1ZKT4zWTvXYGKMVLAT16Pu5Aqu4e26KyoB57ENJaLM2jfC7/ZyjR32jLMiK6
0HcPGBnnQ1yFxjYPJI</vt:lpwstr>
  </property>
  <property fmtid="{D5CDD505-2E9C-101B-9397-08002B2CF9AE}" pid="3" name="_2015_ms_pID_7253431">
    <vt:lpwstr>3CtJnjiOQ3g5N6thyK1w/d/0TkMqc77pi1oQz3NWazGgjayrVKmQS8
nKopytiM0nknglKlOJW6OijTtjlTzx3xO4F7tGL73+SkdcXG7ZCvxruSsvNX+XkqagGCQ5al
7LOc65+i+ZCjLuShBu0iXhc2HQ7EXxUuWqvgAlcXKTi3d1WYpG43KgVSD0HGEVk5aFeP0ewA
G1qZx1Yd5aaay/72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1490701181</vt:lpwstr>
  </property>
</Properties>
</file>