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9"/>
  </p:notesMasterIdLst>
  <p:sldIdLst>
    <p:sldId id="256" r:id="rId2"/>
    <p:sldId id="311" r:id="rId3"/>
    <p:sldId id="310" r:id="rId4"/>
    <p:sldId id="312" r:id="rId5"/>
    <p:sldId id="313" r:id="rId6"/>
    <p:sldId id="314" r:id="rId7"/>
    <p:sldId id="31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047" autoAdjust="0"/>
    <p:restoredTop sz="96779" autoAdjust="0"/>
  </p:normalViewPr>
  <p:slideViewPr>
    <p:cSldViewPr>
      <p:cViewPr varScale="1">
        <p:scale>
          <a:sx n="67" d="100"/>
          <a:sy n="67" d="100"/>
        </p:scale>
        <p:origin x="179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306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582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AGC Impact for V2V Sidelink Short TTI Evaluations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LGE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#88bis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R1-1706758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</a:t>
            </a:r>
            <a:r>
              <a:rPr lang="en-US" altLang="ko-KR" sz="1800" b="1" baseline="30000" dirty="0" smtClean="0"/>
              <a:t>rd</a:t>
            </a:r>
            <a:r>
              <a:rPr lang="en-US" altLang="ko-KR" sz="1800" b="1" dirty="0" smtClean="0"/>
              <a:t>  – 7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Short TTI transmissions may lead to additional quantization and clipping noise for R14 receivers</a:t>
            </a:r>
          </a:p>
          <a:p>
            <a:r>
              <a:rPr lang="en-US" dirty="0" smtClean="0"/>
              <a:t>This noise should be taken into account for short TTI evaluations</a:t>
            </a:r>
          </a:p>
          <a:p>
            <a:r>
              <a:rPr lang="en-US" dirty="0" smtClean="0"/>
              <a:t>The signal to quantization and clipping noise ratio (SQNR) depends on number of ADC bits, waveform and input signal </a:t>
            </a:r>
            <a:r>
              <a:rPr lang="en-US" dirty="0" err="1" smtClean="0"/>
              <a:t>backoff</a:t>
            </a:r>
            <a:r>
              <a:rPr lang="en-US" dirty="0" smtClean="0"/>
              <a:t> in ADC scale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096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SQNR in LOS Channel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26231"/>
            <a:ext cx="8229600" cy="999932"/>
          </a:xfrm>
        </p:spPr>
        <p:txBody>
          <a:bodyPr/>
          <a:lstStyle/>
          <a:p>
            <a:r>
              <a:rPr lang="en-US" dirty="0" smtClean="0"/>
              <a:t>In </a:t>
            </a:r>
            <a:r>
              <a:rPr lang="en-US" dirty="0"/>
              <a:t>flat channel (LOS </a:t>
            </a:r>
            <a:r>
              <a:rPr lang="en-US" dirty="0" smtClean="0"/>
              <a:t>channel), SQNR depends on waveform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194248" y="1699550"/>
            <a:ext cx="4377752" cy="3256282"/>
            <a:chOff x="1360" y="948"/>
            <a:chExt cx="3226" cy="2414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" y="948"/>
              <a:ext cx="3226" cy="2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677" y="2789"/>
              <a:ext cx="141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4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2677" y="2612"/>
              <a:ext cx="141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5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2677" y="2436"/>
              <a:ext cx="141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6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2677" y="2260"/>
              <a:ext cx="141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7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2677" y="2084"/>
              <a:ext cx="141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8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677" y="1908"/>
              <a:ext cx="141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9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2650" y="1732"/>
              <a:ext cx="193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10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2650" y="1556"/>
              <a:ext cx="193" cy="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11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2650" y="1380"/>
              <a:ext cx="193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200" b="1">
                  <a:solidFill>
                    <a:srgbClr val="000000"/>
                  </a:solidFill>
                </a:rPr>
                <a:t>12</a:t>
              </a:r>
              <a:endParaRPr lang="ru-RU" altLang="ru-RU" sz="1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Group 28"/>
          <p:cNvGrpSpPr>
            <a:grpSpLocks/>
          </p:cNvGrpSpPr>
          <p:nvPr/>
        </p:nvGrpSpPr>
        <p:grpSpPr bwMode="auto">
          <a:xfrm>
            <a:off x="4461196" y="1659482"/>
            <a:ext cx="4234108" cy="3358142"/>
            <a:chOff x="2078" y="837"/>
            <a:chExt cx="3547" cy="2654"/>
          </a:xfrm>
        </p:grpSpPr>
        <p:pic>
          <p:nvPicPr>
            <p:cNvPr id="20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" y="837"/>
              <a:ext cx="3547" cy="2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700" y="1073"/>
              <a:ext cx="760" cy="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ru-RU" sz="1000" b="1" dirty="0">
                  <a:solidFill>
                    <a:srgbClr val="FF3300"/>
                  </a:solidFill>
                </a:rPr>
                <a:t>BPSK red</a:t>
              </a:r>
            </a:p>
            <a:p>
              <a:pPr algn="l"/>
              <a:r>
                <a:rPr lang="en-US" altLang="ru-RU" sz="1000" b="1" dirty="0">
                  <a:solidFill>
                    <a:srgbClr val="00FF00"/>
                  </a:solidFill>
                </a:rPr>
                <a:t>QPSK green</a:t>
              </a:r>
            </a:p>
            <a:p>
              <a:pPr algn="l"/>
              <a:r>
                <a:rPr lang="en-US" altLang="ru-RU" sz="1000" b="1" dirty="0">
                  <a:solidFill>
                    <a:srgbClr val="FF00FF"/>
                  </a:solidFill>
                </a:rPr>
                <a:t>16-QAM magenta</a:t>
              </a:r>
            </a:p>
            <a:p>
              <a:pPr algn="l"/>
              <a:r>
                <a:rPr lang="en-US" altLang="ru-RU" sz="1000" b="1" dirty="0">
                  <a:solidFill>
                    <a:srgbClr val="0000FF"/>
                  </a:solidFill>
                </a:rPr>
                <a:t>64-QAM blue</a:t>
              </a:r>
              <a:endParaRPr lang="ru-RU" alt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3779" y="2574"/>
              <a:ext cx="147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4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3779" y="2432"/>
              <a:ext cx="147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5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3779" y="2281"/>
              <a:ext cx="147" cy="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6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3779" y="2130"/>
              <a:ext cx="147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7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3779" y="1984"/>
              <a:ext cx="147" cy="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8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3779" y="1848"/>
              <a:ext cx="147" cy="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9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3752" y="1692"/>
              <a:ext cx="195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10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3752" y="1541"/>
              <a:ext cx="195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11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31" name="Text Box 27"/>
            <p:cNvSpPr txBox="1">
              <a:spLocks noChangeArrowheads="1"/>
            </p:cNvSpPr>
            <p:nvPr/>
          </p:nvSpPr>
          <p:spPr bwMode="auto">
            <a:xfrm>
              <a:off x="3755" y="1395"/>
              <a:ext cx="196" cy="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12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981446" y="156362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OFDM 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412806" y="1550875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2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SQNR in NLOS Channel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5" y="1600200"/>
            <a:ext cx="4240685" cy="298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446" y="1506845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OFDM </a:t>
            </a:r>
            <a:endParaRPr lang="ru-RU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4734187"/>
            <a:ext cx="8229600" cy="99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 multi-path NLOS channel SQNR is not sensitive to waveform</a:t>
            </a:r>
            <a:endParaRPr lang="ru-RU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8148" y="1494100"/>
            <a:ext cx="4310419" cy="3433469"/>
            <a:chOff x="4448148" y="1494100"/>
            <a:chExt cx="4310419" cy="3433469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8148" y="1579473"/>
              <a:ext cx="4310419" cy="3038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412806" y="1494100"/>
              <a:ext cx="4138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SC</a:t>
              </a:r>
              <a:endParaRPr lang="ru-RU" dirty="0"/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6595097" y="4681507"/>
              <a:ext cx="271463" cy="246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4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6595097" y="4337019"/>
              <a:ext cx="271463" cy="246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5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6595097" y="3241875"/>
              <a:ext cx="2714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6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6595097" y="3024850"/>
              <a:ext cx="2714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7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6595097" y="2819400"/>
              <a:ext cx="2714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8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6595097" y="2609125"/>
              <a:ext cx="271463" cy="246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9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6552235" y="2383415"/>
              <a:ext cx="361950" cy="2020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10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6552235" y="2163999"/>
              <a:ext cx="361950" cy="183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 dirty="0">
                  <a:solidFill>
                    <a:srgbClr val="000000"/>
                  </a:solidFill>
                </a:rPr>
                <a:t>11</a:t>
              </a:r>
              <a:endParaRPr lang="ru-RU" alt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6552235" y="1939894"/>
              <a:ext cx="361950" cy="242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ru-RU" sz="1000" b="1">
                  <a:solidFill>
                    <a:srgbClr val="000000"/>
                  </a:solidFill>
                </a:rPr>
                <a:t>12</a:t>
              </a:r>
              <a:endParaRPr lang="ru-RU" altLang="ru-RU" sz="1000" b="1">
                <a:solidFill>
                  <a:srgbClr val="000000"/>
                </a:solidFill>
              </a:endParaRPr>
            </a:p>
          </p:txBody>
        </p:sp>
      </p:grp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2329800" y="3303158"/>
            <a:ext cx="2714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 dirty="0">
                <a:solidFill>
                  <a:srgbClr val="000000"/>
                </a:solidFill>
              </a:rPr>
              <a:t>6</a:t>
            </a:r>
            <a:endParaRPr lang="ru-RU" altLang="ru-RU" sz="1000" b="1" dirty="0">
              <a:solidFill>
                <a:srgbClr val="000000"/>
              </a:solidFill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329800" y="3086133"/>
            <a:ext cx="2714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 dirty="0">
                <a:solidFill>
                  <a:srgbClr val="000000"/>
                </a:solidFill>
              </a:rPr>
              <a:t>7</a:t>
            </a:r>
            <a:endParaRPr lang="ru-RU" altLang="ru-RU" sz="1000" b="1" dirty="0">
              <a:solidFill>
                <a:srgbClr val="000000"/>
              </a:solidFill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2329800" y="2880683"/>
            <a:ext cx="2714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>
                <a:solidFill>
                  <a:srgbClr val="000000"/>
                </a:solidFill>
              </a:rPr>
              <a:t>8</a:t>
            </a:r>
            <a:endParaRPr lang="ru-RU" altLang="ru-RU" sz="1000" b="1">
              <a:solidFill>
                <a:srgbClr val="000000"/>
              </a:solidFill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329800" y="2670408"/>
            <a:ext cx="271463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 dirty="0">
                <a:solidFill>
                  <a:srgbClr val="000000"/>
                </a:solidFill>
              </a:rPr>
              <a:t>9</a:t>
            </a:r>
            <a:endParaRPr lang="ru-RU" altLang="ru-RU" sz="1000" b="1" dirty="0">
              <a:solidFill>
                <a:srgbClr val="000000"/>
              </a:solidFill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286938" y="2444698"/>
            <a:ext cx="361950" cy="20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 dirty="0">
                <a:solidFill>
                  <a:srgbClr val="000000"/>
                </a:solidFill>
              </a:rPr>
              <a:t>10</a:t>
            </a:r>
            <a:endParaRPr lang="ru-RU" altLang="ru-RU" sz="1000" b="1" dirty="0">
              <a:solidFill>
                <a:srgbClr val="000000"/>
              </a:solidFill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2286938" y="2225282"/>
            <a:ext cx="361950" cy="18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 dirty="0">
                <a:solidFill>
                  <a:srgbClr val="000000"/>
                </a:solidFill>
              </a:rPr>
              <a:t>11</a:t>
            </a:r>
            <a:endParaRPr lang="ru-RU" altLang="ru-RU" sz="1000" b="1" dirty="0">
              <a:solidFill>
                <a:srgbClr val="000000"/>
              </a:solidFill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2286938" y="2001177"/>
            <a:ext cx="361950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08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1000" b="1">
                <a:solidFill>
                  <a:srgbClr val="000000"/>
                </a:solidFill>
              </a:rPr>
              <a:t>12</a:t>
            </a:r>
            <a:endParaRPr lang="ru-RU" altLang="ru-RU" sz="10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03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RAN1 WG needs to agree on number of ADC bits used for evaluations</a:t>
            </a:r>
          </a:p>
          <a:p>
            <a:r>
              <a:rPr lang="en-US" sz="2400" dirty="0" smtClean="0"/>
              <a:t>RAN1 WG needs to model quantization and clipping noise for V2V sidelink short TTI evaluations </a:t>
            </a:r>
          </a:p>
          <a:p>
            <a:r>
              <a:rPr lang="en-US" sz="2400" dirty="0" smtClean="0"/>
              <a:t>For shared AGC approach (i.e. when all UEs transmit at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symbol </a:t>
            </a:r>
            <a:r>
              <a:rPr lang="en-US" sz="2400" dirty="0"/>
              <a:t>of subframe </a:t>
            </a:r>
            <a:r>
              <a:rPr lang="en-US" sz="2400" dirty="0" smtClean="0"/>
              <a:t>R1-1704688</a:t>
            </a:r>
            <a:r>
              <a:rPr lang="en-US" sz="2400" dirty="0"/>
              <a:t>) </a:t>
            </a:r>
            <a:r>
              <a:rPr lang="en-US" sz="2400" dirty="0" smtClean="0"/>
              <a:t>only quantization noise needs to be considered (i.e. no clipping noise))</a:t>
            </a:r>
          </a:p>
          <a:p>
            <a:r>
              <a:rPr lang="en-US" sz="2400" dirty="0" smtClean="0"/>
              <a:t>For other cases, the SQNR should take into account both clipping and quantization noise</a:t>
            </a:r>
          </a:p>
          <a:p>
            <a:r>
              <a:rPr lang="en-US" sz="2400" dirty="0" smtClean="0"/>
              <a:t>SQNR curves on slide 4 can be used for analysis, given that only NLOS channel is modelled for V2V system level evaluations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056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Assume 8 bits for ADC </a:t>
            </a:r>
          </a:p>
          <a:p>
            <a:r>
              <a:rPr lang="en-US" sz="2800" dirty="0" smtClean="0"/>
              <a:t>Reproduce </a:t>
            </a:r>
            <a:r>
              <a:rPr lang="en-US" sz="2800" dirty="0"/>
              <a:t>SQNR curve for agreed number of </a:t>
            </a:r>
            <a:r>
              <a:rPr lang="en-US" sz="2800" dirty="0" smtClean="0"/>
              <a:t>bits and use it for system level evaluations</a:t>
            </a:r>
            <a:endParaRPr lang="en-US" sz="2800" dirty="0"/>
          </a:p>
          <a:p>
            <a:r>
              <a:rPr lang="en-US" sz="2800" dirty="0" smtClean="0"/>
              <a:t>ADC </a:t>
            </a:r>
            <a:r>
              <a:rPr lang="en-US" sz="2800" dirty="0" err="1" smtClean="0"/>
              <a:t>backoff</a:t>
            </a:r>
            <a:r>
              <a:rPr lang="en-US" sz="2800" dirty="0" smtClean="0"/>
              <a:t> is set to [-18dB] </a:t>
            </a:r>
          </a:p>
          <a:p>
            <a:pPr lvl="1"/>
            <a:r>
              <a:rPr lang="en-US" sz="2400" dirty="0" smtClean="0"/>
              <a:t>For R14 UEs it is evaluated with respect to received power at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 </a:t>
            </a:r>
            <a:r>
              <a:rPr lang="en-US" sz="2400" dirty="0"/>
              <a:t>symbol of </a:t>
            </a:r>
            <a:r>
              <a:rPr lang="en-US" sz="2400" dirty="0" smtClean="0"/>
              <a:t>subframe</a:t>
            </a:r>
          </a:p>
          <a:p>
            <a:pPr lvl="1"/>
            <a:r>
              <a:rPr lang="en-US" sz="2400" dirty="0" smtClean="0"/>
              <a:t>For R15 UEs, </a:t>
            </a:r>
          </a:p>
          <a:p>
            <a:pPr lvl="2"/>
            <a:r>
              <a:rPr lang="en-US" sz="1800" dirty="0" smtClean="0"/>
              <a:t>Option 1: </a:t>
            </a:r>
            <a:r>
              <a:rPr lang="en-US" sz="1800" dirty="0" err="1" smtClean="0"/>
              <a:t>Backoff</a:t>
            </a:r>
            <a:r>
              <a:rPr lang="en-US" sz="1800" dirty="0" smtClean="0"/>
              <a:t> is set with respect to the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symbol of subframe</a:t>
            </a:r>
          </a:p>
          <a:p>
            <a:pPr lvl="2"/>
            <a:r>
              <a:rPr lang="en-US" sz="1800" dirty="0"/>
              <a:t>Option </a:t>
            </a:r>
            <a:r>
              <a:rPr lang="en-US" sz="1800" dirty="0" smtClean="0"/>
              <a:t>2: </a:t>
            </a:r>
            <a:r>
              <a:rPr lang="en-US" sz="1800" dirty="0" err="1" smtClean="0"/>
              <a:t>Backoff</a:t>
            </a:r>
            <a:r>
              <a:rPr lang="en-US" sz="1800" dirty="0" smtClean="0"/>
              <a:t> </a:t>
            </a:r>
            <a:r>
              <a:rPr lang="en-US" sz="1800" dirty="0"/>
              <a:t>is set with respect to the </a:t>
            </a:r>
            <a:r>
              <a:rPr lang="en-US" sz="1800" dirty="0" smtClean="0"/>
              <a:t>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</a:t>
            </a:r>
            <a:r>
              <a:rPr lang="en-US" sz="1800" dirty="0"/>
              <a:t>symbol of </a:t>
            </a:r>
            <a:r>
              <a:rPr lang="en-US" sz="1800" dirty="0" smtClean="0"/>
              <a:t>short TTI</a:t>
            </a:r>
            <a:endParaRPr lang="en-US" sz="1800" dirty="0"/>
          </a:p>
          <a:p>
            <a:pPr lvl="3"/>
            <a:r>
              <a:rPr lang="en-US" sz="1800" dirty="0" smtClean="0"/>
              <a:t>Impact of AGC scaling should be taken into account for reception of transmissions from R14 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7795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short TTI V2V sidelink evaluations,</a:t>
            </a:r>
          </a:p>
          <a:p>
            <a:pPr lvl="1"/>
            <a:r>
              <a:rPr lang="en-US" sz="2000" dirty="0" smtClean="0"/>
              <a:t>UE calculates the power level used for AGC settling (P1 – power received and used for AGC setting)</a:t>
            </a:r>
          </a:p>
          <a:p>
            <a:pPr lvl="1"/>
            <a:r>
              <a:rPr lang="en-US" sz="2000" dirty="0" smtClean="0"/>
              <a:t>UE calculates the received power in demodulation symbol (P2)</a:t>
            </a:r>
          </a:p>
          <a:p>
            <a:pPr lvl="1"/>
            <a:r>
              <a:rPr lang="en-US" sz="2000" dirty="0" smtClean="0"/>
              <a:t>The P2 and P1 are used to determine the SNR per symbol taking into account SQNR curve</a:t>
            </a:r>
          </a:p>
          <a:p>
            <a:r>
              <a:rPr lang="en-US" sz="2400" dirty="0" smtClean="0"/>
              <a:t>Note</a:t>
            </a:r>
          </a:p>
          <a:p>
            <a:pPr lvl="1"/>
            <a:r>
              <a:rPr lang="en-US" sz="2000" dirty="0" smtClean="0"/>
              <a:t>If (P2 &lt; P1) then only quantization noise is added</a:t>
            </a:r>
          </a:p>
          <a:p>
            <a:pPr lvl="1"/>
            <a:r>
              <a:rPr lang="en-US" sz="2000" dirty="0" smtClean="0"/>
              <a:t>If P1 &lt; P2 &lt; (P1 +Threshold), then both </a:t>
            </a:r>
            <a:r>
              <a:rPr lang="en-US" sz="2000" dirty="0"/>
              <a:t>quantization </a:t>
            </a:r>
            <a:r>
              <a:rPr lang="en-US" sz="2000" dirty="0" smtClean="0"/>
              <a:t>and clipping noise are added</a:t>
            </a:r>
          </a:p>
          <a:p>
            <a:pPr lvl="1"/>
            <a:r>
              <a:rPr lang="en-US" sz="2000" dirty="0"/>
              <a:t>If </a:t>
            </a:r>
            <a:r>
              <a:rPr lang="en-US" sz="2000" dirty="0" smtClean="0"/>
              <a:t>(P2 &gt; P1+Threshold), reception is declared as failed</a:t>
            </a:r>
          </a:p>
          <a:p>
            <a:pPr lvl="1"/>
            <a:r>
              <a:rPr lang="en-US" sz="2000" dirty="0" smtClean="0"/>
              <a:t>Threshold = [10 dB]</a:t>
            </a:r>
            <a:endParaRPr lang="en-US" sz="2400" dirty="0"/>
          </a:p>
          <a:p>
            <a:pPr lvl="1"/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6270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Office PowerPoint</Application>
  <PresentationFormat>On-screen Show (4:3)</PresentationFormat>
  <Paragraphs>89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맑은 고딕</vt:lpstr>
      <vt:lpstr>宋体</vt:lpstr>
      <vt:lpstr>Arial</vt:lpstr>
      <vt:lpstr>Calibri</vt:lpstr>
      <vt:lpstr>Times New Roman</vt:lpstr>
      <vt:lpstr>Office Theme</vt:lpstr>
      <vt:lpstr>WF on AGC Impact for V2V Sidelink Short TTI Evaluations</vt:lpstr>
      <vt:lpstr>Background</vt:lpstr>
      <vt:lpstr>SQNR in LOS Channel</vt:lpstr>
      <vt:lpstr>SQNR in NLOS Channel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2017-04-06T23:27:31Z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455c8a18-b78b-4de3-929d-b2d588960fa4</vt:lpwstr>
  </property>
  <property fmtid="{D5CDD505-2E9C-101B-9397-08002B2CF9AE}" pid="3" name="CTP_TimeStamp">
    <vt:lpwstr>2017-04-06 23:27:30Z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