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7"/>
  </p:sldMasterIdLst>
  <p:sldIdLst>
    <p:sldId id="256" r:id="rId8"/>
    <p:sldId id="274" r:id="rId9"/>
    <p:sldId id="277" r:id="rId10"/>
    <p:sldId id="278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21" autoAdjust="0"/>
    <p:restoredTop sz="94660"/>
  </p:normalViewPr>
  <p:slideViewPr>
    <p:cSldViewPr snapToGrid="0">
      <p:cViewPr varScale="1">
        <p:scale>
          <a:sx n="84" d="100"/>
          <a:sy n="84" d="100"/>
        </p:scale>
        <p:origin x="51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1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4.xml"/><Relationship Id="rId5" Type="http://schemas.openxmlformats.org/officeDocument/2006/relationships/customXml" Target="../customXml/item5.xml"/><Relationship Id="rId15" Type="http://schemas.openxmlformats.org/officeDocument/2006/relationships/tableStyles" Target="tableStyles.xml"/><Relationship Id="rId10" Type="http://schemas.openxmlformats.org/officeDocument/2006/relationships/slide" Target="slides/slide3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0985" y="1568409"/>
            <a:ext cx="10972800" cy="2387600"/>
          </a:xfrm>
        </p:spPr>
        <p:txBody>
          <a:bodyPr anchor="ctr">
            <a:noAutofit/>
          </a:bodyPr>
          <a:lstStyle/>
          <a:p>
            <a:r>
              <a:rPr lang="en-US" dirty="0"/>
              <a:t>WF on </a:t>
            </a:r>
            <a:r>
              <a:rPr lang="en-GB" dirty="0"/>
              <a:t>Traffic Requirements for Aerial Vehicles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0985" y="4048084"/>
            <a:ext cx="10972800" cy="1655762"/>
          </a:xfrm>
        </p:spPr>
        <p:txBody>
          <a:bodyPr/>
          <a:lstStyle/>
          <a:p>
            <a:r>
              <a:rPr lang="en-US" dirty="0"/>
              <a:t>Nokia, Alcatel-Lucent Shanghai Bell, ZTE, ZTE Microelectronics, </a:t>
            </a:r>
            <a:r>
              <a:rPr lang="en-US" dirty="0" err="1"/>
              <a:t>Tongji</a:t>
            </a:r>
            <a:r>
              <a:rPr lang="en-US" dirty="0"/>
              <a:t> University, Intel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1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sz="1800" dirty="0"/>
              <a:t>R1-1706476</a:t>
            </a:r>
            <a:endParaRPr lang="en-US" altLang="en-US" sz="1800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#88bis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GB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April 3rd – 7th 2017</a:t>
            </a:r>
            <a:endParaRPr lang="en-US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7.2.8.1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4800" y="194185"/>
            <a:ext cx="10515600" cy="892098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6800" y="1411200"/>
            <a:ext cx="10901082" cy="4764313"/>
          </a:xfrm>
        </p:spPr>
        <p:txBody>
          <a:bodyPr>
            <a:noAutofit/>
          </a:bodyPr>
          <a:lstStyle/>
          <a:p>
            <a:pPr hangingPunct="0">
              <a:spcBef>
                <a:spcPts val="0"/>
              </a:spcBef>
              <a:spcAft>
                <a:spcPts val="2000"/>
              </a:spcAft>
            </a:pPr>
            <a:r>
              <a:rPr lang="en-GB" sz="2000" dirty="0"/>
              <a:t>A new Study Item on “Study on Enhanced Support for Aerial Vehicles” was approved at RAN#75 meeting with the target of enhanced support for aerial vehicles served by LTE network. </a:t>
            </a:r>
          </a:p>
          <a:p>
            <a:pPr hangingPunct="0">
              <a:spcBef>
                <a:spcPts val="0"/>
              </a:spcBef>
              <a:spcAft>
                <a:spcPts val="2000"/>
              </a:spcAft>
            </a:pPr>
            <a:r>
              <a:rPr lang="en-GB" sz="2000" dirty="0"/>
              <a:t>The aerial vehicles are connected to a UAV pilot on the ground today, while in the future the control may be given to a traffic control system. The control link has a relatively low data rate, but requires higher reliability and relatively low latency.</a:t>
            </a:r>
          </a:p>
          <a:p>
            <a:pPr hangingPunct="0">
              <a:spcBef>
                <a:spcPts val="0"/>
              </a:spcBef>
              <a:spcAft>
                <a:spcPts val="2000"/>
              </a:spcAft>
            </a:pPr>
            <a:r>
              <a:rPr lang="en-GB" sz="2000" dirty="0"/>
              <a:t>The aerial vehicles may support one or more application(s) with higher data rate requirement, for example flying cameras, to support live stream in the uplink. </a:t>
            </a:r>
          </a:p>
        </p:txBody>
      </p:sp>
    </p:spTree>
    <p:extLst>
      <p:ext uri="{BB962C8B-B14F-4D97-AF65-F5344CB8AC3E}">
        <p14:creationId xmlns:p14="http://schemas.microsoft.com/office/powerpoint/2010/main" val="468654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4800" y="194185"/>
            <a:ext cx="10515600" cy="892098"/>
          </a:xfrm>
        </p:spPr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800" y="1510350"/>
            <a:ext cx="10901082" cy="3830275"/>
          </a:xfrm>
        </p:spPr>
        <p:txBody>
          <a:bodyPr>
            <a:noAutofit/>
          </a:bodyPr>
          <a:lstStyle/>
          <a:p>
            <a:pPr marL="228600" lvl="1">
              <a:spcBef>
                <a:spcPts val="0"/>
              </a:spcBef>
              <a:spcAft>
                <a:spcPts val="600"/>
              </a:spcAft>
            </a:pPr>
            <a:r>
              <a:rPr lang="en-GB" altLang="zh-CN" dirty="0"/>
              <a:t>Proposal 1: The traffic requirements for aerial vehicles are</a:t>
            </a:r>
          </a:p>
          <a:p>
            <a:pPr marL="460800" lvl="1" hangingPunct="0">
              <a:spcBef>
                <a:spcPts val="800"/>
              </a:spcBef>
              <a:spcAft>
                <a:spcPts val="600"/>
              </a:spcAft>
            </a:pPr>
            <a:r>
              <a:rPr lang="en-GB" sz="2000" dirty="0"/>
              <a:t>Control traffic</a:t>
            </a:r>
          </a:p>
          <a:p>
            <a:pPr marL="805500" lvl="2" indent="-342900" hangingPunct="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dirty="0"/>
              <a:t>Data rate: [30] kbps in uplink and downlink</a:t>
            </a:r>
          </a:p>
          <a:p>
            <a:pPr marL="805500" lvl="2" indent="-342900" hangingPunct="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dirty="0"/>
              <a:t>Air interface one way delay: 50 </a:t>
            </a:r>
            <a:r>
              <a:rPr lang="en-GB" dirty="0" err="1"/>
              <a:t>ms</a:t>
            </a:r>
            <a:endParaRPr lang="en-GB" dirty="0"/>
          </a:p>
          <a:p>
            <a:pPr marL="805500" lvl="2" indent="-342900" hangingPunct="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dirty="0"/>
              <a:t>Reliability: [99.9%]</a:t>
            </a:r>
          </a:p>
          <a:p>
            <a:pPr marL="460800" lvl="1" hangingPunct="0">
              <a:spcBef>
                <a:spcPts val="800"/>
              </a:spcBef>
              <a:spcAft>
                <a:spcPts val="600"/>
              </a:spcAft>
            </a:pPr>
            <a:r>
              <a:rPr lang="en-GB" sz="2000" dirty="0"/>
              <a:t>Application-based traffic</a:t>
            </a:r>
          </a:p>
          <a:p>
            <a:pPr marL="805500" lvl="2" indent="-342900" hangingPunct="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dirty="0"/>
              <a:t>Data rate: 10 </a:t>
            </a:r>
            <a:r>
              <a:rPr lang="en-GB" dirty="0" err="1"/>
              <a:t>Mbps</a:t>
            </a:r>
            <a:r>
              <a:rPr lang="en-GB" dirty="0"/>
              <a:t> in uplink and [100] kbps in downlink</a:t>
            </a:r>
          </a:p>
          <a:p>
            <a:pPr marL="805500" lvl="2" indent="-342900" hangingPunct="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dirty="0"/>
              <a:t>Air interface one way delay: Best effort</a:t>
            </a:r>
          </a:p>
          <a:p>
            <a:pPr marL="805500" lvl="2" indent="-342900" hangingPunct="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dirty="0"/>
              <a:t>Reliability: [95%]</a:t>
            </a:r>
          </a:p>
          <a:p>
            <a:pPr lvl="1" hangingPunct="0"/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13140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4800" y="194185"/>
            <a:ext cx="10515600" cy="892098"/>
          </a:xfrm>
        </p:spPr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800" y="1511320"/>
            <a:ext cx="10901082" cy="812011"/>
          </a:xfrm>
        </p:spPr>
        <p:txBody>
          <a:bodyPr>
            <a:noAutofit/>
          </a:bodyPr>
          <a:lstStyle/>
          <a:p>
            <a:pPr marL="228600" lvl="1">
              <a:spcBef>
                <a:spcPts val="1000"/>
              </a:spcBef>
              <a:spcAft>
                <a:spcPts val="1000"/>
              </a:spcAft>
            </a:pPr>
            <a:r>
              <a:rPr lang="en-GB" altLang="zh-CN" dirty="0"/>
              <a:t>Proposal 2: Capture the traffic requirements in Table 1 into TR.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3631427"/>
              </p:ext>
            </p:extLst>
          </p:nvPr>
        </p:nvGraphicFramePr>
        <p:xfrm>
          <a:off x="859394" y="2897309"/>
          <a:ext cx="9956207" cy="207246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3318057">
                  <a:extLst>
                    <a:ext uri="{9D8B030D-6E8A-4147-A177-3AD203B41FA5}">
                      <a16:colId xmlns:a16="http://schemas.microsoft.com/office/drawing/2014/main" val="20225391"/>
                    </a:ext>
                  </a:extLst>
                </a:gridCol>
                <a:gridCol w="3319075">
                  <a:extLst>
                    <a:ext uri="{9D8B030D-6E8A-4147-A177-3AD203B41FA5}">
                      <a16:colId xmlns:a16="http://schemas.microsoft.com/office/drawing/2014/main" val="2640676417"/>
                    </a:ext>
                  </a:extLst>
                </a:gridCol>
                <a:gridCol w="3319075">
                  <a:extLst>
                    <a:ext uri="{9D8B030D-6E8A-4147-A177-3AD203B41FA5}">
                      <a16:colId xmlns:a16="http://schemas.microsoft.com/office/drawing/2014/main" val="2864446655"/>
                    </a:ext>
                  </a:extLst>
                </a:gridCol>
              </a:tblGrid>
              <a:tr h="39751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UAV control traffic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Application based traffic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3246417"/>
                  </a:ext>
                </a:extLst>
              </a:tr>
              <a:tr h="93540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Data rate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[30] kbps in uplink and downlink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10 </a:t>
                      </a:r>
                      <a:r>
                        <a:rPr lang="en-GB" sz="1800" dirty="0" err="1">
                          <a:effectLst/>
                        </a:rPr>
                        <a:t>Mbps</a:t>
                      </a:r>
                      <a:r>
                        <a:rPr lang="en-GB" sz="1800" dirty="0">
                          <a:effectLst/>
                        </a:rPr>
                        <a:t> in uplink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[100] kbps in downlink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4873250"/>
                  </a:ext>
                </a:extLst>
              </a:tr>
              <a:tr h="36977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Air interface one way delay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50 </a:t>
                      </a:r>
                      <a:r>
                        <a:rPr lang="en-GB" sz="1800" dirty="0" err="1">
                          <a:effectLst/>
                        </a:rPr>
                        <a:t>ms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Best effort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9534869"/>
                  </a:ext>
                </a:extLst>
              </a:tr>
              <a:tr h="36977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Reliability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[99.9] %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[95] %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1941371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929603" y="2415522"/>
            <a:ext cx="3815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Table 1 Traffic requirements for drones</a:t>
            </a:r>
          </a:p>
        </p:txBody>
      </p:sp>
    </p:spTree>
    <p:extLst>
      <p:ext uri="{BB962C8B-B14F-4D97-AF65-F5344CB8AC3E}">
        <p14:creationId xmlns:p14="http://schemas.microsoft.com/office/powerpoint/2010/main" val="4499226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SharedContentType xmlns="Microsoft.SharePoint.Taxonomy.ContentTypeSync" SourceId="34c87397-5fc1-491e-85e7-d6110dbe9cbd" ContentTypeId="0x010100CE50E52E7543470BBDD3827FE50C59CB" PreviousValue="false"/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wner xmlns="71c5aaf6-e6ce-465b-b873-5148d2a4c105" xsi:nil="true"/>
    <DocumentType xmlns="71c5aaf6-e6ce-465b-b873-5148d2a4c105">Communication Material</DocumentType>
    <NokiaConfidentiality xmlns="71c5aaf6-e6ce-465b-b873-5148d2a4c105">Nokia Internal Use</NokiaConfidentiality>
    <_dlc_DocId xmlns="71c5aaf6-e6ce-465b-b873-5148d2a4c105">SP-TNI2P53I3USP-1310471962-281</_dlc_DocId>
    <_dlc_DocIdUrl xmlns="71c5aaf6-e6ce-465b-b873-5148d2a4c105">
      <Url>https://nokia.sharepoint.com/sites/UAV/_layouts/15/DocIdRedir.aspx?ID=SP-TNI2P53I3USP-1310471962-281</Url>
      <Description>SP-TNI2P53I3USP-1310471962-281</Description>
    </_dlc_DocIdUrl>
  </documentManagement>
</p:properti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Nokia Document" ma:contentTypeID="0x010100CE50E52E7543470BBDD3827FE50C59CB00E61CF3BF93BE89408BBE082B1CAE5027" ma:contentTypeVersion="6" ma:contentTypeDescription="Create Nokia Word Document" ma:contentTypeScope="" ma:versionID="82c206528592e194f10c379fdcac4ec0">
  <xsd:schema xmlns:xsd="http://www.w3.org/2001/XMLSchema" xmlns:xs="http://www.w3.org/2001/XMLSchema" xmlns:p="http://schemas.microsoft.com/office/2006/metadata/properties" xmlns:ns2="71c5aaf6-e6ce-465b-b873-5148d2a4c105" targetNamespace="http://schemas.microsoft.com/office/2006/metadata/properties" ma:root="true" ma:fieldsID="ed7d70928f1c471790875658894f9435" ns2:_="">
    <xsd:import namespace="71c5aaf6-e6ce-465b-b873-5148d2a4c105"/>
    <xsd:element name="properties">
      <xsd:complexType>
        <xsd:sequence>
          <xsd:element name="documentManagement">
            <xsd:complexType>
              <xsd:all>
                <xsd:element ref="ns2:DocumentType"/>
                <xsd:element ref="ns2:NokiaConfidentiality"/>
                <xsd:element ref="ns2:Owner" minOccurs="0"/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DocumentType" ma:index="8" ma:displayName="Document Type" ma:default="Description" ma:description="Document type specifies the content of the document" ma:format="Dropdown" ma:internalName="DocumentType">
      <xsd:simpleType>
        <xsd:restriction base="dms:Choice">
          <xsd:enumeration value="Agenda"/>
          <xsd:enumeration value="Agreement"/>
          <xsd:enumeration value="Analysis"/>
          <xsd:enumeration value="Assessment"/>
          <xsd:enumeration value="Checklist"/>
          <xsd:enumeration value="Communication Material"/>
          <xsd:enumeration value="Configuration Description"/>
          <xsd:enumeration value="Description"/>
          <xsd:enumeration value="Diagram"/>
          <xsd:enumeration value="Drawing"/>
          <xsd:enumeration value="Form"/>
          <xsd:enumeration value="Guide or Manual"/>
          <xsd:enumeration value="Guideline"/>
          <xsd:enumeration value="Instruction"/>
          <xsd:enumeration value="Lessons Learnt"/>
          <xsd:enumeration value="List"/>
          <xsd:enumeration value="Local Operating Procedure"/>
          <xsd:enumeration value="Minutes"/>
          <xsd:enumeration value="Model"/>
          <xsd:enumeration value="Note"/>
          <xsd:enumeration value="Plan"/>
          <xsd:enumeration value="Policy Document"/>
          <xsd:enumeration value="Presentation"/>
          <xsd:enumeration value="Print Marketing Material"/>
          <xsd:enumeration value="Process Document"/>
          <xsd:enumeration value="Proposal"/>
          <xsd:enumeration value="Publication"/>
          <xsd:enumeration value="Report"/>
          <xsd:enumeration value="Requirement"/>
          <xsd:enumeration value="Roadmap"/>
          <xsd:enumeration value="Schedule"/>
          <xsd:enumeration value="Specification"/>
          <xsd:enumeration value="Standard Operating Procedure"/>
          <xsd:enumeration value="Strategy Document"/>
          <xsd:enumeration value="Success Story"/>
          <xsd:enumeration value="Summary"/>
          <xsd:enumeration value="Support Document"/>
          <xsd:enumeration value="Template"/>
          <xsd:enumeration value="Test"/>
          <xsd:enumeration value="Training Material"/>
        </xsd:restriction>
      </xsd:simpleType>
    </xsd:element>
    <xsd:element name="NokiaConfidentiality" ma:index="9" ma:displayName="Nokia Confidentiality" ma:default="Nokia Internal Use" ma:format="Dropdown" ma:internalName="NokiaConfidentiality" ma:readOnly="false">
      <xsd:simpleType>
        <xsd:restriction base="dms:Choice">
          <xsd:enumeration value="Nokia Internal Use"/>
          <xsd:enumeration value="Confidential"/>
          <xsd:enumeration value="Secret"/>
          <xsd:enumeration value="Public"/>
        </xsd:restriction>
      </xsd:simpleType>
    </xsd:element>
    <xsd:element name="Owner" ma:index="10" nillable="true" ma:displayName="Owner" ma:description="Owner identifies the person or group who owns the document (default value is the same as the Creator of the document)" ma:internalName="Owner">
      <xsd:simpleType>
        <xsd:restriction base="dms:Text"/>
      </xsd:simpleType>
    </xsd:element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6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Props1.xml><?xml version="1.0" encoding="utf-8"?>
<ds:datastoreItem xmlns:ds="http://schemas.openxmlformats.org/officeDocument/2006/customXml" ds:itemID="{61CA838F-0F27-4C60-B425-8EB385ED22FD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32F9B0AB-DE3C-44C6-9393-D5BA62337D0A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3DCD7C22-09CF-4429-86EC-4DD4E7FB3390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2893639A-07DF-4F4D-8744-69C91E16BD9A}">
  <ds:schemaRefs>
    <ds:schemaRef ds:uri="http://schemas.openxmlformats.org/package/2006/metadata/core-properties"/>
    <ds:schemaRef ds:uri="http://purl.org/dc/elements/1.1/"/>
    <ds:schemaRef ds:uri="http://purl.org/dc/terms/"/>
    <ds:schemaRef ds:uri="71c5aaf6-e6ce-465b-b873-5148d2a4c105"/>
    <ds:schemaRef ds:uri="http://schemas.microsoft.com/office/2006/documentManagement/types"/>
    <ds:schemaRef ds:uri="http://www.w3.org/XML/1998/namespace"/>
    <ds:schemaRef ds:uri="http://purl.org/dc/dcmitype/"/>
    <ds:schemaRef ds:uri="http://schemas.microsoft.com/office/infopath/2007/PartnerControls"/>
    <ds:schemaRef ds:uri="http://schemas.microsoft.com/office/2006/metadata/properties"/>
  </ds:schemaRefs>
</ds:datastoreItem>
</file>

<file path=customXml/itemProps5.xml><?xml version="1.0" encoding="utf-8"?>
<ds:datastoreItem xmlns:ds="http://schemas.openxmlformats.org/officeDocument/2006/customXml" ds:itemID="{003372E3-64E2-44B3-B895-E58CE8583C4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6.xml><?xml version="1.0" encoding="utf-8"?>
<ds:datastoreItem xmlns:ds="http://schemas.openxmlformats.org/officeDocument/2006/customXml" ds:itemID="{67D1B11A-B41B-45B0-BC98-D13A78ED7BCC}">
  <ds:schemaRefs>
    <ds:schemaRef ds:uri="http://schemas.microsoft.com/office/2006/metadata/customXs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1605</TotalTime>
  <Words>283</Words>
  <Application>Microsoft Office PowerPoint</Application>
  <PresentationFormat>Widescreen</PresentationFormat>
  <Paragraphs>36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 Unicode MS</vt:lpstr>
      <vt:lpstr>宋体</vt:lpstr>
      <vt:lpstr>Arial</vt:lpstr>
      <vt:lpstr>Calibri</vt:lpstr>
      <vt:lpstr>Calibri Light</vt:lpstr>
      <vt:lpstr>Times New Roman</vt:lpstr>
      <vt:lpstr>Wingdings</vt:lpstr>
      <vt:lpstr>Office Theme</vt:lpstr>
      <vt:lpstr>WF on Traffic Requirements for Aerial Vehicles</vt:lpstr>
      <vt:lpstr>Background</vt:lpstr>
      <vt:lpstr>Proposals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Evaluation scenarios and channel models for drones</dc:title>
  <cp:lastModifiedBy>Xiong, Zhilan (Nokia - GB/Bristol)</cp:lastModifiedBy>
  <cp:revision>296</cp:revision>
  <dcterms:created xsi:type="dcterms:W3CDTF">2016-03-23T22:01:47Z</dcterms:created>
  <dcterms:modified xsi:type="dcterms:W3CDTF">2017-04-06T17:59:26Z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(3)3IBquzWqy+OdrMLJcZhtZBCAGGN6C29Hjyelvc9crQUEHgbzsNc+UUuluORQhZI7ex6rQk+g
DYuOpVnJbfSE61QBu5QOzb1rjQ9HjolmCDrcNTvQck7fIizW9mq66FwV3SYrxLEl7BE9U98F
XU1/gkDKDXvaMEJ2wypHX4X4L5byJtZHijhROKWzeYsboXHPDPh4VAG3azjgs8l0uxRX5UfL
v7OLlqH1lDnlyp7kKt</vt:lpwstr>
  </property>
  <property fmtid="{D5CDD505-2E9C-101B-9397-08002B2CF9AE}" pid="3" name="_2015_ms_pID_7253431">
    <vt:lpwstr>KA4pkZxe6VbpdV8GvorLSAv8Da51bpLAl4dxTXNX05mO610zpNf3aj
4FL9RsEdDDsnEMM4cu3q16SMsQzUGgu/JZQ+1HUvSKcpN6cKz8RE07lq6fMwsWuAxbkf2pvf
LLkNb39hdfYOoFxWSDH3JILr2FtvIibQUNpHX0mkeQGzLOfOLI0AE5jWw+BaHTpiJIl2rJ8y
X8SoTRGidoWqceVmhD4Nsfhjr0KS608vAzlm</vt:lpwstr>
  </property>
  <property fmtid="{D5CDD505-2E9C-101B-9397-08002B2CF9AE}" pid="4" name="_2015_ms_pID_7253432">
    <vt:lpwstr>DFpX6SrLjRzwUCqRMpYFta/ELiEGJlAUmUbm
943qXdLM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1476115306</vt:lpwstr>
  </property>
  <property fmtid="{D5CDD505-2E9C-101B-9397-08002B2CF9AE}" pid="9" name="_AdHocReviewCycleID">
    <vt:i4>942521173</vt:i4>
  </property>
  <property fmtid="{D5CDD505-2E9C-101B-9397-08002B2CF9AE}" pid="10" name="_NewReviewCycle">
    <vt:lpwstr/>
  </property>
  <property fmtid="{D5CDD505-2E9C-101B-9397-08002B2CF9AE}" pid="11" name="_EmailSubject">
    <vt:lpwstr>[Aerial Vehicles] RAN1#88bis external contribution review</vt:lpwstr>
  </property>
  <property fmtid="{D5CDD505-2E9C-101B-9397-08002B2CF9AE}" pid="12" name="_AuthorEmail">
    <vt:lpwstr>zhilan.xiong@nokia.com</vt:lpwstr>
  </property>
  <property fmtid="{D5CDD505-2E9C-101B-9397-08002B2CF9AE}" pid="13" name="_AuthorEmailDisplayName">
    <vt:lpwstr>Xiong, Zhilan (Nokia - GB/Bristol)</vt:lpwstr>
  </property>
  <property fmtid="{D5CDD505-2E9C-101B-9397-08002B2CF9AE}" pid="14" name="ContentTypeId">
    <vt:lpwstr>0x010100CE50E52E7543470BBDD3827FE50C59CB00E61CF3BF93BE89408BBE082B1CAE5027</vt:lpwstr>
  </property>
  <property fmtid="{D5CDD505-2E9C-101B-9397-08002B2CF9AE}" pid="15" name="_dlc_DocIdItemGuid">
    <vt:lpwstr>04a0e5a2-b722-4ec1-a287-002e4b11640c</vt:lpwstr>
  </property>
</Properties>
</file>