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0" r:id="rId4"/>
    <p:sldId id="281" r:id="rId5"/>
    <p:sldId id="285" r:id="rId6"/>
    <p:sldId id="28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             		</a:t>
            </a:r>
            <a:r>
              <a:rPr lang="en-GB" sz="2400" b="1" dirty="0" smtClean="0"/>
              <a:t>R1-1706633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– 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 smtClean="0"/>
              <a:t>Agenda item: 8.1.2.2.2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smtClean="0"/>
              <a:t>Beam Failure </a:t>
            </a:r>
            <a:r>
              <a:rPr lang="en-US" sz="4000" dirty="0" smtClean="0"/>
              <a:t>Recovery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46656" y="4038600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MediaTek</a:t>
            </a:r>
            <a:r>
              <a:rPr lang="en-US" sz="4000" dirty="0" smtClean="0"/>
              <a:t>, Ericsson, Samsung</a:t>
            </a:r>
            <a:r>
              <a:rPr lang="en-US" sz="4000" dirty="0" smtClean="0"/>
              <a:t>, KT Corp, </a:t>
            </a:r>
            <a:r>
              <a:rPr lang="en-US" sz="4000" dirty="0" err="1" smtClean="0"/>
              <a:t>InterDigital</a:t>
            </a:r>
            <a:r>
              <a:rPr lang="en-US" sz="4000" dirty="0" smtClean="0"/>
              <a:t>, </a:t>
            </a:r>
            <a:r>
              <a:rPr lang="en-US" sz="4000" dirty="0" smtClean="0"/>
              <a:t>[ZTE, CATT, OPPO, Intel, HW, </a:t>
            </a:r>
            <a:r>
              <a:rPr lang="en-US" sz="4000" dirty="0" err="1" smtClean="0"/>
              <a:t>HiSilicon</a:t>
            </a:r>
            <a:r>
              <a:rPr lang="en-US" sz="4000" dirty="0" smtClean="0"/>
              <a:t>, </a:t>
            </a:r>
            <a:r>
              <a:rPr lang="en-US" sz="4000" dirty="0" smtClean="0"/>
              <a:t>vivo]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UE Beam failure recovery mechanism includes the following steps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tep1: Beam failure detection</a:t>
            </a:r>
          </a:p>
          <a:p>
            <a:pPr lvl="1"/>
            <a:r>
              <a:rPr lang="en-US" dirty="0" smtClean="0"/>
              <a:t>Step2: New candidate beam identification</a:t>
            </a:r>
          </a:p>
          <a:p>
            <a:pPr lvl="2"/>
            <a:r>
              <a:rPr lang="en-US" dirty="0"/>
              <a:t>It’s up to UE implementation on running step 2 before step </a:t>
            </a:r>
            <a:r>
              <a:rPr lang="en-US" dirty="0" smtClean="0"/>
              <a:t>1</a:t>
            </a:r>
          </a:p>
          <a:p>
            <a:pPr lvl="1"/>
            <a:r>
              <a:rPr lang="en-US" dirty="0" smtClean="0"/>
              <a:t>Step3: Beam failure recovery request transmission</a:t>
            </a:r>
          </a:p>
          <a:p>
            <a:pPr lvl="1"/>
            <a:r>
              <a:rPr lang="en-US" dirty="0" smtClean="0"/>
              <a:t>Step4: UE monitors </a:t>
            </a:r>
            <a:r>
              <a:rPr lang="en-US" dirty="0" err="1" smtClean="0"/>
              <a:t>gNB</a:t>
            </a:r>
            <a:r>
              <a:rPr lang="en-US" dirty="0" smtClean="0"/>
              <a:t> response for beam failure recovery request</a:t>
            </a:r>
          </a:p>
          <a:p>
            <a:pPr lvl="1"/>
            <a:r>
              <a:rPr lang="en-US" dirty="0" smtClean="0"/>
              <a:t>Note: to proceed with subsequent steps, proceeding steps should be satisfied, unless stated otherwise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10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Step1</a:t>
            </a:r>
            <a:r>
              <a:rPr lang="en-US" dirty="0"/>
              <a:t>: Beam failure </a:t>
            </a:r>
            <a:r>
              <a:rPr lang="en-US" dirty="0" smtClean="0"/>
              <a:t>detection </a:t>
            </a:r>
          </a:p>
          <a:p>
            <a:pPr lvl="1"/>
            <a:r>
              <a:rPr lang="en-US" dirty="0"/>
              <a:t>UE monitors beam failure detection RS to assess if a beam failure trigger condition has been </a:t>
            </a:r>
            <a:r>
              <a:rPr lang="en-US" dirty="0" smtClean="0"/>
              <a:t>met</a:t>
            </a:r>
          </a:p>
          <a:p>
            <a:pPr lvl="1"/>
            <a:r>
              <a:rPr lang="en-US" dirty="0" smtClean="0"/>
              <a:t>Beam failure detection RS at least includes periodic CSI-RS for beam management</a:t>
            </a:r>
          </a:p>
          <a:p>
            <a:pPr lvl="2"/>
            <a:r>
              <a:rPr lang="en-US" dirty="0" smtClean="0"/>
              <a:t>SS-block </a:t>
            </a:r>
            <a:r>
              <a:rPr lang="en-US" dirty="0" smtClean="0">
                <a:solidFill>
                  <a:srgbClr val="FF0000"/>
                </a:solidFill>
              </a:rPr>
              <a:t>within the serving cell</a:t>
            </a:r>
            <a:r>
              <a:rPr lang="en-US" dirty="0" smtClean="0"/>
              <a:t> </a:t>
            </a:r>
            <a:r>
              <a:rPr lang="en-US" dirty="0" smtClean="0"/>
              <a:t>can be considered, if SS-block is also used in beam management as </a:t>
            </a:r>
            <a:r>
              <a:rPr lang="en-US" dirty="0" smtClean="0"/>
              <a:t>well</a:t>
            </a:r>
          </a:p>
          <a:p>
            <a:pPr lvl="1"/>
            <a:r>
              <a:rPr lang="en-US" dirty="0" smtClean="0"/>
              <a:t>FFS</a:t>
            </a:r>
            <a:r>
              <a:rPr lang="en-US" dirty="0" smtClean="0"/>
              <a:t>: Trigger condition for </a:t>
            </a:r>
            <a:r>
              <a:rPr lang="en-US" dirty="0"/>
              <a:t>declaring beam </a:t>
            </a:r>
            <a:r>
              <a:rPr lang="en-US" dirty="0" smtClean="0"/>
              <a:t>failure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642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Step2: New candidate beam </a:t>
            </a:r>
            <a:r>
              <a:rPr lang="en-US" dirty="0" smtClean="0"/>
              <a:t>identification</a:t>
            </a:r>
          </a:p>
          <a:p>
            <a:pPr lvl="1"/>
            <a:r>
              <a:rPr lang="en-US" dirty="0"/>
              <a:t>UE monitors </a:t>
            </a:r>
            <a:r>
              <a:rPr lang="en-US" dirty="0" smtClean="0"/>
              <a:t>beam identification RS </a:t>
            </a:r>
            <a:r>
              <a:rPr lang="en-US" dirty="0"/>
              <a:t>to </a:t>
            </a:r>
            <a:r>
              <a:rPr lang="en-US" dirty="0" smtClean="0"/>
              <a:t>find a new candidate beam</a:t>
            </a:r>
          </a:p>
          <a:p>
            <a:pPr lvl="1"/>
            <a:r>
              <a:rPr lang="en-US" dirty="0" smtClean="0"/>
              <a:t>Beam identification RS includes</a:t>
            </a:r>
          </a:p>
          <a:p>
            <a:pPr lvl="2"/>
            <a:r>
              <a:rPr lang="en-US" dirty="0" smtClean="0"/>
              <a:t>Periodic CSI-RS for beam management, if it is configured by NW</a:t>
            </a:r>
          </a:p>
          <a:p>
            <a:pPr lvl="2"/>
            <a:r>
              <a:rPr lang="en-US" dirty="0" smtClean="0"/>
              <a:t>Periodic CSI-RS with priority, </a:t>
            </a:r>
            <a:r>
              <a:rPr lang="en-US" dirty="0" smtClean="0"/>
              <a:t>SS-blocks</a:t>
            </a:r>
            <a:r>
              <a:rPr lang="en-US" dirty="0" smtClean="0">
                <a:solidFill>
                  <a:srgbClr val="FF0000"/>
                </a:solidFill>
              </a:rPr>
              <a:t> within the serving cell</a:t>
            </a:r>
            <a:r>
              <a:rPr lang="en-US" dirty="0" smtClean="0"/>
              <a:t> </a:t>
            </a:r>
            <a:r>
              <a:rPr lang="en-US" dirty="0" smtClean="0"/>
              <a:t>as second priority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942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Step3: Beam failure recovery request transmission</a:t>
            </a:r>
          </a:p>
          <a:p>
            <a:pPr lvl="1"/>
            <a:r>
              <a:rPr lang="en-US" dirty="0"/>
              <a:t>Information carried by beam failure recovery request</a:t>
            </a:r>
          </a:p>
          <a:p>
            <a:pPr lvl="2"/>
            <a:r>
              <a:rPr lang="en-US" dirty="0"/>
              <a:t>Explicit/implicit information about identifying UE and new </a:t>
            </a:r>
            <a:r>
              <a:rPr lang="en-US" dirty="0" err="1"/>
              <a:t>gNB</a:t>
            </a:r>
            <a:r>
              <a:rPr lang="en-US" dirty="0"/>
              <a:t> TX beam information</a:t>
            </a:r>
          </a:p>
          <a:p>
            <a:pPr lvl="2"/>
            <a:r>
              <a:rPr lang="en-US" dirty="0"/>
              <a:t>FFS: </a:t>
            </a:r>
          </a:p>
          <a:p>
            <a:pPr lvl="3"/>
            <a:r>
              <a:rPr lang="en-US" dirty="0"/>
              <a:t>Information indicating UE </a:t>
            </a:r>
            <a:r>
              <a:rPr lang="en-US" dirty="0" smtClean="0"/>
              <a:t>beam failure</a:t>
            </a:r>
          </a:p>
          <a:p>
            <a:pPr lvl="3"/>
            <a:r>
              <a:rPr lang="en-US" dirty="0" smtClean="0"/>
              <a:t>Additional information, e.g., new beam quality</a:t>
            </a:r>
          </a:p>
          <a:p>
            <a:pPr lvl="1"/>
            <a:r>
              <a:rPr lang="en-US" dirty="0" smtClean="0"/>
              <a:t>Down-selection between the following options for beam failure recovery request transmission</a:t>
            </a:r>
          </a:p>
          <a:p>
            <a:pPr lvl="2"/>
            <a:r>
              <a:rPr lang="en-US" dirty="0" smtClean="0"/>
              <a:t>PRACH</a:t>
            </a:r>
          </a:p>
          <a:p>
            <a:pPr lvl="2"/>
            <a:r>
              <a:rPr lang="en-US" dirty="0" smtClean="0"/>
              <a:t>PUCCH</a:t>
            </a:r>
          </a:p>
          <a:p>
            <a:pPr lvl="2"/>
            <a:r>
              <a:rPr lang="en-US" dirty="0" smtClean="0"/>
              <a:t>PRACH-like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e.g.,</a:t>
            </a:r>
            <a:r>
              <a:rPr lang="en-US" dirty="0" err="1" smtClean="0">
                <a:solidFill>
                  <a:srgbClr val="FF0000"/>
                </a:solidFill>
              </a:rPr>
              <a:t>different</a:t>
            </a:r>
            <a:r>
              <a:rPr lang="en-US" dirty="0" smtClean="0">
                <a:solidFill>
                  <a:srgbClr val="FF0000"/>
                </a:solidFill>
              </a:rPr>
              <a:t> parameter for preamble sequence from PRACH)</a:t>
            </a:r>
          </a:p>
          <a:p>
            <a:pPr lvl="1"/>
            <a:r>
              <a:rPr lang="en-US" dirty="0" smtClean="0"/>
              <a:t>Beam </a:t>
            </a:r>
            <a:r>
              <a:rPr lang="en-US" dirty="0" smtClean="0"/>
              <a:t>failure recovery request resource/signal </a:t>
            </a:r>
            <a:r>
              <a:rPr lang="en-US" dirty="0" smtClean="0">
                <a:solidFill>
                  <a:srgbClr val="FF0000"/>
                </a:solidFill>
              </a:rPr>
              <a:t>may</a:t>
            </a:r>
            <a:r>
              <a:rPr lang="en-US" dirty="0" smtClean="0"/>
              <a:t> be </a:t>
            </a:r>
            <a:r>
              <a:rPr lang="en-US" dirty="0" smtClean="0">
                <a:solidFill>
                  <a:srgbClr val="FF0000"/>
                </a:solidFill>
              </a:rPr>
              <a:t>additionally</a:t>
            </a:r>
            <a:r>
              <a:rPr lang="en-US" dirty="0" smtClean="0"/>
              <a:t> </a:t>
            </a:r>
            <a:r>
              <a:rPr lang="en-US" dirty="0" smtClean="0"/>
              <a:t>used </a:t>
            </a:r>
            <a:r>
              <a:rPr lang="en-US" dirty="0" smtClean="0"/>
              <a:t>for scheduling request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/>
              <a:t>E.g</a:t>
            </a:r>
            <a:r>
              <a:rPr lang="en-US" dirty="0"/>
              <a:t>., request transmission received at serving BPL(s) is scheduling </a:t>
            </a:r>
            <a:r>
              <a:rPr lang="en-US" dirty="0" smtClean="0"/>
              <a:t>request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536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Step4: UE </a:t>
            </a:r>
            <a:r>
              <a:rPr lang="en-US" dirty="0" smtClean="0"/>
              <a:t>monitors </a:t>
            </a:r>
            <a:r>
              <a:rPr lang="en-US" dirty="0" smtClean="0">
                <a:solidFill>
                  <a:srgbClr val="FF0000"/>
                </a:solidFill>
              </a:rPr>
              <a:t>a control channel search space to receive</a:t>
            </a:r>
            <a:r>
              <a:rPr lang="en-US" dirty="0" smtClean="0"/>
              <a:t> </a:t>
            </a:r>
            <a:r>
              <a:rPr lang="en-US" dirty="0" err="1" smtClean="0"/>
              <a:t>gNB</a:t>
            </a:r>
            <a:r>
              <a:rPr lang="en-US" dirty="0" smtClean="0"/>
              <a:t> </a:t>
            </a:r>
            <a:r>
              <a:rPr lang="en-US" dirty="0"/>
              <a:t>response for beam failure recovery </a:t>
            </a:r>
            <a:r>
              <a:rPr lang="en-US" dirty="0" smtClean="0"/>
              <a:t>request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FFS: the </a:t>
            </a:r>
            <a:r>
              <a:rPr lang="en-US" dirty="0">
                <a:solidFill>
                  <a:srgbClr val="FF0000"/>
                </a:solidFill>
              </a:rPr>
              <a:t>control channel </a:t>
            </a:r>
            <a:r>
              <a:rPr lang="en-US" dirty="0" smtClean="0">
                <a:solidFill>
                  <a:srgbClr val="FF0000"/>
                </a:solidFill>
              </a:rPr>
              <a:t>search space can be same or different from the current </a:t>
            </a:r>
            <a:r>
              <a:rPr lang="en-US" dirty="0">
                <a:solidFill>
                  <a:srgbClr val="FF0000"/>
                </a:solidFill>
              </a:rPr>
              <a:t>control channel</a:t>
            </a:r>
            <a:r>
              <a:rPr lang="en-US" dirty="0" smtClean="0">
                <a:solidFill>
                  <a:srgbClr val="FF0000"/>
                </a:solidFill>
              </a:rPr>
              <a:t> search space associated with serving BPLs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FFS: </a:t>
            </a:r>
            <a:r>
              <a:rPr lang="en-US" dirty="0" smtClean="0"/>
              <a:t>UE </a:t>
            </a:r>
            <a:r>
              <a:rPr lang="en-US" dirty="0" smtClean="0"/>
              <a:t>further reaction if </a:t>
            </a:r>
            <a:r>
              <a:rPr lang="en-US" dirty="0" err="1" smtClean="0"/>
              <a:t>gNB</a:t>
            </a:r>
            <a:r>
              <a:rPr lang="en-US" dirty="0" smtClean="0"/>
              <a:t> does not receive beam failure recovery request </a:t>
            </a:r>
            <a:r>
              <a:rPr lang="en-US" dirty="0" smtClean="0"/>
              <a:t>transmission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6761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8761</TotalTime>
  <Words>362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Theme</vt:lpstr>
      <vt:lpstr>PowerPoint Presentation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652</cp:revision>
  <dcterms:created xsi:type="dcterms:W3CDTF">2016-03-24T01:14:08Z</dcterms:created>
  <dcterms:modified xsi:type="dcterms:W3CDTF">2017-04-06T03:36:38Z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2017-04-04 00:50:44Z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8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9" name="_2015_ms_pID_7253432">
    <vt:lpwstr>MLS+OkD8iKRXF1IAV2uYRgGxtg7inMgWHqLx
iOdWJzIS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1491260677</vt:lpwstr>
  </property>
  <property fmtid="{D5CDD505-2E9C-101B-9397-08002B2CF9AE}" pid="14" name="CTPClassification">
    <vt:lpwstr>CTP_PUBLIC</vt:lpwstr>
  </property>
</Properties>
</file>