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3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Way </a:t>
            </a:r>
            <a:r>
              <a:rPr lang="en-US" sz="4800" dirty="0" smtClean="0"/>
              <a:t>forward on NPRACH range enhancement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Huawei, </a:t>
            </a:r>
            <a:r>
              <a:rPr lang="en-US" sz="3200" dirty="0" err="1" smtClean="0"/>
              <a:t>HiSilicon</a:t>
            </a:r>
            <a:r>
              <a:rPr lang="en-US" sz="3200" dirty="0" smtClean="0"/>
              <a:t>,[….]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altLang="zh-CN" sz="1800" dirty="0" smtClean="0"/>
              <a:t>1706578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7.2.7.3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</a:rPr>
              <a:t>Background</a:t>
            </a:r>
            <a:endParaRPr lang="en-US" dirty="0">
              <a:latin typeface="+mn-lt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974678" y="1766276"/>
            <a:ext cx="9748234" cy="329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In RAN#75, a new WID on further NB-</a:t>
            </a:r>
            <a:r>
              <a:rPr kumimoji="0" lang="en-US" altLang="zh-CN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IoT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enhancements was approved. One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objective for NPRACH enhancement</a:t>
            </a:r>
            <a:r>
              <a:rPr kumimoji="0" lang="en-US" altLang="zh-CN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is as follows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lvl="1" hangingPunct="0">
              <a:buNone/>
            </a:pPr>
            <a:r>
              <a:rPr lang="en-GB" altLang="zh-CN" sz="2000" b="1" i="1" u="sng" dirty="0" smtClean="0">
                <a:cs typeface="Times New Roman" pitchFamily="18" charset="0"/>
              </a:rPr>
              <a:t>NPRACH reliability and range enhancements</a:t>
            </a:r>
            <a:endParaRPr lang="zh-CN" altLang="zh-CN" sz="2000" i="1" dirty="0" smtClean="0">
              <a:cs typeface="Times New Roman" pitchFamily="18" charset="0"/>
            </a:endParaRPr>
          </a:p>
          <a:p>
            <a:pPr lvl="2" hangingPunct="0"/>
            <a:r>
              <a:rPr lang="en-GB" altLang="zh-CN" sz="1600" i="1" dirty="0" smtClean="0">
                <a:cs typeface="Times New Roman" pitchFamily="18" charset="0"/>
              </a:rPr>
              <a:t>If found necessary, reduce false alarm probability for NPRACH detection due to inter-cell interference on NPRACH [RAN1, RAN2, RAN4]</a:t>
            </a:r>
            <a:endParaRPr lang="zh-CN" altLang="zh-CN" sz="1600" i="1" dirty="0" smtClean="0">
              <a:cs typeface="Times New Roman" pitchFamily="18" charset="0"/>
            </a:endParaRPr>
          </a:p>
          <a:p>
            <a:pPr lvl="2" hangingPunct="0"/>
            <a:r>
              <a:rPr lang="en-GB" altLang="zh-CN" sz="1600" i="1" dirty="0" smtClean="0">
                <a:cs typeface="Times New Roman" pitchFamily="18" charset="0"/>
              </a:rPr>
              <a:t>If found necessary, introduce at least additional cyclic prefixes for NPRACH to support cell radius of at least 100 km [RAN1, RAN2, RAN4]</a:t>
            </a:r>
            <a:endParaRPr lang="zh-CN" altLang="zh-CN" sz="1600" i="1" dirty="0" smtClean="0">
              <a:cs typeface="Times New Roman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kumimoji="0" lang="en-US" altLang="ja-JP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In RAN1#88bis, a</a:t>
            </a:r>
            <a:r>
              <a:rPr kumimoji="0" lang="en-US" altLang="ja-JP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 number of companies provide analysis</a:t>
            </a:r>
            <a:r>
              <a:rPr lang="en-US" altLang="ja-JP" sz="2400" dirty="0" smtClean="0">
                <a:cs typeface="Times New Roman" pitchFamily="18" charset="0"/>
              </a:rPr>
              <a:t> on cell range enhancement of NPRACH</a:t>
            </a:r>
            <a:endParaRPr lang="en-US" altLang="ja-JP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+mn-lt"/>
                <a:cs typeface="Arial" pitchFamily="34" charset="0"/>
              </a:rPr>
              <a:t>Proposal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017958"/>
            <a:ext cx="11353801" cy="5840042"/>
          </a:xfrm>
        </p:spPr>
        <p:txBody>
          <a:bodyPr>
            <a:noAutofit/>
          </a:bodyPr>
          <a:lstStyle/>
          <a:p>
            <a:r>
              <a:rPr lang="en-GB" altLang="zh-CN" b="1" dirty="0" smtClean="0">
                <a:cs typeface="Times New Roman" pitchFamily="18" charset="0"/>
              </a:rPr>
              <a:t>Working assumption for evaluation until RAN1#89:</a:t>
            </a:r>
            <a:endParaRPr lang="zh-CN" altLang="zh-CN" dirty="0" smtClean="0">
              <a:cs typeface="Times New Roman" pitchFamily="18" charset="0"/>
            </a:endParaRPr>
          </a:p>
          <a:p>
            <a:pPr lvl="1"/>
            <a:r>
              <a:rPr lang="en-GB" altLang="zh-CN" dirty="0" smtClean="0">
                <a:cs typeface="Times New Roman" pitchFamily="18" charset="0"/>
              </a:rPr>
              <a:t>At least the following 2 options are considered for a new NPRACH format </a:t>
            </a:r>
          </a:p>
          <a:p>
            <a:pPr lvl="2"/>
            <a:r>
              <a:rPr lang="en-GB" altLang="zh-CN" dirty="0" smtClean="0">
                <a:cs typeface="Times New Roman" pitchFamily="18" charset="0"/>
              </a:rPr>
              <a:t>Option 1: NPRACH format with CP length &gt;= 666.67us is introduced. </a:t>
            </a:r>
          </a:p>
          <a:p>
            <a:pPr lvl="3"/>
            <a:r>
              <a:rPr lang="en-GB" altLang="zh-CN" dirty="0" smtClean="0">
                <a:cs typeface="Times New Roman" pitchFamily="18" charset="0"/>
              </a:rPr>
              <a:t>Subcarrier bandwidth &lt;= 1.5 kHz</a:t>
            </a:r>
            <a:endParaRPr lang="zh-CN" altLang="zh-CN" dirty="0" smtClean="0">
              <a:cs typeface="Times New Roman" pitchFamily="18" charset="0"/>
            </a:endParaRPr>
          </a:p>
          <a:p>
            <a:pPr lvl="2"/>
            <a:r>
              <a:rPr lang="en-GB" altLang="zh-CN" dirty="0" smtClean="0">
                <a:cs typeface="Times New Roman" pitchFamily="18" charset="0"/>
              </a:rPr>
              <a:t>Option 2: </a:t>
            </a:r>
            <a:r>
              <a:rPr lang="en-US" altLang="zh-CN" dirty="0" smtClean="0"/>
              <a:t>Rel-13 </a:t>
            </a:r>
            <a:r>
              <a:rPr lang="en-US" altLang="zh-CN" dirty="0" smtClean="0"/>
              <a:t>based NPRACH </a:t>
            </a:r>
            <a:r>
              <a:rPr lang="en-US" altLang="zh-CN" dirty="0" smtClean="0"/>
              <a:t>scrambled by a sequence with good autocorrelation properties</a:t>
            </a:r>
            <a:r>
              <a:rPr lang="en-GB" altLang="zh-CN" dirty="0" smtClean="0">
                <a:cs typeface="Times New Roman" pitchFamily="18" charset="0"/>
              </a:rPr>
              <a:t>. </a:t>
            </a:r>
          </a:p>
          <a:p>
            <a:pPr lvl="1"/>
            <a:r>
              <a:rPr lang="en-GB" altLang="zh-CN" dirty="0" smtClean="0">
                <a:cs typeface="Times New Roman" pitchFamily="18" charset="0"/>
              </a:rPr>
              <a:t>The assumptions of simulation refer to the following table</a:t>
            </a:r>
          </a:p>
          <a:p>
            <a:pPr lvl="2"/>
            <a:r>
              <a:rPr lang="en-GB" altLang="zh-CN" dirty="0" smtClean="0">
                <a:cs typeface="Times New Roman" pitchFamily="18" charset="0"/>
              </a:rPr>
              <a:t>Performance of </a:t>
            </a:r>
            <a:r>
              <a:rPr lang="en-GB" altLang="zh-CN" dirty="0" err="1" smtClean="0">
                <a:cs typeface="Times New Roman" pitchFamily="18" charset="0"/>
              </a:rPr>
              <a:t>ToA</a:t>
            </a:r>
            <a:r>
              <a:rPr lang="en-GB" altLang="zh-CN" dirty="0" smtClean="0">
                <a:cs typeface="Times New Roman" pitchFamily="18" charset="0"/>
              </a:rPr>
              <a:t> estimation by existing Rel-13 NPRACH as a baseline.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32001" y="3682167"/>
          <a:ext cx="7999103" cy="2834640"/>
        </p:xfrm>
        <a:graphic>
          <a:graphicData uri="http://schemas.openxmlformats.org/drawingml/2006/table">
            <a:tbl>
              <a:tblPr/>
              <a:tblGrid>
                <a:gridCol w="3472587"/>
                <a:gridCol w="4526516"/>
              </a:tblGrid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Channel model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TU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Doppler spread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 Hz</a:t>
                      </a:r>
                      <a:endParaRPr lang="zh-CN" sz="160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Antenna configuration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1Tx, 2Rx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Frequency error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±50 Hz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Frequency drift 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±22.5 Hz/s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Distance</a:t>
                      </a:r>
                      <a:r>
                        <a:rPr lang="en-US" altLang="zh-CN" sz="16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 between UE and </a:t>
                      </a:r>
                      <a:r>
                        <a:rPr lang="en-US" altLang="zh-CN" sz="1600" baseline="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eNB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</a:rPr>
                        <a:t>100km</a:t>
                      </a:r>
                      <a:endParaRPr lang="zh-CN" sz="1600" dirty="0">
                        <a:solidFill>
                          <a:schemeClr val="tx1"/>
                        </a:solidFill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transmit power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23 </a:t>
                      </a:r>
                      <a:r>
                        <a:rPr lang="en-US" altLang="zh-CN" sz="1600" kern="1200" dirty="0" err="1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MCL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164 dB 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Repetition of NPRACH for UE’s each transmission</a:t>
                      </a:r>
                      <a:endParaRPr lang="zh-CN" altLang="zh-CN" sz="1600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For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baseline evaluation, [32]</a:t>
                      </a:r>
                      <a:endParaRPr lang="en-US" altLang="zh-CN" sz="1600" kern="1200" dirty="0" smtClean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For new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NPRACH format, c</a:t>
                      </a: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larify</a:t>
                      </a:r>
                      <a:r>
                        <a:rPr lang="en-US" altLang="zh-CN" sz="1600" kern="1200" baseline="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when submit simulation results</a:t>
                      </a:r>
                      <a:endParaRPr lang="zh-CN" sz="16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261</Words>
  <Application>Microsoft Office PowerPoint</Application>
  <PresentationFormat>自定义</PresentationFormat>
  <Paragraphs>40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NPRACH range enhancement</vt:lpstr>
      <vt:lpstr>Background</vt:lpstr>
      <vt:lpstr>Proposal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108</cp:revision>
  <dcterms:created xsi:type="dcterms:W3CDTF">2016-03-23T22:01:47Z</dcterms:created>
  <dcterms:modified xsi:type="dcterms:W3CDTF">2017-04-05T23:54:18Z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(3)rqPR+Y5A43hDUFTqOv0UItRmmY4E8emQt+ApOAsJ/tbjGEvYJewRFt37XjRNhZ/pwx+qdXvA
fk+jL+EV3z/yJXAWOpx3FB+wPtRPGKXijMgLlKwR8JxGdHkXkei8OxmdaGKxEE2SQnpPXBGZ
E9nIqfZhU3fxsrsVK9ksqFcPjTCMRYnCRfaIqiOy7R8PNp6Bn+J5SI8ABiE6AkxsYC6WUbL0
VvR449SgpuPykcAJD9</vt:lpwstr>
  </property>
  <property fmtid="{D5CDD505-2E9C-101B-9397-08002B2CF9AE}" pid="3" name="_2015_ms_pID_7253431">
    <vt:lpwstr>MwiU0am4dowQV+Esg8QVCbwibGeccvYgcebz1vwpGUdnY+FbX95EzR
Ps9Ncn5BTYarK7HVU6JqVuWTagJyJXZ34JMdOnlYgwD57h8KSr7FopKc3S+zdInnAEKLu0yz
wGq8Qy4hysIn8kqX0NAz/mdSH8BJmiuTwoJoy/UznIQRMjuOxQ40FyFz0hsdIRK/r8qtn9Hm
PgCq7YpbBPYXqhKNKpozFxB9OqjfFaiLyQSZ</vt:lpwstr>
  </property>
  <property fmtid="{D5CDD505-2E9C-101B-9397-08002B2CF9AE}" pid="4" name="_2015_ms_pID_7253432">
    <vt:lpwstr>Aw6SwQBk+2FHYJfZnpI9KqGiqK4TDcQzXsjQ
5uog/Bjp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1491411250</vt:lpwstr>
  </property>
</Properties>
</file>