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7" r:id="rId3"/>
    <p:sldId id="29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83" autoAdjust="0"/>
    <p:restoredTop sz="94660"/>
  </p:normalViewPr>
  <p:slideViewPr>
    <p:cSldViewPr>
      <p:cViewPr varScale="1">
        <p:scale>
          <a:sx n="70" d="100"/>
          <a:sy n="70" d="100"/>
        </p:scale>
        <p:origin x="-1710" y="-10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</a:t>
            </a:r>
            <a:r>
              <a:rPr lang="en-GB" sz="2400" b="1" dirty="0" smtClean="0"/>
              <a:t>#88bis</a:t>
            </a:r>
            <a:r>
              <a:rPr lang="en-GB" sz="2400" b="1" dirty="0"/>
              <a:t>		</a:t>
            </a:r>
            <a:r>
              <a:rPr lang="en-GB" sz="2400" b="1"/>
              <a:t>	</a:t>
            </a:r>
            <a:r>
              <a:rPr lang="en-US" altLang="zh-CN" sz="2400" b="1" smtClean="0"/>
              <a:t>R1-1706572</a:t>
            </a:r>
            <a:r>
              <a:rPr lang="en-GB" sz="2400" b="1" dirty="0" smtClean="0"/>
              <a:t> </a:t>
            </a:r>
            <a:r>
              <a:rPr lang="en-US" sz="2400" b="1" dirty="0" smtClean="0"/>
              <a:t>Spokane, USA, 3</a:t>
            </a:r>
            <a:r>
              <a:rPr lang="en-US" sz="2400" b="1" baseline="30000" dirty="0" smtClean="0"/>
              <a:t>rd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7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2017</a:t>
            </a:r>
            <a:endParaRPr lang="en-US" sz="2400" b="1" dirty="0"/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8.1.2.4.1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WF on </a:t>
            </a:r>
            <a:r>
              <a:rPr lang="en-US" sz="4000" dirty="0" smtClean="0"/>
              <a:t>Design of CSI-RS</a:t>
            </a:r>
            <a:endParaRPr lang="en-US" sz="4000" strike="sngStrike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Huawei, </a:t>
            </a:r>
            <a:r>
              <a:rPr lang="en-US" sz="2800" dirty="0" smtClean="0"/>
              <a:t>HiSilicon, </a:t>
            </a:r>
            <a:r>
              <a:rPr lang="en-US" altLang="zh-CN" sz="2800" dirty="0" smtClean="0"/>
              <a:t>Intel</a:t>
            </a:r>
            <a:r>
              <a:rPr lang="en-GB" altLang="it-IT" sz="2800" dirty="0" smtClean="0"/>
              <a:t>,</a:t>
            </a:r>
            <a:r>
              <a:rPr lang="en-US" sz="2800" dirty="0" smtClean="0"/>
              <a:t> </a:t>
            </a:r>
            <a:r>
              <a:rPr lang="en-US" altLang="zh-CN" sz="2800" dirty="0" smtClean="0"/>
              <a:t>ZTE, </a:t>
            </a:r>
            <a:r>
              <a:rPr lang="en-GB" altLang="it-IT" sz="2800" dirty="0" smtClean="0"/>
              <a:t>ZTE Microelectronics, </a:t>
            </a:r>
            <a:r>
              <a:rPr lang="en-US" sz="2800" dirty="0" smtClean="0">
                <a:solidFill>
                  <a:schemeClr val="bg1">
                    <a:lumMod val="50000"/>
                  </a:schemeClr>
                </a:solidFill>
              </a:rPr>
              <a:t>[Nokia, …]</a:t>
            </a:r>
            <a:endParaRPr lang="en-US" sz="2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5791200"/>
          </a:xfrm>
        </p:spPr>
        <p:txBody>
          <a:bodyPr>
            <a:normAutofit fontScale="70000" lnSpcReduction="20000"/>
          </a:bodyPr>
          <a:lstStyle/>
          <a:p>
            <a:r>
              <a:rPr lang="en-US" altLang="zh-CN" sz="2000" dirty="0" smtClean="0"/>
              <a:t>Following agreements have been made in RAN1#88:</a:t>
            </a:r>
          </a:p>
          <a:p>
            <a:pPr>
              <a:buNone/>
            </a:pPr>
            <a:r>
              <a:rPr lang="en-US" altLang="zh-CN" sz="2000" dirty="0" smtClean="0"/>
              <a:t>	</a:t>
            </a:r>
            <a:r>
              <a:rPr lang="en-US" altLang="zh-CN" sz="2000" b="1" dirty="0" smtClean="0"/>
              <a:t>Agreements:</a:t>
            </a:r>
            <a:endParaRPr lang="en-US" altLang="zh-CN" sz="2100" b="1" dirty="0" smtClean="0"/>
          </a:p>
          <a:p>
            <a:pPr lvl="1"/>
            <a:r>
              <a:rPr lang="en-US" altLang="zh-CN" sz="1700" dirty="0" smtClean="0"/>
              <a:t>The RE pattern for an X-port CSI-RS resource spans N ≥ 1 OFDM symbols in the same slot and is comprised of one or multiple component CSI-RS RE patterns where</a:t>
            </a:r>
            <a:endParaRPr lang="zh-CN" altLang="zh-CN" sz="1700" dirty="0" smtClean="0"/>
          </a:p>
          <a:p>
            <a:pPr lvl="2"/>
            <a:r>
              <a:rPr lang="en-US" altLang="zh-CN" sz="1700" dirty="0" smtClean="0"/>
              <a:t>A component CSI-RS RE pattern is defined within a single PRB as Y adjacent REs in the frequency domain and Z adjacent REs in the time domain</a:t>
            </a:r>
            <a:endParaRPr lang="zh-CN" altLang="zh-CN" sz="1700" dirty="0" smtClean="0"/>
          </a:p>
          <a:p>
            <a:pPr lvl="3"/>
            <a:r>
              <a:rPr lang="en-US" altLang="zh-CN" sz="1700" dirty="0" smtClean="0"/>
              <a:t>FFS: Support for more than one component CSI-RS RE pattern definition, i.e., value of Y and Z</a:t>
            </a:r>
            <a:endParaRPr lang="zh-CN" altLang="zh-CN" sz="1700" dirty="0" smtClean="0"/>
          </a:p>
          <a:p>
            <a:pPr lvl="3"/>
            <a:r>
              <a:rPr lang="en-US" altLang="zh-CN" sz="1700" dirty="0" smtClean="0"/>
              <a:t>FFS: Supported value(s) of Y and Z, e.g. (Y, Z) = {(1,2), (2,1), (4,1), (8,1), (2,2), (2,4)} </a:t>
            </a:r>
            <a:endParaRPr lang="zh-CN" altLang="zh-CN" sz="1700" dirty="0" smtClean="0"/>
          </a:p>
          <a:p>
            <a:pPr lvl="3"/>
            <a:r>
              <a:rPr lang="en-US" altLang="zh-CN" sz="1700" dirty="0" smtClean="0"/>
              <a:t>FFS: How to apply CDM within a component CSI-RS RE pattern and across multiple component CSI-RS RE patterns</a:t>
            </a:r>
            <a:endParaRPr lang="zh-CN" altLang="zh-CN" sz="1700" dirty="0" smtClean="0"/>
          </a:p>
          <a:p>
            <a:pPr lvl="3"/>
            <a:r>
              <a:rPr lang="en-US" altLang="zh-CN" sz="1700" dirty="0" smtClean="0"/>
              <a:t>Note: Depending on the density reduction approach agreement(s), the Y REs of a component CSI-RS RE pattern may be non-adjacent in the frequency domain</a:t>
            </a:r>
            <a:endParaRPr lang="zh-CN" altLang="zh-CN" sz="1700" dirty="0" smtClean="0"/>
          </a:p>
          <a:p>
            <a:pPr lvl="2"/>
            <a:r>
              <a:rPr lang="en-US" altLang="zh-CN" sz="1700" dirty="0" smtClean="0"/>
              <a:t>The multiple component CSI-RS RE patterns can be extended across the frequency domain within the configured CSI-RS bandwidth</a:t>
            </a:r>
            <a:endParaRPr lang="zh-CN" altLang="zh-CN" sz="1700" dirty="0" smtClean="0"/>
          </a:p>
          <a:p>
            <a:pPr lvl="1"/>
            <a:r>
              <a:rPr lang="en-US" altLang="zh-CN" sz="1700" dirty="0" smtClean="0"/>
              <a:t>At least the following numbers of OFDM symbols for a CSI-RS resource are supported</a:t>
            </a:r>
            <a:endParaRPr lang="zh-CN" altLang="zh-CN" sz="1700" dirty="0" smtClean="0"/>
          </a:p>
          <a:p>
            <a:pPr lvl="2"/>
            <a:r>
              <a:rPr lang="en-US" altLang="zh-CN" sz="1700" dirty="0" smtClean="0"/>
              <a:t>N = {1, 2, 4}</a:t>
            </a:r>
            <a:endParaRPr lang="zh-CN" altLang="zh-CN" sz="1700" dirty="0" smtClean="0"/>
          </a:p>
          <a:p>
            <a:pPr lvl="3"/>
            <a:r>
              <a:rPr lang="en-US" altLang="zh-CN" sz="1700" dirty="0" smtClean="0"/>
              <a:t>FFS, other value(s) of N</a:t>
            </a:r>
            <a:endParaRPr lang="zh-CN" altLang="zh-CN" sz="1700" dirty="0" smtClean="0"/>
          </a:p>
          <a:p>
            <a:pPr lvl="2"/>
            <a:r>
              <a:rPr lang="en-US" altLang="zh-CN" sz="1700" dirty="0" smtClean="0"/>
              <a:t>The N OFDM symbols can be adjacent/non-adjacent</a:t>
            </a:r>
            <a:endParaRPr lang="zh-CN" altLang="zh-CN" sz="1700" dirty="0" smtClean="0"/>
          </a:p>
          <a:p>
            <a:pPr lvl="3"/>
            <a:r>
              <a:rPr lang="en-US" altLang="zh-CN" sz="1700" dirty="0" smtClean="0"/>
              <a:t>FFS, down-selection on adjacent/non-adjacent OFDM symbols</a:t>
            </a:r>
            <a:endParaRPr lang="zh-CN" altLang="zh-CN" sz="1700" dirty="0" smtClean="0"/>
          </a:p>
          <a:p>
            <a:pPr lvl="1"/>
            <a:r>
              <a:rPr lang="en-US" altLang="zh-CN" sz="1700" dirty="0" smtClean="0"/>
              <a:t>OFDM symbol(s) can be configured to contain CSI-RS only</a:t>
            </a:r>
            <a:endParaRPr lang="zh-CN" altLang="zh-CN" sz="1700" dirty="0" smtClean="0"/>
          </a:p>
          <a:p>
            <a:pPr lvl="1"/>
            <a:r>
              <a:rPr lang="en-US" altLang="zh-CN" sz="1700" dirty="0" smtClean="0"/>
              <a:t>FFS: the applicability of above proposals for beam management (e.g., for beam sweeping, for generation of sub-time units)</a:t>
            </a:r>
            <a:endParaRPr lang="zh-CN" altLang="zh-CN" sz="1700" dirty="0" smtClean="0"/>
          </a:p>
          <a:p>
            <a:pPr lvl="1"/>
            <a:r>
              <a:rPr lang="en-US" altLang="zh-CN" sz="1700" dirty="0" smtClean="0"/>
              <a:t>FFS on the following aspects:</a:t>
            </a:r>
            <a:endParaRPr lang="zh-CN" altLang="zh-CN" sz="1700" dirty="0" smtClean="0"/>
          </a:p>
          <a:p>
            <a:pPr lvl="2"/>
            <a:r>
              <a:rPr lang="en-US" altLang="zh-CN" sz="1700" dirty="0" smtClean="0"/>
              <a:t>Location of N OFDM symbols within a slot</a:t>
            </a:r>
            <a:endParaRPr lang="zh-CN" altLang="zh-CN" sz="1700" dirty="0" smtClean="0"/>
          </a:p>
          <a:p>
            <a:pPr lvl="2"/>
            <a:r>
              <a:rPr lang="en-US" altLang="zh-CN" sz="1700" dirty="0" smtClean="0"/>
              <a:t>Replication of RE pattern across the N OFDM symbols</a:t>
            </a:r>
            <a:endParaRPr lang="zh-CN" altLang="zh-CN" sz="1700" dirty="0" smtClean="0"/>
          </a:p>
          <a:p>
            <a:pPr lvl="2"/>
            <a:r>
              <a:rPr lang="en-US" altLang="zh-CN" sz="1700" dirty="0" smtClean="0"/>
              <a:t>Supported CDM values</a:t>
            </a:r>
            <a:endParaRPr lang="zh-CN" altLang="zh-CN" sz="1700" dirty="0" smtClean="0"/>
          </a:p>
          <a:p>
            <a:pPr lvl="2"/>
            <a:r>
              <a:rPr lang="en-US" altLang="zh-CN" sz="1700" dirty="0" smtClean="0"/>
              <a:t>Exact port number assignment to CSI-RS RE pattern, considering at least CDM of ports and relationship of port numbers to dual polarized antenna elements</a:t>
            </a:r>
            <a:endParaRPr lang="zh-CN" altLang="zh-CN" sz="1700" dirty="0" smtClean="0"/>
          </a:p>
          <a:p>
            <a:pPr lvl="3"/>
            <a:r>
              <a:rPr lang="en-US" altLang="zh-CN" sz="1700" dirty="0" smtClean="0"/>
              <a:t>Support for densities D &gt; 1 RE/port/PRB</a:t>
            </a:r>
            <a:endParaRPr lang="zh-CN" altLang="zh-CN" sz="1700" dirty="0" smtClean="0"/>
          </a:p>
          <a:p>
            <a:pPr lvl="2"/>
            <a:r>
              <a:rPr lang="en-US" altLang="zh-CN" sz="1700" dirty="0" smtClean="0"/>
              <a:t>Mapping of other physical channels and/or reference signals within the same OFDM symbol(s) as CSI-RS</a:t>
            </a:r>
            <a:endParaRPr lang="zh-CN" altLang="zh-CN" sz="1700" dirty="0" smtClean="0"/>
          </a:p>
          <a:p>
            <a:pPr lvl="1"/>
            <a:endParaRPr lang="zh-CN" altLang="zh-CN" sz="1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en-US" altLang="zh-CN" sz="2400" dirty="0" smtClean="0"/>
              <a:t>For density 1 RE/port/PRB, when X=2, 4 or 8, strive to design one X-port CSI-RS resource composed of M adjacent RE(s) in the frequency domain and N adjacent RE(s) in the time domain, satisfying X=MN</a:t>
            </a:r>
          </a:p>
          <a:p>
            <a:pPr lvl="1" algn="just"/>
            <a:r>
              <a:rPr lang="en-US" altLang="zh-CN" sz="2100" dirty="0" smtClean="0"/>
              <a:t>Non-adjacent symbols for one CSI-RS resource should be avoided, unless the REs of the CSI-RS resource collide with </a:t>
            </a:r>
            <a:r>
              <a:rPr lang="en-GB" altLang="zh-CN" sz="2100" dirty="0" smtClean="0"/>
              <a:t>other channels or RSs</a:t>
            </a:r>
          </a:p>
          <a:p>
            <a:pPr lvl="1" algn="just"/>
            <a:r>
              <a:rPr lang="en-US" altLang="zh-CN" sz="2100" dirty="0" smtClean="0"/>
              <a:t>One CSI-RS resource is composed of one component CSI-RS RE pattern</a:t>
            </a:r>
          </a:p>
          <a:p>
            <a:pPr lvl="1" algn="just"/>
            <a:r>
              <a:rPr lang="en-US" altLang="zh-CN" sz="2100" dirty="0" smtClean="0"/>
              <a:t>Study the values of M and N supported for each value of X</a:t>
            </a:r>
          </a:p>
          <a:p>
            <a:pPr lvl="2" algn="just"/>
            <a:r>
              <a:rPr lang="en-US" altLang="zh-CN" sz="1600" dirty="0" smtClean="0"/>
              <a:t>X=2, (M, N)= e.g., (2, 1), (1, 2)</a:t>
            </a:r>
          </a:p>
          <a:p>
            <a:pPr lvl="2" algn="just"/>
            <a:r>
              <a:rPr lang="en-US" altLang="zh-CN" sz="1600" dirty="0" smtClean="0"/>
              <a:t>X=4, (M, N)= e.g., (4, 1), (2, 2), (1, 4)</a:t>
            </a:r>
          </a:p>
          <a:p>
            <a:pPr lvl="2" algn="just"/>
            <a:r>
              <a:rPr lang="en-US" altLang="zh-CN" sz="1600" dirty="0" smtClean="0"/>
              <a:t>X=8, (M, N)= e.g., (8, 1), (2, 4), (4, 2)</a:t>
            </a:r>
          </a:p>
          <a:p>
            <a:pPr algn="just">
              <a:spcAft>
                <a:spcPts val="600"/>
              </a:spcAft>
              <a:defRPr/>
            </a:pPr>
            <a:r>
              <a:rPr lang="en-US" altLang="zh-CN" sz="2400" dirty="0" smtClean="0"/>
              <a:t>Support at least CDM-2, CDM-4 and CDM-8, and CDM size can be configured</a:t>
            </a:r>
          </a:p>
          <a:p>
            <a:pPr lvl="1" algn="just">
              <a:spcAft>
                <a:spcPts val="600"/>
              </a:spcAft>
              <a:defRPr/>
            </a:pPr>
            <a:r>
              <a:rPr lang="en-US" altLang="zh-CN" sz="2000" dirty="0" smtClean="0"/>
              <a:t>FFS: no CDM</a:t>
            </a:r>
            <a:endParaRPr lang="en-US" altLang="zh-CN" sz="2100" dirty="0" smtClean="0"/>
          </a:p>
          <a:p>
            <a:pPr lvl="1" algn="just">
              <a:spcAft>
                <a:spcPts val="600"/>
              </a:spcAft>
              <a:defRPr/>
            </a:pPr>
            <a:r>
              <a:rPr lang="en-US" altLang="zh-CN" sz="2100" dirty="0" smtClean="0"/>
              <a:t>Consider CDM pattern design with at least the following aspects</a:t>
            </a:r>
          </a:p>
          <a:p>
            <a:pPr lvl="2" algn="just">
              <a:spcAft>
                <a:spcPts val="600"/>
              </a:spcAft>
              <a:defRPr/>
            </a:pPr>
            <a:r>
              <a:rPr lang="en-US" altLang="zh-CN" sz="1600" dirty="0" smtClean="0"/>
              <a:t>Measurement target, e.g. CSI acquisition, beam management, fine time/frequency tracking</a:t>
            </a:r>
          </a:p>
          <a:p>
            <a:pPr lvl="2" algn="just">
              <a:spcAft>
                <a:spcPts val="600"/>
              </a:spcAft>
              <a:defRPr/>
            </a:pPr>
            <a:r>
              <a:rPr lang="en-US" altLang="zh-CN" sz="1600" dirty="0" smtClean="0"/>
              <a:t>Power boosting</a:t>
            </a:r>
          </a:p>
          <a:p>
            <a:pPr lvl="1" algn="just">
              <a:spcAft>
                <a:spcPts val="600"/>
              </a:spcAft>
              <a:defRPr/>
            </a:pPr>
            <a:r>
              <a:rPr lang="en-US" altLang="zh-CN" sz="2100" dirty="0" smtClean="0"/>
              <a:t>To be down-selected between the following two options</a:t>
            </a:r>
          </a:p>
          <a:p>
            <a:pPr lvl="2" indent="-342900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 smtClean="0">
                <a:latin typeface="Calibri (正文)"/>
                <a:cs typeface="Times New Roman" pitchFamily="18" charset="0"/>
              </a:rPr>
              <a:t>Option 1: one CDM  pattern can spread across multiple components</a:t>
            </a:r>
          </a:p>
          <a:p>
            <a:pPr lvl="2" indent="-342900" algn="just">
              <a:spcBef>
                <a:spcPts val="0"/>
              </a:spcBef>
              <a:spcAft>
                <a:spcPts val="600"/>
              </a:spcAft>
              <a:buFont typeface="Arial" charset="0"/>
              <a:buChar char="•"/>
              <a:defRPr/>
            </a:pPr>
            <a:r>
              <a:rPr lang="en-US" altLang="zh-CN" sz="1600" dirty="0" smtClean="0">
                <a:latin typeface="Calibri (正文)"/>
                <a:cs typeface="Times New Roman" pitchFamily="18" charset="0"/>
              </a:rPr>
              <a:t>Option 2: one CDM  pattern cannot spread across multiple components</a:t>
            </a:r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8092</TotalTime>
  <Words>267</Words>
  <Application>Microsoft Office PowerPoint</Application>
  <PresentationFormat>全屏显示(4:3)</PresentationFormat>
  <Paragraphs>44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Zhangjiayin</dc:creator>
  <cp:lastModifiedBy>w00356460</cp:lastModifiedBy>
  <cp:revision>840</cp:revision>
  <dcterms:created xsi:type="dcterms:W3CDTF">2016-03-24T01:14:08Z</dcterms:created>
  <dcterms:modified xsi:type="dcterms:W3CDTF">2017-04-05T18:52:28Z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(3)TmkyhXWiKpv3Z3rVKCwXkZbwBE/Qwgg9F5zirG4XWA2RdevkZILstwbTTfc8ur3TcezF43nV
5q29Rm9F9/sAi7qUcPix6iKEAHbVGmW70wUf+CHYp4GyR5wsEvErrs6sXFxkKB6IwsZGPHlt
4r9oyDaz00hTNX9UbvtOw18K7G4a+N76IPostxaV8jwuj+M2gVQJiItUcgb7WWoAbRx56yqK
T8Q68EL7EISepPz1Px</vt:lpwstr>
  </property>
  <property fmtid="{D5CDD505-2E9C-101B-9397-08002B2CF9AE}" pid="9" name="_2015_ms_pID_7253431">
    <vt:lpwstr>zXvRbLsZ4579oWdkKrPnBmRfwGO0MFkWn27ufPf5Ib/6PeVmZ4UGeK
mCyEMWHZwgoAIaglOtgv7KsaYrmzhvZz3dTdlwy/rBbPWd/uSaviA0q2s5bTZC3+RCiaozvb
YT1BEunTy2RIuMJTQng2XyueBbI9iD6nCo6r6v1PiWKBwWkI1DV1XQdj2Xs8NKUTnusTma49
HbPlOrnB8mgEBfCU8Iy15X3dIsX0Xv4H8GZ8</vt:lpwstr>
  </property>
  <property fmtid="{D5CDD505-2E9C-101B-9397-08002B2CF9AE}" pid="10" name="_2015_ms_pID_7253432">
    <vt:lpwstr>oJstMLElcuT6lF6VLwHhPWgls46Lo0HUgAbp
AJyljgZp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1490922460</vt:lpwstr>
  </property>
</Properties>
</file>