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6" r:id="rId2"/>
    <p:sldId id="308" r:id="rId3"/>
    <p:sldId id="307" r:id="rId4"/>
    <p:sldId id="306" r:id="rId5"/>
    <p:sldId id="30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972" y="-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Summary of </a:t>
            </a:r>
            <a:r>
              <a:rPr lang="en-US" altLang="ko-KR" dirty="0" smtClean="0"/>
              <a:t> Channel Raster Offline Discussions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CATT ,</a:t>
            </a:r>
            <a:r>
              <a:rPr lang="en-US" altLang="ja-JP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ja-JP" dirty="0" smtClean="0">
                <a:solidFill>
                  <a:schemeClr val="tx1"/>
                </a:solidFill>
              </a:rPr>
              <a:t>…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mtClean="0">
                <a:solidFill>
                  <a:srgbClr val="000000"/>
                </a:solidFill>
                <a:latin typeface="+mn-lt"/>
                <a:ea typeface="+mn-ea"/>
              </a:rPr>
              <a:t>R1-1706535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332206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/>
              <a:t>#</a:t>
            </a:r>
            <a:r>
              <a:rPr lang="en-US" altLang="zh-CN" dirty="0" smtClean="0"/>
              <a:t>88bis</a:t>
            </a:r>
            <a:endParaRPr lang="en-US" altLang="zh-CN" dirty="0"/>
          </a:p>
          <a:p>
            <a:pPr>
              <a:defRPr/>
            </a:pPr>
            <a:r>
              <a:rPr lang="en-US" altLang="zh-CN" dirty="0" smtClean="0"/>
              <a:t>Spokane, USA</a:t>
            </a:r>
            <a:r>
              <a:rPr lang="en-US" altLang="zh-CN" dirty="0"/>
              <a:t>, </a:t>
            </a:r>
            <a:r>
              <a:rPr lang="en-US" altLang="zh-CN" dirty="0" smtClean="0"/>
              <a:t>3</a:t>
            </a:r>
            <a:r>
              <a:rPr lang="en-US" altLang="zh-CN" baseline="30000" dirty="0" smtClean="0"/>
              <a:t>rd</a:t>
            </a:r>
            <a:r>
              <a:rPr lang="en-US" altLang="zh-CN" dirty="0" smtClean="0"/>
              <a:t> </a:t>
            </a:r>
            <a:r>
              <a:rPr lang="en-US" altLang="zh-CN" dirty="0"/>
              <a:t>– </a:t>
            </a:r>
            <a:r>
              <a:rPr lang="en-US" altLang="zh-CN" dirty="0" smtClean="0"/>
              <a:t>7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April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8.1.1.1.3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Background - Channel Raster of Sync Signals </a:t>
            </a:r>
            <a:endParaRPr 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8153400" cy="51054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u="sng" dirty="0" smtClean="0"/>
              <a:t>Agreements in RAN1#87</a:t>
            </a:r>
          </a:p>
          <a:p>
            <a:pPr lvl="0"/>
            <a:r>
              <a:rPr lang="en-US" dirty="0" smtClean="0"/>
              <a:t>The raster for NR synchronization signals can be different per frequency range. At least for frequency ranges where NR supports a wider carrier bandwidth and operation in a wider frequency spectrum (e.g. above 6 GHz), the NR synchronization signals raster can be larger than the 100 kHz raster of LTE. </a:t>
            </a:r>
          </a:p>
          <a:p>
            <a:pPr lvl="0"/>
            <a:r>
              <a:rPr lang="en-US" dirty="0" smtClean="0"/>
              <a:t>A joint decision should be made on:</a:t>
            </a:r>
          </a:p>
          <a:p>
            <a:pPr lvl="1"/>
            <a:r>
              <a:rPr lang="en-US" dirty="0" smtClean="0"/>
              <a:t>the supported minimum carrier bandwidth for a NR carrier</a:t>
            </a:r>
          </a:p>
          <a:p>
            <a:pPr lvl="1"/>
            <a:r>
              <a:rPr lang="en-US" dirty="0" smtClean="0"/>
              <a:t>the supported bandwidths of synchronization signals for NR</a:t>
            </a:r>
          </a:p>
          <a:p>
            <a:pPr lvl="1"/>
            <a:r>
              <a:rPr lang="en-US" dirty="0" smtClean="0"/>
              <a:t>the frequency raster for synchronization signals for NR</a:t>
            </a:r>
          </a:p>
          <a:p>
            <a:pPr lvl="1"/>
            <a:r>
              <a:rPr lang="en-US" dirty="0" smtClean="0"/>
              <a:t>the frequency raster for the center of NR carrier (if applicable) </a:t>
            </a:r>
          </a:p>
          <a:p>
            <a:pPr>
              <a:buNone/>
            </a:pPr>
            <a:r>
              <a:rPr lang="en-US" b="1" dirty="0" smtClean="0"/>
              <a:t> </a:t>
            </a:r>
            <a:endParaRPr lang="en-US" dirty="0" smtClean="0"/>
          </a:p>
          <a:p>
            <a:pPr>
              <a:buNone/>
            </a:pPr>
            <a:r>
              <a:rPr lang="en-US" b="1" u="sng" dirty="0" smtClean="0"/>
              <a:t>Working assumptions made in RAN1#87:</a:t>
            </a:r>
            <a:endParaRPr lang="en-US" dirty="0" smtClean="0"/>
          </a:p>
          <a:p>
            <a:pPr lvl="0"/>
            <a:r>
              <a:rPr lang="en-US" dirty="0" smtClean="0"/>
              <a:t>For a NR cell, the center frequency for the synchronization signal can be different from the center frequency of the NR carrier</a:t>
            </a:r>
          </a:p>
          <a:p>
            <a:r>
              <a:rPr lang="en-US" dirty="0" smtClean="0"/>
              <a:t>FFS: Relationship between the center frequency of the NR carrier and the center frequency of synchronization signals and investigate tradeoff between UE complexity and flexibility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Backgrounds (2)</a:t>
            </a:r>
            <a:endParaRPr lang="ko-KR" altLang="en-US" sz="36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u="sng" dirty="0" smtClean="0"/>
              <a:t>Agreements in RAN1 NR Ad hoc January 2017 </a:t>
            </a:r>
          </a:p>
          <a:p>
            <a:pPr lvl="0"/>
            <a:r>
              <a:rPr lang="en-US" dirty="0" smtClean="0"/>
              <a:t>When the sync bandwidth is smaller than the minimum system bandwidth for a given frequency band, RAN1 strives to make the synchronization signal frequency raster sparser compared to channel raster to reduce UE initial cell selection burden without limiting the NR deployment flexibility </a:t>
            </a:r>
          </a:p>
          <a:p>
            <a:pPr lvl="1"/>
            <a:r>
              <a:rPr lang="en-US" dirty="0" smtClean="0"/>
              <a:t>FFS If UE is required to search for all the possible synchronization signal frequency locations defined by the synchronization signal frequency raster </a:t>
            </a:r>
          </a:p>
          <a:p>
            <a:pPr lvl="0"/>
            <a:r>
              <a:rPr lang="en-US" dirty="0" smtClean="0"/>
              <a:t>When the sync bandwidth is the same as the minimum system bandwidth for a given frequency band that UE searches, synchronization signal frequency raster is the same as the channel raster</a:t>
            </a:r>
          </a:p>
          <a:p>
            <a:pPr lvl="1"/>
            <a:r>
              <a:rPr lang="en-US" dirty="0" smtClean="0"/>
              <a:t>FFS If UE is required to search for all the possible synchronization signal frequency locations defined by the synchronization signal frequency raster  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xmlns="" val="25149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 (3)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u="sng" dirty="0" smtClean="0"/>
              <a:t>RAN1#88 </a:t>
            </a:r>
            <a:r>
              <a:rPr lang="en-GB" u="sng" dirty="0" smtClean="0"/>
              <a:t>Agreements</a:t>
            </a:r>
            <a:r>
              <a:rPr lang="en-GB" dirty="0" smtClean="0"/>
              <a:t>:</a:t>
            </a:r>
            <a:endParaRPr lang="en-US" dirty="0" smtClean="0"/>
          </a:p>
          <a:p>
            <a:pPr lvl="0"/>
            <a:r>
              <a:rPr lang="en-GB" dirty="0" smtClean="0"/>
              <a:t>For carrier supporting initial access,</a:t>
            </a:r>
            <a:endParaRPr lang="en-US" dirty="0" smtClean="0"/>
          </a:p>
          <a:p>
            <a:pPr lvl="1"/>
            <a:r>
              <a:rPr lang="en-GB" dirty="0" smtClean="0"/>
              <a:t>For frequency range up to 6 GHz, minimum carrier bandwidth for NR can be either 5 or 10 MHz and is frequency band dependent</a:t>
            </a:r>
            <a:endParaRPr lang="en-US" dirty="0" smtClean="0"/>
          </a:p>
          <a:p>
            <a:pPr lvl="1"/>
            <a:r>
              <a:rPr lang="en-GB" dirty="0" smtClean="0"/>
              <a:t>For frequency range from 6 GHz to 52.6 GHz, minimum carrier bandwidth for NR can be either 40 or 80 MHz and is frequency band dependent</a:t>
            </a:r>
            <a:endParaRPr lang="en-US" dirty="0" smtClean="0"/>
          </a:p>
          <a:p>
            <a:pPr lvl="1"/>
            <a:r>
              <a:rPr lang="en-GB" dirty="0" smtClean="0"/>
              <a:t>RAN1 considers that RAN4 will determine mapping between frequency band and minimum carrier bandwidth value in consideration with above</a:t>
            </a:r>
            <a:endParaRPr lang="en-US" dirty="0" smtClean="0"/>
          </a:p>
          <a:p>
            <a:pPr lvl="0"/>
            <a:r>
              <a:rPr lang="en-GB" dirty="0" smtClean="0"/>
              <a:t>NR minimum carrier bandwidth for carrier which does not support initial access is FFS</a:t>
            </a:r>
            <a:endParaRPr lang="en-US" dirty="0" smtClean="0"/>
          </a:p>
          <a:p>
            <a:pPr lvl="0"/>
            <a:r>
              <a:rPr lang="en-GB" dirty="0" smtClean="0"/>
              <a:t>NR minimum carrier bandwidth for mMTC is FFS</a:t>
            </a: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5149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矩形 91"/>
          <p:cNvSpPr/>
          <p:nvPr/>
        </p:nvSpPr>
        <p:spPr>
          <a:xfrm>
            <a:off x="838200" y="5257800"/>
            <a:ext cx="76962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35052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RAN4 will decide the channel raster and minimum system BW mapping of each band for deployment of NR carrier </a:t>
            </a:r>
          </a:p>
          <a:p>
            <a:r>
              <a:rPr lang="en-US" dirty="0" smtClean="0"/>
              <a:t>RAN1 determines the channel raster of Sync  and SS-block BW allocation within minimum system BW</a:t>
            </a:r>
          </a:p>
          <a:p>
            <a:pPr lvl="1"/>
            <a:r>
              <a:rPr lang="en-US" dirty="0" smtClean="0"/>
              <a:t>Network configuration of center frequency of Sync Channel in a NR carrier based on the channel raster of Sync Channel (e.g. x kHz) from center frequency of NR carrier</a:t>
            </a:r>
          </a:p>
          <a:p>
            <a:pPr lvl="1"/>
            <a:r>
              <a:rPr lang="en-US" dirty="0" smtClean="0"/>
              <a:t>For the bands with Channel raster of NR carrier decided by RAN4 being 100 kHz to align with LTE channel raster</a:t>
            </a:r>
          </a:p>
          <a:p>
            <a:pPr lvl="2"/>
            <a:r>
              <a:rPr lang="en-US" dirty="0" smtClean="0"/>
              <a:t>Channel Raster of Sync Channel is 100 kHz</a:t>
            </a:r>
          </a:p>
          <a:p>
            <a:pPr lvl="1"/>
            <a:r>
              <a:rPr lang="en-US" dirty="0" smtClean="0"/>
              <a:t>For the bands with Channel raster of NR carrier decided by RAN4 NOT being 100 kHz </a:t>
            </a:r>
          </a:p>
          <a:p>
            <a:pPr lvl="2"/>
            <a:r>
              <a:rPr lang="en-US" dirty="0" smtClean="0"/>
              <a:t>Channel Raster of Sync Channel is  K* 12* SCS (subcarrier spacing) for a given band, K &gt;= 1 and is band specifically defined</a:t>
            </a:r>
          </a:p>
          <a:p>
            <a:pPr lvl="2">
              <a:buNone/>
            </a:pPr>
            <a:endParaRPr lang="en-US" dirty="0" smtClean="0"/>
          </a:p>
        </p:txBody>
      </p:sp>
      <p:cxnSp>
        <p:nvCxnSpPr>
          <p:cNvPr id="5" name="直接箭头连接符 4"/>
          <p:cNvCxnSpPr/>
          <p:nvPr/>
        </p:nvCxnSpPr>
        <p:spPr>
          <a:xfrm>
            <a:off x="228600" y="5791200"/>
            <a:ext cx="8915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33400" y="57912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85800" y="57912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38200" y="57912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990600" y="5791200"/>
            <a:ext cx="609600" cy="228600"/>
            <a:chOff x="762000" y="5562600"/>
            <a:chExt cx="609600" cy="2286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620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144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668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2192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3716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1752600" y="5791200"/>
            <a:ext cx="609600" cy="228600"/>
            <a:chOff x="762000" y="5562600"/>
            <a:chExt cx="609600" cy="22860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7620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144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0668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192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3716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2514600" y="5791200"/>
            <a:ext cx="609600" cy="228600"/>
            <a:chOff x="762000" y="5562600"/>
            <a:chExt cx="609600" cy="2286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20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9144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0668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2192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3716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3276600" y="5791200"/>
            <a:ext cx="2895600" cy="228600"/>
            <a:chOff x="762000" y="5562600"/>
            <a:chExt cx="2895600" cy="228600"/>
          </a:xfrm>
        </p:grpSpPr>
        <p:grpSp>
          <p:nvGrpSpPr>
            <p:cNvPr id="39" name="组合 11"/>
            <p:cNvGrpSpPr/>
            <p:nvPr/>
          </p:nvGrpSpPr>
          <p:grpSpPr>
            <a:xfrm>
              <a:off x="762000" y="5562600"/>
              <a:ext cx="609600" cy="228600"/>
              <a:chOff x="762000" y="5562600"/>
              <a:chExt cx="609600" cy="228600"/>
            </a:xfrm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7620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9144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10668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12192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13716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组合 12"/>
            <p:cNvGrpSpPr/>
            <p:nvPr/>
          </p:nvGrpSpPr>
          <p:grpSpPr>
            <a:xfrm>
              <a:off x="1524000" y="5562600"/>
              <a:ext cx="609600" cy="228600"/>
              <a:chOff x="762000" y="5562600"/>
              <a:chExt cx="609600" cy="228600"/>
            </a:xfrm>
          </p:grpSpPr>
          <p:cxnSp>
            <p:nvCxnSpPr>
              <p:cNvPr id="53" name="直接连接符 52"/>
              <p:cNvCxnSpPr/>
              <p:nvPr/>
            </p:nvCxnSpPr>
            <p:spPr>
              <a:xfrm>
                <a:off x="7620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9144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10668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12192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13716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18"/>
            <p:cNvGrpSpPr/>
            <p:nvPr/>
          </p:nvGrpSpPr>
          <p:grpSpPr>
            <a:xfrm>
              <a:off x="2286000" y="5562600"/>
              <a:ext cx="609600" cy="228600"/>
              <a:chOff x="762000" y="5562600"/>
              <a:chExt cx="609600" cy="228600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7620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9144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10668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12192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13716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24"/>
            <p:cNvGrpSpPr/>
            <p:nvPr/>
          </p:nvGrpSpPr>
          <p:grpSpPr>
            <a:xfrm>
              <a:off x="3048000" y="5562600"/>
              <a:ext cx="609600" cy="228600"/>
              <a:chOff x="762000" y="5562600"/>
              <a:chExt cx="609600" cy="228600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7620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9144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10668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12192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1371600" y="5562600"/>
                <a:ext cx="0" cy="228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组合 11"/>
          <p:cNvGrpSpPr/>
          <p:nvPr/>
        </p:nvGrpSpPr>
        <p:grpSpPr>
          <a:xfrm>
            <a:off x="6400800" y="5791200"/>
            <a:ext cx="609600" cy="228600"/>
            <a:chOff x="762000" y="5562600"/>
            <a:chExt cx="609600" cy="228600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7620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9144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10668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12192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13716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12"/>
          <p:cNvGrpSpPr/>
          <p:nvPr/>
        </p:nvGrpSpPr>
        <p:grpSpPr>
          <a:xfrm>
            <a:off x="7162800" y="5791200"/>
            <a:ext cx="609600" cy="228600"/>
            <a:chOff x="762000" y="5562600"/>
            <a:chExt cx="609600" cy="228600"/>
          </a:xfrm>
        </p:grpSpPr>
        <p:cxnSp>
          <p:nvCxnSpPr>
            <p:cNvPr id="78" name="直接连接符 77"/>
            <p:cNvCxnSpPr/>
            <p:nvPr/>
          </p:nvCxnSpPr>
          <p:spPr>
            <a:xfrm>
              <a:off x="7620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9144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10668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12192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13716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18"/>
          <p:cNvGrpSpPr/>
          <p:nvPr/>
        </p:nvGrpSpPr>
        <p:grpSpPr>
          <a:xfrm>
            <a:off x="7924800" y="5791200"/>
            <a:ext cx="609600" cy="228600"/>
            <a:chOff x="762000" y="5562600"/>
            <a:chExt cx="609600" cy="228600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7620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9144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10668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12192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1371600" y="5562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8" name="直接连接符 67"/>
          <p:cNvCxnSpPr/>
          <p:nvPr/>
        </p:nvCxnSpPr>
        <p:spPr>
          <a:xfrm>
            <a:off x="8686800" y="57912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8839200" y="57912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9144000" y="57912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9296400" y="579120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箭头连接符 93"/>
          <p:cNvCxnSpPr/>
          <p:nvPr/>
        </p:nvCxnSpPr>
        <p:spPr>
          <a:xfrm flipV="1">
            <a:off x="4648200" y="4724400"/>
            <a:ext cx="0" cy="1295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箭头连接符 95"/>
          <p:cNvCxnSpPr/>
          <p:nvPr/>
        </p:nvCxnSpPr>
        <p:spPr>
          <a:xfrm>
            <a:off x="1295400" y="6172200"/>
            <a:ext cx="152400" cy="0"/>
          </a:xfrm>
          <a:prstGeom prst="straightConnector1">
            <a:avLst/>
          </a:prstGeom>
          <a:ln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990600" y="6248400"/>
            <a:ext cx="96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/>
              <a:t>NR carrier </a:t>
            </a:r>
          </a:p>
          <a:p>
            <a:pPr algn="ctr"/>
            <a:r>
              <a:rPr lang="en-US" sz="1000" dirty="0" smtClean="0"/>
              <a:t>channel raster </a:t>
            </a:r>
            <a:endParaRPr lang="en-US" sz="1000" dirty="0"/>
          </a:p>
        </p:txBody>
      </p:sp>
      <p:cxnSp>
        <p:nvCxnSpPr>
          <p:cNvPr id="99" name="直接箭头连接符 98"/>
          <p:cNvCxnSpPr/>
          <p:nvPr/>
        </p:nvCxnSpPr>
        <p:spPr>
          <a:xfrm>
            <a:off x="4648200" y="6248400"/>
            <a:ext cx="1447800" cy="0"/>
          </a:xfrm>
          <a:prstGeom prst="straightConnector1">
            <a:avLst/>
          </a:prstGeom>
          <a:ln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4876800" y="6248400"/>
            <a:ext cx="96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/>
              <a:t>NR Sync </a:t>
            </a:r>
          </a:p>
          <a:p>
            <a:pPr algn="ctr"/>
            <a:r>
              <a:rPr lang="en-US" sz="1000" dirty="0" smtClean="0"/>
              <a:t>channel raster </a:t>
            </a:r>
            <a:endParaRPr lang="en-US" sz="1000" dirty="0"/>
          </a:p>
        </p:txBody>
      </p:sp>
      <p:cxnSp>
        <p:nvCxnSpPr>
          <p:cNvPr id="103" name="直接箭头连接符 102"/>
          <p:cNvCxnSpPr/>
          <p:nvPr/>
        </p:nvCxnSpPr>
        <p:spPr>
          <a:xfrm flipV="1">
            <a:off x="6019800" y="4724400"/>
            <a:ext cx="0" cy="1295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4125277" y="4343400"/>
            <a:ext cx="10919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/>
              <a:t>Center frequency</a:t>
            </a:r>
          </a:p>
          <a:p>
            <a:pPr algn="ctr"/>
            <a:r>
              <a:rPr lang="en-US" sz="1000" dirty="0" smtClean="0"/>
              <a:t>Of NR carrier </a:t>
            </a:r>
            <a:endParaRPr lang="en-US" sz="1000" dirty="0"/>
          </a:p>
        </p:txBody>
      </p:sp>
      <p:sp>
        <p:nvSpPr>
          <p:cNvPr id="105" name="TextBox 104"/>
          <p:cNvSpPr txBox="1"/>
          <p:nvPr/>
        </p:nvSpPr>
        <p:spPr>
          <a:xfrm>
            <a:off x="5486400" y="4419600"/>
            <a:ext cx="10919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/>
              <a:t>Center frequency</a:t>
            </a:r>
          </a:p>
          <a:p>
            <a:pPr algn="ctr"/>
            <a:r>
              <a:rPr lang="en-US" sz="1000" dirty="0" smtClean="0"/>
              <a:t>Of Sync Channel</a:t>
            </a:r>
            <a:endParaRPr lang="en-US" sz="1000" dirty="0"/>
          </a:p>
        </p:txBody>
      </p:sp>
      <p:cxnSp>
        <p:nvCxnSpPr>
          <p:cNvPr id="107" name="直接连接符 106"/>
          <p:cNvCxnSpPr/>
          <p:nvPr/>
        </p:nvCxnSpPr>
        <p:spPr>
          <a:xfrm>
            <a:off x="4648200" y="56388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6019800" y="56388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>
            <a:off x="7467600" y="56388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>
            <a:off x="3276600" y="56388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1905000" y="56388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8839200" y="56388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533400" y="5638800"/>
            <a:ext cx="0" cy="4572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18144</TotalTime>
  <Words>535</Words>
  <Application>Microsoft Office PowerPoint</Application>
  <PresentationFormat>全屏显示(4:3)</PresentationFormat>
  <Paragraphs>48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Summary of  Channel Raster Offline Discussions</vt:lpstr>
      <vt:lpstr>Background - Channel Raster of Sync Signals </vt:lpstr>
      <vt:lpstr>Backgrounds (2)</vt:lpstr>
      <vt:lpstr>Background (3)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Fang-Chen cheng</cp:lastModifiedBy>
  <cp:revision>441</cp:revision>
  <dcterms:created xsi:type="dcterms:W3CDTF">2016-03-24T01:14:08Z</dcterms:created>
  <dcterms:modified xsi:type="dcterms:W3CDTF">2017-04-05T16:04:04Z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