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5"/>
  </p:notesMasterIdLst>
  <p:handoutMasterIdLst>
    <p:handoutMasterId r:id="rId16"/>
  </p:handoutMasterIdLst>
  <p:sldIdLst>
    <p:sldId id="264" r:id="rId12"/>
    <p:sldId id="266" r:id="rId13"/>
    <p:sldId id="268"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4" d="100"/>
          <a:sy n="74" d="100"/>
        </p:scale>
        <p:origin x="888" y="90"/>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2017/4/4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4/4/2017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subsequent transmission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a:cs typeface="Arial" panose="020B0604020202020204" pitchFamily="34" charset="0"/>
              </a:rPr>
              <a:t>Huawei, </a:t>
            </a:r>
            <a:r>
              <a:rPr lang="en-US" altLang="zh-CN" sz="2400" dirty="0" smtClean="0">
                <a:cs typeface="Arial" panose="020B0604020202020204" pitchFamily="34" charset="0"/>
              </a:rPr>
              <a:t>HiSilicon, Sony, </a:t>
            </a:r>
            <a:r>
              <a:rPr lang="en-US" altLang="zh-CN" sz="2400" dirty="0" err="1" smtClean="0">
                <a:cs typeface="Arial" panose="020B0604020202020204" pitchFamily="34" charset="0"/>
              </a:rPr>
              <a:t>Sequans</a:t>
            </a:r>
            <a:r>
              <a:rPr lang="en-US" altLang="zh-CN" sz="2400" dirty="0" smtClean="0">
                <a:cs typeface="Arial" panose="020B0604020202020204" pitchFamily="34" charset="0"/>
              </a:rPr>
              <a:t>,</a:t>
            </a:r>
            <a:r>
              <a:rPr lang="en-GB" altLang="zh-CN" dirty="0" smtClean="0">
                <a:latin typeface="Times New Roman" pitchFamily="18" charset="0"/>
                <a:cs typeface="Times New Roman" pitchFamily="18" charset="0"/>
              </a:rPr>
              <a:t> </a:t>
            </a:r>
            <a:r>
              <a:rPr lang="en-GB" altLang="zh-CN" dirty="0" err="1" smtClean="0">
                <a:latin typeface="Times New Roman" pitchFamily="18" charset="0"/>
                <a:cs typeface="Times New Roman" pitchFamily="18" charset="0"/>
              </a:rPr>
              <a:t>MediaTek</a:t>
            </a:r>
            <a:r>
              <a:rPr lang="en-GB" altLang="zh-CN" dirty="0" smtClean="0">
                <a:latin typeface="Times New Roman" pitchFamily="18" charset="0"/>
                <a:cs typeface="Times New Roman" pitchFamily="18" charset="0"/>
              </a:rPr>
              <a:t>, </a:t>
            </a:r>
            <a:r>
              <a:rPr lang="en-US" altLang="zh-CN" sz="2400" dirty="0" smtClean="0">
                <a:cs typeface="Arial" panose="020B0604020202020204" pitchFamily="34" charset="0"/>
              </a:rPr>
              <a:t>…</a:t>
            </a:r>
            <a:endParaRPr lang="en-GB" altLang="zh-CN" sz="2400" dirty="0">
              <a:cs typeface="Arial" panose="020B0604020202020204" pitchFamily="34" charset="0"/>
            </a:endParaRPr>
          </a:p>
        </p:txBody>
      </p:sp>
      <p:sp>
        <p:nvSpPr>
          <p:cNvPr id="2052" name="Rectangle 4"/>
          <p:cNvSpPr>
            <a:spLocks noChangeArrowheads="1"/>
          </p:cNvSpPr>
          <p:nvPr/>
        </p:nvSpPr>
        <p:spPr bwMode="auto">
          <a:xfrm>
            <a:off x="479376" y="76885"/>
            <a:ext cx="11521280" cy="646331"/>
          </a:xfrm>
          <a:prstGeom prst="rect">
            <a:avLst/>
          </a:prstGeom>
          <a:noFill/>
          <a:ln w="9525">
            <a:noFill/>
            <a:miter lim="800000"/>
            <a:headEnd/>
            <a:tailEnd/>
          </a:ln>
        </p:spPr>
        <p:txBody>
          <a:bodyPr wrap="square" anchor="ctr">
            <a:spAutoFit/>
          </a:bodyPr>
          <a:lstStyle/>
          <a:p>
            <a:r>
              <a:rPr lang="en-US" b="1" dirty="0" smtClean="0"/>
              <a:t>3GPP TSG RAN WG1 </a:t>
            </a:r>
            <a:r>
              <a:rPr lang="en-GB" b="1" dirty="0" smtClean="0"/>
              <a:t>Meeting #88bis</a:t>
            </a:r>
            <a:r>
              <a:rPr lang="en-US" b="1" dirty="0" smtClean="0"/>
              <a:t>                                                                                                                  R1-1706482</a:t>
            </a:r>
            <a:endParaRPr lang="en-US" dirty="0" smtClean="0"/>
          </a:p>
          <a:p>
            <a:r>
              <a:rPr lang="en-GB" b="1" dirty="0"/>
              <a:t>Spokane, USA, </a:t>
            </a:r>
            <a:r>
              <a:rPr lang="en-GB" b="1" dirty="0" smtClean="0"/>
              <a:t>3</a:t>
            </a:r>
            <a:r>
              <a:rPr lang="en-GB" b="1" baseline="30000" dirty="0" smtClean="0"/>
              <a:t>rd</a:t>
            </a:r>
            <a:r>
              <a:rPr lang="en-GB" b="1" dirty="0" smtClean="0"/>
              <a:t> – 7</a:t>
            </a:r>
            <a:r>
              <a:rPr lang="en-GB" b="1" baseline="30000" dirty="0" smtClean="0"/>
              <a:t>th</a:t>
            </a:r>
            <a:r>
              <a:rPr lang="en-GB" b="1" dirty="0" smtClean="0"/>
              <a:t> April </a:t>
            </a:r>
            <a:r>
              <a:rPr lang="en-GB" b="1" dirty="0"/>
              <a:t>2017</a:t>
            </a:r>
            <a:endParaRPr lang="en-US" dirty="0"/>
          </a:p>
        </p:txBody>
      </p:sp>
      <p:sp>
        <p:nvSpPr>
          <p:cNvPr id="2053" name="TextBox 4"/>
          <p:cNvSpPr txBox="1">
            <a:spLocks noChangeArrowheads="1"/>
          </p:cNvSpPr>
          <p:nvPr/>
        </p:nvSpPr>
        <p:spPr bwMode="auto">
          <a:xfrm>
            <a:off x="492083" y="764972"/>
            <a:ext cx="2341795"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8.1.3.3.5</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Background</a:t>
            </a:r>
            <a:endParaRPr lang="en-US" dirty="0"/>
          </a:p>
        </p:txBody>
      </p:sp>
      <p:sp>
        <p:nvSpPr>
          <p:cNvPr id="3" name="Content Placeholder 2"/>
          <p:cNvSpPr>
            <a:spLocks noGrp="1"/>
          </p:cNvSpPr>
          <p:nvPr>
            <p:ph idx="1"/>
          </p:nvPr>
        </p:nvSpPr>
        <p:spPr/>
        <p:txBody>
          <a:bodyPr/>
          <a:lstStyle/>
          <a:p>
            <a:r>
              <a:rPr lang="en-US" dirty="0" smtClean="0"/>
              <a:t>Agreements (RAN1 #88):</a:t>
            </a:r>
          </a:p>
          <a:p>
            <a:pPr lvl="1"/>
            <a:r>
              <a:rPr lang="en-US" dirty="0" smtClean="0"/>
              <a:t>Indication can be dynamically signaled to a UE, whose assigned downlink resources have  partially been preempted by another downlink transmission, to increase the likelihood of successful demodulation and decoding  of the TB(s) transmitted within the above mentioned assigned resource</a:t>
            </a:r>
          </a:p>
          <a:p>
            <a:pPr lvl="1"/>
            <a:r>
              <a:rPr lang="en-US" dirty="0" smtClean="0"/>
              <a:t>The indication may be used to increase the likelihood of successful demodulation and decoding of the transport block based on the pre-empted transmission and/or subsequent (re)-transmissions of the same TB</a:t>
            </a:r>
          </a:p>
          <a:p>
            <a:endParaRPr lang="en-US" dirty="0"/>
          </a:p>
        </p:txBody>
      </p:sp>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p:txBody>
          <a:bodyPr>
            <a:normAutofit/>
          </a:bodyPr>
          <a:lstStyle/>
          <a:p>
            <a:r>
              <a:rPr lang="en-US" dirty="0" smtClean="0"/>
              <a:t>Whether subsequent transmission for a TB  which has been partially preempted by another DL transmission is scheduled or not depends on decision from </a:t>
            </a:r>
            <a:r>
              <a:rPr lang="en-US" dirty="0" err="1" smtClean="0"/>
              <a:t>gNB</a:t>
            </a:r>
            <a:endParaRPr lang="en-US" dirty="0" smtClean="0"/>
          </a:p>
          <a:p>
            <a:pPr lvl="1"/>
            <a:r>
              <a:rPr lang="en-US" dirty="0" smtClean="0"/>
              <a:t>Note that the subsequent transmission for the TB has been allowed in previous agreement</a:t>
            </a:r>
          </a:p>
          <a:p>
            <a:pPr lvl="1"/>
            <a:r>
              <a:rPr lang="en-US" dirty="0" smtClean="0"/>
              <a:t>Subsequent transmission can be scheduled by DCI </a:t>
            </a:r>
          </a:p>
          <a:p>
            <a:pPr lvl="1"/>
            <a:r>
              <a:rPr lang="en-US" dirty="0" smtClean="0"/>
              <a:t>The A/N feedback can be based on the combination of the non-preempted part of the original transmission(as indicated in the pre-emption indication) and the subsequent transmission ,if subsequent transmission is scheduled.</a:t>
            </a:r>
          </a:p>
          <a:p>
            <a:pPr lvl="1"/>
            <a:r>
              <a:rPr lang="en-US" dirty="0" smtClean="0"/>
              <a:t>Note that the PUCCH for the A/N feedback can be rescheduled in the DCI for subsequent transmission</a:t>
            </a:r>
          </a:p>
          <a:p>
            <a:pPr lvl="1"/>
            <a:endParaRPr lang="en-US" dirty="0" smtClean="0"/>
          </a:p>
          <a:p>
            <a:endParaRPr lang="en-US" dirty="0" smtClean="0"/>
          </a:p>
          <a:p>
            <a:pPr lvl="1"/>
            <a:endParaRPr lang="en-US" dirty="0" smtClean="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2757</TotalTime>
  <Words>216</Words>
  <Application>Microsoft Office PowerPoint</Application>
  <PresentationFormat>Widescreen</PresentationFormat>
  <Paragraphs>17</Paragraphs>
  <Slides>3</Slides>
  <Notes>1</Notes>
  <HiddenSlides>0</HiddenSlides>
  <MMClips>0</MMClips>
  <ScaleCrop>false</ScaleCrop>
  <HeadingPairs>
    <vt:vector size="6" baseType="variant">
      <vt:variant>
        <vt:lpstr>Fonts Used</vt:lpstr>
      </vt:variant>
      <vt:variant>
        <vt:i4>13</vt:i4>
      </vt:variant>
      <vt:variant>
        <vt:lpstr>Theme</vt:lpstr>
      </vt:variant>
      <vt:variant>
        <vt:i4>11</vt:i4>
      </vt:variant>
      <vt:variant>
        <vt:lpstr>Slide Titles</vt:lpstr>
      </vt:variant>
      <vt:variant>
        <vt:i4>3</vt:i4>
      </vt:variant>
    </vt:vector>
  </HeadingPairs>
  <TitlesOfParts>
    <vt:vector size="27" baseType="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subsequent transmission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78</cp:revision>
  <dcterms:created xsi:type="dcterms:W3CDTF">2011-12-01T07:18:24Z</dcterms:created>
  <dcterms:modified xsi:type="dcterms:W3CDTF">2017-04-05T03:07:40Z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(2)4FwfNhrPxpbXi/UaDJ0woA1udoI3KtXanR/cDWEZUmP4q7sbo9b8P8AofEwJVXa1cQuIUiGL
hwmFRuPVzh8em025xNQpGoAb9V6muWP0ah6B0xJmhw9JXN6ErTrjTjrxVMn3YhmYdr78rP2U
2zz5R0GbBZDU8wIJMj5Y3m5+u43fKeqFL5y5Pn28u7FyqgpJfDXMew8vsPbkmH8yRA/9GxRl
T0hHKjgt9//3xVZaXw</vt:lpwstr>
  </property>
  <property fmtid="{D5CDD505-2E9C-101B-9397-08002B2CF9AE}" pid="7" name="_2015_ms_pID_7253431">
    <vt:lpwstr>eCzlyPqlJFOiytCt74qFVMKcSDciPRwaTYHFD2bps2Qbug+F+ZNwmw
NPoPtG/UudmlSBWEpspCciybk23K1DlpqVm2K/ZGnASOvDWYO03xxQABUrmX2cmAf/XPdR65
pOdrVEfdQu9CvMEDlFxMiP04cIOq8U9kjaCQZZ3wx2BmoJtIT/lOzKy9hv6RtREV+ekUqwdA
ksMI+789iCyYFjBt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1491237047</vt:lpwstr>
  </property>
</Properties>
</file>