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293" r:id="rId3"/>
    <p:sldId id="304" r:id="rId4"/>
    <p:sldId id="30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53" y="475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61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multi-beam based PUCCH transmission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WILUS Inc</a:t>
            </a:r>
            <a:r>
              <a:rPr lang="en-US" altLang="ja-JP" dirty="0" smtClean="0">
                <a:solidFill>
                  <a:schemeClr val="tx1"/>
                </a:solidFill>
              </a:rPr>
              <a:t>., KT Corp.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R1-1706454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1631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#88bis</a:t>
            </a: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Apr. 3 – 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8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2.2.1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2635" y="457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altLang="ko-KR" dirty="0"/>
              <a:t>Agreements in RAN1 meeting #87</a:t>
            </a:r>
          </a:p>
          <a:p>
            <a:pPr lvl="1"/>
            <a:r>
              <a:rPr lang="en-US" altLang="ko-KR" dirty="0"/>
              <a:t>NR to provide robustness against beam pair link blocking</a:t>
            </a:r>
            <a:endParaRPr lang="ko-KR" altLang="ko-KR"/>
          </a:p>
          <a:p>
            <a:pPr lvl="2"/>
            <a:r>
              <a:rPr lang="en-US" altLang="ko-KR" dirty="0"/>
              <a:t>Study mechanisms to achieve the above purpose</a:t>
            </a:r>
            <a:endParaRPr lang="ko-KR" altLang="ko-KR"/>
          </a:p>
          <a:p>
            <a:pPr lvl="3"/>
            <a:r>
              <a:rPr lang="en-US" altLang="ko-KR" dirty="0"/>
              <a:t>E.g., by enabling PDCCH/PDSCH monitoring with N beams</a:t>
            </a:r>
            <a:endParaRPr lang="ko-KR" altLang="ko-KR"/>
          </a:p>
          <a:p>
            <a:pPr lvl="4"/>
            <a:r>
              <a:rPr lang="en-US" altLang="ko-KR" dirty="0"/>
              <a:t>E.g., N=1, 2, …</a:t>
            </a:r>
            <a:endParaRPr lang="ko-KR" altLang="ko-KR"/>
          </a:p>
          <a:p>
            <a:pPr lvl="4"/>
            <a:r>
              <a:rPr lang="en-US" altLang="ko-KR" dirty="0"/>
              <a:t>E.g., TDM monitoring, simultaneous monitoring, etc.</a:t>
            </a:r>
            <a:endParaRPr lang="ko-KR" altLang="ko-KR"/>
          </a:p>
          <a:p>
            <a:pPr lvl="3"/>
            <a:r>
              <a:rPr lang="en-US" altLang="ko-KR" dirty="0"/>
              <a:t>E.g., by enabling composite beams via e.g., SFBC and/or multi-stage control channel</a:t>
            </a:r>
            <a:endParaRPr lang="ko-KR" altLang="ko-KR"/>
          </a:p>
          <a:p>
            <a:pPr lvl="3"/>
            <a:r>
              <a:rPr lang="en-US" altLang="ko-KR" dirty="0"/>
              <a:t>The examples are not intended to be exhaustive</a:t>
            </a: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18563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Support robust transmission on PUCCH via multiple UL beams. At least one of following methods is supported</a:t>
            </a:r>
          </a:p>
          <a:p>
            <a:pPr lvl="1"/>
            <a:r>
              <a:rPr lang="en-US" altLang="ko-KR" dirty="0" smtClean="0"/>
              <a:t>Method 1: Event-triggered multi-beam based PUCCH transmission</a:t>
            </a:r>
          </a:p>
          <a:p>
            <a:pPr lvl="1"/>
            <a:r>
              <a:rPr lang="en-US" altLang="ko-KR" dirty="0" smtClean="0"/>
              <a:t>Method 2: NW initiated multi-beam based PUCCH transmission</a:t>
            </a:r>
          </a:p>
          <a:p>
            <a:pPr lvl="1"/>
            <a:r>
              <a:rPr lang="en-US" altLang="ko-KR" dirty="0" smtClean="0"/>
              <a:t>FFS: Each beam for PUCCH can configured in different symbols within a slot or symbols in different slots.</a:t>
            </a:r>
          </a:p>
        </p:txBody>
      </p:sp>
    </p:spTree>
    <p:extLst>
      <p:ext uri="{BB962C8B-B14F-4D97-AF65-F5344CB8AC3E}">
        <p14:creationId xmlns:p14="http://schemas.microsoft.com/office/powerpoint/2010/main" val="252363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latinLnBrk="1"/>
            <a:r>
              <a:rPr lang="en-US" altLang="ko-KR" dirty="0" smtClean="0"/>
              <a:t>Ex)</a:t>
            </a:r>
            <a:endParaRPr lang="ko-KR" altLang="ko-KR" dirty="0"/>
          </a:p>
        </p:txBody>
      </p:sp>
      <p:cxnSp>
        <p:nvCxnSpPr>
          <p:cNvPr id="5" name="직선 화살표 연결선 4"/>
          <p:cNvCxnSpPr/>
          <p:nvPr/>
        </p:nvCxnSpPr>
        <p:spPr>
          <a:xfrm>
            <a:off x="1401829" y="3134302"/>
            <a:ext cx="698477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화살표 연결선 5"/>
          <p:cNvCxnSpPr/>
          <p:nvPr/>
        </p:nvCxnSpPr>
        <p:spPr>
          <a:xfrm>
            <a:off x="1401829" y="4286430"/>
            <a:ext cx="698477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09741" y="3054330"/>
            <a:ext cx="653946" cy="15994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21237" tIns="10618" rIns="21237" bIns="10618">
            <a:spAutoFit/>
          </a:bodyPr>
          <a:lstStyle/>
          <a:p>
            <a:pPr algn="ctr" defTabSz="209550"/>
            <a:r>
              <a:rPr lang="en-US" altLang="ko-KR" sz="900" b="1" dirty="0" err="1" smtClean="0">
                <a:latin typeface="맑은 고딕" pitchFamily="50" charset="-127"/>
                <a:ea typeface="맑은 고딕" pitchFamily="50" charset="-127"/>
              </a:rPr>
              <a:t>gNB</a:t>
            </a:r>
            <a:endParaRPr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09741" y="4158610"/>
            <a:ext cx="653946" cy="15994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21237" tIns="10618" rIns="21237" bIns="10618">
            <a:spAutoFit/>
          </a:bodyPr>
          <a:lstStyle/>
          <a:p>
            <a:pPr algn="ctr" defTabSz="209550"/>
            <a:r>
              <a:rPr lang="en-US" altLang="ko-KR" sz="900" b="1" dirty="0" smtClean="0">
                <a:latin typeface="맑은 고딕" pitchFamily="50" charset="-127"/>
                <a:ea typeface="맑은 고딕" pitchFamily="50" charset="-127"/>
              </a:rPr>
              <a:t>UE</a:t>
            </a:r>
            <a:endParaRPr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598147" y="2986480"/>
            <a:ext cx="864096" cy="14401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471027" y="3452645"/>
            <a:ext cx="11888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Beam management procedure</a:t>
            </a:r>
            <a:endParaRPr lang="ko-KR" altLang="en-US" sz="9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2440273" y="2772695"/>
            <a:ext cx="432000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타원 11"/>
          <p:cNvSpPr/>
          <p:nvPr/>
        </p:nvSpPr>
        <p:spPr>
          <a:xfrm rot="2368930">
            <a:off x="2518162" y="2865528"/>
            <a:ext cx="420288" cy="150794"/>
          </a:xfrm>
          <a:prstGeom prst="ellipse">
            <a:avLst/>
          </a:prstGeom>
          <a:solidFill>
            <a:srgbClr val="00CC9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연결선 12"/>
          <p:cNvCxnSpPr/>
          <p:nvPr/>
        </p:nvCxnSpPr>
        <p:spPr>
          <a:xfrm>
            <a:off x="2650409" y="4634401"/>
            <a:ext cx="43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타원 13"/>
          <p:cNvSpPr/>
          <p:nvPr/>
        </p:nvSpPr>
        <p:spPr>
          <a:xfrm rot="2368930">
            <a:off x="2652980" y="4403479"/>
            <a:ext cx="420288" cy="150794"/>
          </a:xfrm>
          <a:prstGeom prst="ellipse">
            <a:avLst/>
          </a:prstGeom>
          <a:solidFill>
            <a:srgbClr val="FF7C8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230137" y="2439368"/>
            <a:ext cx="85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err="1"/>
              <a:t>Tx</a:t>
            </a:r>
            <a:r>
              <a:rPr lang="en-US" altLang="ko-KR" dirty="0"/>
              <a:t> beam </a:t>
            </a:r>
            <a:endParaRPr lang="en-US" altLang="ko-KR" dirty="0" smtClean="0"/>
          </a:p>
          <a:p>
            <a:r>
              <a:rPr lang="en-US" altLang="ko-KR" dirty="0" smtClean="0"/>
              <a:t>for </a:t>
            </a:r>
            <a:r>
              <a:rPr lang="en-US" altLang="ko-KR" dirty="0"/>
              <a:t>CSI-RS</a:t>
            </a:r>
            <a:endParaRPr lang="ko-KR" altLang="en-US"/>
          </a:p>
        </p:txBody>
      </p:sp>
      <p:cxnSp>
        <p:nvCxnSpPr>
          <p:cNvPr id="16" name="직선 화살표 연결선 15"/>
          <p:cNvCxnSpPr/>
          <p:nvPr/>
        </p:nvCxnSpPr>
        <p:spPr>
          <a:xfrm>
            <a:off x="2728306" y="3130536"/>
            <a:ext cx="143967" cy="11521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488964" y="4674061"/>
            <a:ext cx="726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/>
              <a:t>Rx </a:t>
            </a:r>
            <a:r>
              <a:rPr lang="en-US" altLang="ko-KR" dirty="0"/>
              <a:t>beam </a:t>
            </a:r>
            <a:endParaRPr lang="en-US" altLang="ko-KR" dirty="0" smtClean="0"/>
          </a:p>
          <a:p>
            <a:r>
              <a:rPr lang="en-US" altLang="ko-KR" dirty="0" smtClean="0"/>
              <a:t>for </a:t>
            </a:r>
            <a:r>
              <a:rPr lang="en-US" altLang="ko-KR" dirty="0"/>
              <a:t>CSI-RS</a:t>
            </a:r>
            <a:endParaRPr lang="ko-KR" altLang="en-US"/>
          </a:p>
        </p:txBody>
      </p:sp>
      <p:grpSp>
        <p:nvGrpSpPr>
          <p:cNvPr id="18" name="그룹 17"/>
          <p:cNvGrpSpPr/>
          <p:nvPr/>
        </p:nvGrpSpPr>
        <p:grpSpPr>
          <a:xfrm>
            <a:off x="3292735" y="4403480"/>
            <a:ext cx="432000" cy="230922"/>
            <a:chOff x="3315499" y="2467496"/>
            <a:chExt cx="432000" cy="230922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3315499" y="2698418"/>
              <a:ext cx="432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타원 62"/>
            <p:cNvSpPr/>
            <p:nvPr/>
          </p:nvSpPr>
          <p:spPr>
            <a:xfrm rot="2368930">
              <a:off x="3318070" y="2467496"/>
              <a:ext cx="420288" cy="150794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119958" y="4665381"/>
            <a:ext cx="921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err="1" smtClean="0"/>
              <a:t>Tx</a:t>
            </a:r>
            <a:r>
              <a:rPr lang="en-US" altLang="ko-KR" dirty="0" smtClean="0"/>
              <a:t> beam for CSI reporting</a:t>
            </a:r>
            <a:endParaRPr lang="ko-KR" altLang="en-US"/>
          </a:p>
        </p:txBody>
      </p:sp>
      <p:cxnSp>
        <p:nvCxnSpPr>
          <p:cNvPr id="22" name="직선 화살표 연결선 21"/>
          <p:cNvCxnSpPr/>
          <p:nvPr/>
        </p:nvCxnSpPr>
        <p:spPr>
          <a:xfrm flipV="1">
            <a:off x="3454226" y="3119699"/>
            <a:ext cx="137215" cy="11557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화살표 연결선 22"/>
          <p:cNvCxnSpPr/>
          <p:nvPr/>
        </p:nvCxnSpPr>
        <p:spPr>
          <a:xfrm>
            <a:off x="4647282" y="3140369"/>
            <a:ext cx="143967" cy="11521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3292593" y="2770161"/>
            <a:ext cx="432000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타원 24"/>
          <p:cNvSpPr/>
          <p:nvPr/>
        </p:nvSpPr>
        <p:spPr>
          <a:xfrm rot="2368930">
            <a:off x="3370482" y="2862994"/>
            <a:ext cx="420288" cy="150794"/>
          </a:xfrm>
          <a:prstGeom prst="ellipse">
            <a:avLst/>
          </a:prstGeom>
          <a:solidFill>
            <a:srgbClr val="00CC9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3082457" y="2436834"/>
            <a:ext cx="85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/>
              <a:t>Rx </a:t>
            </a:r>
            <a:r>
              <a:rPr lang="en-US" altLang="ko-KR" dirty="0"/>
              <a:t>beam </a:t>
            </a:r>
            <a:endParaRPr lang="en-US" altLang="ko-KR" dirty="0" smtClean="0"/>
          </a:p>
          <a:p>
            <a:r>
              <a:rPr lang="en-US" altLang="ko-KR" dirty="0" smtClean="0"/>
              <a:t>for UCI</a:t>
            </a:r>
            <a:endParaRPr lang="ko-KR" altLang="en-US"/>
          </a:p>
        </p:txBody>
      </p:sp>
      <p:cxnSp>
        <p:nvCxnSpPr>
          <p:cNvPr id="30" name="직선 연결선 29"/>
          <p:cNvCxnSpPr/>
          <p:nvPr/>
        </p:nvCxnSpPr>
        <p:spPr>
          <a:xfrm>
            <a:off x="5575125" y="2778323"/>
            <a:ext cx="432000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타원 30"/>
          <p:cNvSpPr/>
          <p:nvPr/>
        </p:nvSpPr>
        <p:spPr>
          <a:xfrm rot="2368930">
            <a:off x="5653014" y="2871156"/>
            <a:ext cx="420288" cy="150794"/>
          </a:xfrm>
          <a:prstGeom prst="ellipse">
            <a:avLst/>
          </a:prstGeom>
          <a:solidFill>
            <a:srgbClr val="00CC9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5376280" y="2443744"/>
            <a:ext cx="85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/>
              <a:t>Rx </a:t>
            </a:r>
            <a:r>
              <a:rPr lang="en-US" altLang="ko-KR" dirty="0"/>
              <a:t>beam </a:t>
            </a:r>
            <a:endParaRPr lang="en-US" altLang="ko-KR" dirty="0" smtClean="0"/>
          </a:p>
          <a:p>
            <a:r>
              <a:rPr lang="en-US" altLang="ko-KR" dirty="0" smtClean="0"/>
              <a:t>for UCI</a:t>
            </a:r>
            <a:endParaRPr lang="ko-KR" altLang="en-US"/>
          </a:p>
        </p:txBody>
      </p:sp>
      <p:grpSp>
        <p:nvGrpSpPr>
          <p:cNvPr id="34" name="그룹 33"/>
          <p:cNvGrpSpPr/>
          <p:nvPr/>
        </p:nvGrpSpPr>
        <p:grpSpPr>
          <a:xfrm rot="19200000">
            <a:off x="4483032" y="4342506"/>
            <a:ext cx="432000" cy="230922"/>
            <a:chOff x="3315499" y="2467496"/>
            <a:chExt cx="432000" cy="230922"/>
          </a:xfrm>
        </p:grpSpPr>
        <p:cxnSp>
          <p:nvCxnSpPr>
            <p:cNvPr id="56" name="직선 연결선 55"/>
            <p:cNvCxnSpPr/>
            <p:nvPr/>
          </p:nvCxnSpPr>
          <p:spPr>
            <a:xfrm>
              <a:off x="3315499" y="2698418"/>
              <a:ext cx="432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타원 56"/>
            <p:cNvSpPr/>
            <p:nvPr/>
          </p:nvSpPr>
          <p:spPr>
            <a:xfrm rot="2368930">
              <a:off x="3318070" y="2467496"/>
              <a:ext cx="420288" cy="150794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5" name="직선 연결선 34"/>
          <p:cNvCxnSpPr/>
          <p:nvPr/>
        </p:nvCxnSpPr>
        <p:spPr>
          <a:xfrm rot="19200000">
            <a:off x="5507447" y="4752613"/>
            <a:ext cx="43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타원 35"/>
          <p:cNvSpPr/>
          <p:nvPr/>
        </p:nvSpPr>
        <p:spPr>
          <a:xfrm rot="21568930">
            <a:off x="5344961" y="4637438"/>
            <a:ext cx="420288" cy="150794"/>
          </a:xfrm>
          <a:prstGeom prst="ellipse">
            <a:avLst/>
          </a:prstGeom>
          <a:solidFill>
            <a:srgbClr val="FF7C8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직선 화살표 연결선 37"/>
          <p:cNvCxnSpPr/>
          <p:nvPr/>
        </p:nvCxnSpPr>
        <p:spPr>
          <a:xfrm flipV="1">
            <a:off x="5743853" y="3133675"/>
            <a:ext cx="137215" cy="11557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294058" y="4665381"/>
            <a:ext cx="726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/>
              <a:t>Rx </a:t>
            </a:r>
            <a:r>
              <a:rPr lang="en-US" altLang="ko-KR" dirty="0"/>
              <a:t>beam </a:t>
            </a:r>
            <a:endParaRPr lang="en-US" altLang="ko-KR" dirty="0" smtClean="0"/>
          </a:p>
          <a:p>
            <a:r>
              <a:rPr lang="en-US" altLang="ko-KR" dirty="0" smtClean="0"/>
              <a:t>for </a:t>
            </a:r>
            <a:r>
              <a:rPr lang="en-US" altLang="ko-KR" dirty="0"/>
              <a:t>CSI-RS</a:t>
            </a:r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3807233" y="3768831"/>
            <a:ext cx="108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>
                <a:solidFill>
                  <a:srgbClr val="FF0000"/>
                </a:solidFill>
              </a:rPr>
              <a:t>UE rotation, Beam blockage </a:t>
            </a:r>
          </a:p>
        </p:txBody>
      </p:sp>
      <p:cxnSp>
        <p:nvCxnSpPr>
          <p:cNvPr id="46" name="직선 연결선 45"/>
          <p:cNvCxnSpPr/>
          <p:nvPr/>
        </p:nvCxnSpPr>
        <p:spPr>
          <a:xfrm>
            <a:off x="4199635" y="2785098"/>
            <a:ext cx="432000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타원 46"/>
          <p:cNvSpPr/>
          <p:nvPr/>
        </p:nvSpPr>
        <p:spPr>
          <a:xfrm rot="2368930">
            <a:off x="4277524" y="2877931"/>
            <a:ext cx="420288" cy="150794"/>
          </a:xfrm>
          <a:prstGeom prst="ellipse">
            <a:avLst/>
          </a:prstGeom>
          <a:solidFill>
            <a:srgbClr val="00CC9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4057442" y="2443744"/>
            <a:ext cx="85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err="1"/>
              <a:t>Tx</a:t>
            </a:r>
            <a:r>
              <a:rPr lang="en-US" altLang="ko-KR" dirty="0"/>
              <a:t> beam </a:t>
            </a:r>
            <a:endParaRPr lang="en-US" altLang="ko-KR" dirty="0" smtClean="0"/>
          </a:p>
          <a:p>
            <a:r>
              <a:rPr lang="en-US" altLang="ko-KR" dirty="0" smtClean="0"/>
              <a:t>for </a:t>
            </a:r>
            <a:r>
              <a:rPr lang="en-US" altLang="ko-KR" dirty="0"/>
              <a:t>CSI-RS</a:t>
            </a:r>
            <a:endParaRPr lang="ko-KR" altLang="en-US"/>
          </a:p>
        </p:txBody>
      </p:sp>
      <p:cxnSp>
        <p:nvCxnSpPr>
          <p:cNvPr id="49" name="직선 화살표 연결선 48"/>
          <p:cNvCxnSpPr>
            <a:stCxn id="41" idx="2"/>
          </p:cNvCxnSpPr>
          <p:nvPr/>
        </p:nvCxnSpPr>
        <p:spPr>
          <a:xfrm>
            <a:off x="4657407" y="5034713"/>
            <a:ext cx="115842" cy="1647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화살표 연결선 50"/>
          <p:cNvCxnSpPr/>
          <p:nvPr/>
        </p:nvCxnSpPr>
        <p:spPr>
          <a:xfrm flipV="1">
            <a:off x="5349658" y="5036007"/>
            <a:ext cx="70214" cy="19990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타원 51"/>
          <p:cNvSpPr/>
          <p:nvPr/>
        </p:nvSpPr>
        <p:spPr>
          <a:xfrm rot="2234339">
            <a:off x="5385963" y="4527541"/>
            <a:ext cx="420288" cy="150794"/>
          </a:xfrm>
          <a:prstGeom prst="ellipse">
            <a:avLst/>
          </a:prstGeom>
          <a:solidFill>
            <a:srgbClr val="FF7C8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 rot="4307014">
            <a:off x="5465076" y="4454595"/>
            <a:ext cx="420288" cy="150794"/>
          </a:xfrm>
          <a:prstGeom prst="ellipse">
            <a:avLst/>
          </a:prstGeom>
          <a:solidFill>
            <a:srgbClr val="FF7C8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7403803" y="3006531"/>
            <a:ext cx="864096" cy="14401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7241448" y="3441449"/>
            <a:ext cx="11888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Beam management procedure</a:t>
            </a:r>
            <a:endParaRPr lang="ko-KR" altLang="en-US" sz="9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오른쪽으로 구부러진 화살표 65"/>
          <p:cNvSpPr/>
          <p:nvPr/>
        </p:nvSpPr>
        <p:spPr>
          <a:xfrm rot="1595514" flipV="1">
            <a:off x="4232351" y="4101888"/>
            <a:ext cx="243539" cy="486960"/>
          </a:xfrm>
          <a:prstGeom prst="curvedRightArrow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888913" y="4691755"/>
            <a:ext cx="108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>
                <a:solidFill>
                  <a:srgbClr val="FF0000"/>
                </a:solidFill>
              </a:rPr>
              <a:t>Multi-</a:t>
            </a:r>
            <a:r>
              <a:rPr lang="en-US" altLang="ko-KR" dirty="0" err="1" smtClean="0">
                <a:solidFill>
                  <a:srgbClr val="FF0000"/>
                </a:solidFill>
              </a:rPr>
              <a:t>Tx</a:t>
            </a:r>
            <a:r>
              <a:rPr lang="en-US" altLang="ko-KR" dirty="0" smtClean="0">
                <a:solidFill>
                  <a:srgbClr val="FF0000"/>
                </a:solidFill>
              </a:rPr>
              <a:t> beam for CSI reporting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964141" y="5199502"/>
            <a:ext cx="2113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>
                <a:solidFill>
                  <a:srgbClr val="FF0000"/>
                </a:solidFill>
              </a:rPr>
              <a:t>UE recognizes 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Beam mismatch/blockage</a:t>
            </a:r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89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15273</TotalTime>
  <Words>218</Words>
  <Application>Microsoft Office PowerPoint</Application>
  <PresentationFormat>화면 슬라이드 쇼(4:3)</PresentationFormat>
  <Paragraphs>44</Paragraphs>
  <Slides>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multi-beam based PUCCH transmission</vt:lpstr>
      <vt:lpstr>Background</vt:lpstr>
      <vt:lpstr>Proposals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400</cp:revision>
  <dcterms:created xsi:type="dcterms:W3CDTF">2016-03-24T01:14:08Z</dcterms:created>
  <dcterms:modified xsi:type="dcterms:W3CDTF">2017-04-04T23:07:00Z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