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2" r:id="rId4"/>
    <p:sldId id="271" r:id="rId5"/>
    <p:sldId id="268" r:id="rId6"/>
    <p:sldId id="262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5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2017-04-05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NR-SS design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 </a:t>
            </a:r>
            <a:endParaRPr lang="ko-KR" altLang="en-US"/>
          </a:p>
        </p:txBody>
      </p:sp>
      <p:sp>
        <p:nvSpPr>
          <p:cNvPr id="1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Ad Hoc Meeting </a:t>
            </a:r>
          </a:p>
          <a:p>
            <a:r>
              <a:rPr lang="en-US" altLang="ko-KR" sz="2000" b="1" dirty="0"/>
              <a:t>Spokane, WA, USA 3rd – 7th March 2017</a:t>
            </a:r>
          </a:p>
          <a:p>
            <a:r>
              <a:rPr lang="en-US" altLang="ko-KR" sz="2000" b="1" dirty="0"/>
              <a:t>Agenda: </a:t>
            </a:r>
            <a:r>
              <a:rPr lang="en-US" altLang="ko-KR" sz="2000" b="1" dirty="0" smtClean="0"/>
              <a:t>8.1.1.1.1</a:t>
            </a:r>
            <a:endParaRPr lang="en-US" altLang="ko-KR" sz="2000" b="1" dirty="0"/>
          </a:p>
        </p:txBody>
      </p:sp>
      <p:sp>
        <p:nvSpPr>
          <p:cNvPr id="13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/>
              <a:t>R1-1706429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b="1" u="sng" dirty="0"/>
              <a:t>Working assumptions:</a:t>
            </a:r>
            <a:endParaRPr lang="ko-KR" altLang="ko-KR"/>
          </a:p>
          <a:p>
            <a:pPr lvl="0"/>
            <a:r>
              <a:rPr lang="en-US" altLang="ko-KR" dirty="0"/>
              <a:t>About 1000 hypotheses provided by NR-PSS/SSS to represent NR physical cell ID for NR-SS design</a:t>
            </a:r>
            <a:endParaRPr lang="ko-KR" altLang="ko-KR"/>
          </a:p>
          <a:p>
            <a:pPr lvl="1"/>
            <a:r>
              <a:rPr lang="en-US" altLang="ko-KR" dirty="0"/>
              <a:t>FFS whether NR-PSS/SSS could be used to indicate information other than NR physical cell ID</a:t>
            </a:r>
            <a:endParaRPr lang="ko-KR" altLang="ko-KR"/>
          </a:p>
          <a:p>
            <a:pPr lvl="1"/>
            <a:r>
              <a:rPr lang="en-US" altLang="ko-KR" dirty="0"/>
              <a:t>FFS further extension of ID space for non-mobility purpose through e.g., broadcast</a:t>
            </a:r>
            <a:endParaRPr lang="ko-KR" altLang="ko-KR"/>
          </a:p>
          <a:p>
            <a:pPr lvl="0"/>
            <a:r>
              <a:rPr lang="en-US" altLang="ko-KR" dirty="0"/>
              <a:t>In both single beam and multi-beam scenario, time division multiplexing of PSS, SSS and PBCH is supported</a:t>
            </a:r>
            <a:endParaRPr lang="ko-KR" altLang="ko-KR"/>
          </a:p>
          <a:p>
            <a:pPr lvl="1"/>
            <a:r>
              <a:rPr lang="en-US" altLang="ko-KR" dirty="0"/>
              <a:t>RAN1 will consider initial access latency, and overhead of SS and PBCH in the minimum system bandwidth</a:t>
            </a:r>
            <a:endParaRPr lang="ko-KR" altLang="ko-KR"/>
          </a:p>
          <a:p>
            <a:pPr lvl="0"/>
            <a:r>
              <a:rPr lang="en-US" altLang="ko-KR" dirty="0" smtClean="0"/>
              <a:t>RAN1 </a:t>
            </a:r>
            <a:r>
              <a:rPr lang="en-US" altLang="ko-KR" dirty="0"/>
              <a:t>considers NR-PSS and NR-SSS have same transmission bandwidth</a:t>
            </a:r>
            <a:endParaRPr lang="ko-KR" altLang="ko-KR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79654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ko-KR" b="1" u="sng" dirty="0"/>
              <a:t>Agreements:</a:t>
            </a:r>
            <a:endParaRPr lang="ko-KR" altLang="ko-KR"/>
          </a:p>
          <a:p>
            <a:pPr lvl="0"/>
            <a:r>
              <a:rPr lang="en-US" altLang="ko-KR" dirty="0"/>
              <a:t>RAN1 considers following parameter sets with associated default subcarrier spacing and possible maximum transmission bandwidth for NR-SS design</a:t>
            </a:r>
            <a:endParaRPr lang="ko-KR" altLang="ko-KR"/>
          </a:p>
          <a:p>
            <a:pPr lvl="1"/>
            <a:r>
              <a:rPr lang="en-US" altLang="ko-KR" b="1" dirty="0"/>
              <a:t>Parameter set #W </a:t>
            </a:r>
            <a:r>
              <a:rPr lang="en-US" altLang="ko-KR" dirty="0"/>
              <a:t>associated with </a:t>
            </a:r>
            <a:r>
              <a:rPr lang="en-US" altLang="ko-KR" b="1" dirty="0"/>
              <a:t>15 kHz subcarrier spacing </a:t>
            </a:r>
            <a:r>
              <a:rPr lang="en-US" altLang="ko-KR" dirty="0"/>
              <a:t>and NR-SS transmission bandwidth </a:t>
            </a:r>
            <a:r>
              <a:rPr lang="en-US" altLang="ko-KR" b="1" dirty="0"/>
              <a:t>no larger than 5 MHz</a:t>
            </a:r>
            <a:endParaRPr lang="ko-KR" altLang="ko-KR" b="1"/>
          </a:p>
          <a:p>
            <a:pPr lvl="1"/>
            <a:r>
              <a:rPr lang="en-US" altLang="ko-KR" b="1" dirty="0" smtClean="0"/>
              <a:t>Parameter </a:t>
            </a:r>
            <a:r>
              <a:rPr lang="en-US" altLang="ko-KR" b="1" dirty="0"/>
              <a:t>set #X</a:t>
            </a:r>
            <a:r>
              <a:rPr lang="en-US" altLang="ko-KR" dirty="0"/>
              <a:t> associated with </a:t>
            </a:r>
            <a:r>
              <a:rPr lang="en-US" altLang="ko-KR" b="1" dirty="0"/>
              <a:t>30 kHz subcarrier spacing </a:t>
            </a:r>
            <a:r>
              <a:rPr lang="en-US" altLang="ko-KR" dirty="0"/>
              <a:t>and NR-SS transmission bandwidth </a:t>
            </a:r>
            <a:r>
              <a:rPr lang="en-US" altLang="ko-KR" b="1" dirty="0"/>
              <a:t>no larger than 10 MHz</a:t>
            </a:r>
            <a:endParaRPr lang="ko-KR" altLang="ko-KR" b="1"/>
          </a:p>
          <a:p>
            <a:pPr lvl="1"/>
            <a:r>
              <a:rPr lang="en-US" altLang="ko-KR" b="1" dirty="0" smtClean="0"/>
              <a:t>Parameter </a:t>
            </a:r>
            <a:r>
              <a:rPr lang="en-US" altLang="ko-KR" b="1" dirty="0"/>
              <a:t>set #Y</a:t>
            </a:r>
            <a:r>
              <a:rPr lang="en-US" altLang="ko-KR" dirty="0"/>
              <a:t> associated with </a:t>
            </a:r>
            <a:r>
              <a:rPr lang="en-US" altLang="ko-KR" b="1" dirty="0"/>
              <a:t>120 kHz subcarrier spacing </a:t>
            </a:r>
            <a:r>
              <a:rPr lang="en-US" altLang="ko-KR" dirty="0"/>
              <a:t>and NR-SS transmission bandwidth </a:t>
            </a:r>
            <a:r>
              <a:rPr lang="en-US" altLang="ko-KR" b="1" dirty="0"/>
              <a:t>no larger than 40 MHz</a:t>
            </a:r>
            <a:endParaRPr lang="ko-KR" altLang="ko-KR" b="1"/>
          </a:p>
          <a:p>
            <a:pPr lvl="1"/>
            <a:r>
              <a:rPr lang="en-US" altLang="ko-KR" b="1" dirty="0" smtClean="0"/>
              <a:t>Parameter </a:t>
            </a:r>
            <a:r>
              <a:rPr lang="en-US" altLang="ko-KR" b="1" dirty="0"/>
              <a:t>set #Z </a:t>
            </a:r>
            <a:r>
              <a:rPr lang="en-US" altLang="ko-KR" dirty="0"/>
              <a:t>associated with </a:t>
            </a:r>
            <a:r>
              <a:rPr lang="en-US" altLang="ko-KR" b="1" dirty="0"/>
              <a:t>240 kHz subcarrier spacing </a:t>
            </a:r>
            <a:r>
              <a:rPr lang="en-US" altLang="ko-KR" dirty="0"/>
              <a:t>and NR-SS transmission bandwidth </a:t>
            </a:r>
            <a:r>
              <a:rPr lang="en-US" altLang="ko-KR" b="1" dirty="0"/>
              <a:t>no larger than 80 MHz</a:t>
            </a:r>
            <a:endParaRPr lang="ko-KR" altLang="ko-KR" b="1"/>
          </a:p>
          <a:p>
            <a:pPr lvl="1"/>
            <a:r>
              <a:rPr lang="en-US" altLang="ko-KR" dirty="0"/>
              <a:t>Note that association between a frequency band and single set of default parameters (SCS, sequence length, NR-SS transmission bandwidth) will be defined in RAN4</a:t>
            </a:r>
            <a:endParaRPr lang="ko-KR" altLang="ko-KR"/>
          </a:p>
          <a:p>
            <a:pPr lvl="1"/>
            <a:r>
              <a:rPr lang="en-US" altLang="ko-KR" dirty="0"/>
              <a:t>Note that each subcarrier spacing is associated with single sequence length and transmission bandwidth</a:t>
            </a:r>
            <a:endParaRPr lang="ko-KR" altLang="ko-KR"/>
          </a:p>
          <a:p>
            <a:pPr lvl="1"/>
            <a:r>
              <a:rPr lang="en-US" altLang="ko-KR" dirty="0"/>
              <a:t>Note that additional  parameter set or further down selection of  parameter set is not precluded</a:t>
            </a:r>
            <a:endParaRPr lang="ko-KR" altLang="ko-KR"/>
          </a:p>
          <a:p>
            <a:pPr lvl="1"/>
            <a:r>
              <a:rPr lang="en-US" altLang="ko-KR" dirty="0"/>
              <a:t>This agreement does not preclude any subcarrier spacing for data </a:t>
            </a:r>
            <a:r>
              <a:rPr lang="en-US" altLang="ko-KR" dirty="0" smtClean="0"/>
              <a:t>channel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2162334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From the companies proposals for the NR-SS transmission bandwidth, parameter sets can be categorized as follows: </a:t>
            </a:r>
          </a:p>
          <a:p>
            <a:pPr lvl="1"/>
            <a:r>
              <a:rPr lang="en-US" altLang="ko-KR" dirty="0" smtClean="0"/>
              <a:t>Alternative Group 1</a:t>
            </a:r>
          </a:p>
          <a:p>
            <a:pPr lvl="2"/>
            <a:r>
              <a:rPr lang="en-US" altLang="ko-KR" dirty="0" smtClean="0"/>
              <a:t>Parameter set #W: 15 kHz and 2.16 MHz</a:t>
            </a:r>
          </a:p>
          <a:p>
            <a:pPr lvl="2"/>
            <a:r>
              <a:rPr lang="en-US" altLang="ko-KR" dirty="0" smtClean="0"/>
              <a:t>Parameter set #X: 30 kHz and 4.32 MHz</a:t>
            </a:r>
          </a:p>
          <a:p>
            <a:pPr lvl="2"/>
            <a:r>
              <a:rPr lang="en-US" altLang="ko-KR" dirty="0" smtClean="0"/>
              <a:t>Parameter set #Y: 120 kHz and 17.28 MHz</a:t>
            </a:r>
          </a:p>
          <a:p>
            <a:pPr lvl="2"/>
            <a:r>
              <a:rPr lang="en-US" altLang="ko-KR" dirty="0" smtClean="0"/>
              <a:t>Parameter set #Z: 240 kHz and 34.56 MHz</a:t>
            </a:r>
          </a:p>
          <a:p>
            <a:pPr lvl="1"/>
            <a:r>
              <a:rPr lang="en-US" altLang="ko-KR" dirty="0" smtClean="0"/>
              <a:t>Alternative Group 2</a:t>
            </a:r>
          </a:p>
          <a:p>
            <a:pPr lvl="2"/>
            <a:r>
              <a:rPr lang="en-US" altLang="ko-KR" dirty="0" smtClean="0"/>
              <a:t>Parameter set #W: 15 kHz and 4.32 MHz</a:t>
            </a:r>
          </a:p>
          <a:p>
            <a:pPr lvl="2"/>
            <a:r>
              <a:rPr lang="en-US" altLang="ko-KR" dirty="0" smtClean="0"/>
              <a:t>Parameter set #X: 30 kHz and 8.64 MHz</a:t>
            </a:r>
          </a:p>
          <a:p>
            <a:pPr lvl="2"/>
            <a:r>
              <a:rPr lang="en-US" altLang="ko-KR" dirty="0" smtClean="0"/>
              <a:t>Parameter set #Y: 120 kHz and 34.56 MHz</a:t>
            </a:r>
          </a:p>
          <a:p>
            <a:pPr lvl="2"/>
            <a:r>
              <a:rPr lang="en-US" altLang="ko-KR" dirty="0" smtClean="0"/>
              <a:t>Parameter set #Z: 240 kHz and 69.12 MHz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3471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dirty="0" smtClean="0"/>
              <a:t>RAN1 supports about 1000 hypotheses provided by NR-PSS/SSS to represent NR physical cell ID for NR-SS design.</a:t>
            </a:r>
          </a:p>
          <a:p>
            <a:pPr lvl="0"/>
            <a:endParaRPr lang="en-US" altLang="ko-KR" dirty="0"/>
          </a:p>
          <a:p>
            <a:r>
              <a:rPr lang="en-US" altLang="ko-KR" dirty="0"/>
              <a:t>In both single beam and multi-beam scenario, RAN1 supports time division multiplexing of PSS, SSS and PBCH.</a:t>
            </a:r>
            <a:endParaRPr lang="ko-KR" altLang="en-US"/>
          </a:p>
          <a:p>
            <a:pPr lvl="0"/>
            <a:endParaRPr lang="en-US" altLang="ko-KR" dirty="0" smtClean="0"/>
          </a:p>
          <a:p>
            <a:r>
              <a:rPr lang="en-US" altLang="ko-KR" dirty="0"/>
              <a:t>RAN1 supports that NR-PSS and NR-SSS have same transmission bandwidth.</a:t>
            </a:r>
          </a:p>
          <a:p>
            <a:pPr lvl="0"/>
            <a:endParaRPr lang="ko-KR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3131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RAN1 considers following groups of parameter sets with associated default subcarrier spacing and NR-SS transmission bandwidth for NR-SS design.</a:t>
            </a:r>
          </a:p>
          <a:p>
            <a:pPr lvl="1"/>
            <a:r>
              <a:rPr lang="en-US" altLang="ko-KR" dirty="0" smtClean="0"/>
              <a:t>Alternative Group 1</a:t>
            </a:r>
          </a:p>
          <a:p>
            <a:pPr lvl="2"/>
            <a:r>
              <a:rPr lang="en-US" altLang="ko-KR" dirty="0" smtClean="0"/>
              <a:t>Parameter set #W: 15 kHz and 2.16 MHz</a:t>
            </a:r>
          </a:p>
          <a:p>
            <a:pPr lvl="2"/>
            <a:r>
              <a:rPr lang="en-US" altLang="ko-KR" dirty="0" smtClean="0"/>
              <a:t>Parameter set #X: 30 kHz and 4.32 MHz</a:t>
            </a:r>
          </a:p>
          <a:p>
            <a:pPr lvl="2"/>
            <a:r>
              <a:rPr lang="en-US" altLang="ko-KR" dirty="0" smtClean="0"/>
              <a:t>Parameter set #Y: 120 kHz and 17.28 MHz</a:t>
            </a:r>
          </a:p>
          <a:p>
            <a:pPr lvl="2"/>
            <a:r>
              <a:rPr lang="en-US" altLang="ko-KR" dirty="0" smtClean="0"/>
              <a:t>Parameter set #Z: 240 kHz and 34.56 MHz</a:t>
            </a:r>
          </a:p>
          <a:p>
            <a:pPr lvl="1"/>
            <a:r>
              <a:rPr lang="en-US" altLang="ko-KR" dirty="0" smtClean="0"/>
              <a:t>Alternative Group 2</a:t>
            </a:r>
          </a:p>
          <a:p>
            <a:pPr lvl="2"/>
            <a:r>
              <a:rPr lang="en-US" altLang="ko-KR" dirty="0" smtClean="0"/>
              <a:t>Parameter set #W: 15 kHz and 4.32 MHz</a:t>
            </a:r>
          </a:p>
          <a:p>
            <a:pPr lvl="2"/>
            <a:r>
              <a:rPr lang="en-US" altLang="ko-KR" dirty="0" smtClean="0"/>
              <a:t>Parameter set #X: 30 kHz and 8.64 MHz</a:t>
            </a:r>
          </a:p>
          <a:p>
            <a:pPr lvl="2"/>
            <a:r>
              <a:rPr lang="en-US" altLang="ko-KR" dirty="0" smtClean="0"/>
              <a:t>Parameter set #Y: 120 kHz and 34.56 MHz</a:t>
            </a:r>
          </a:p>
          <a:p>
            <a:pPr lvl="2"/>
            <a:r>
              <a:rPr lang="en-US" altLang="ko-KR" dirty="0" smtClean="0"/>
              <a:t>Parameter set #Z: 240 kHz and 69.12 MHz</a:t>
            </a:r>
          </a:p>
          <a:p>
            <a:pPr lvl="1"/>
            <a:r>
              <a:rPr lang="en-US" altLang="ko-KR" dirty="0" smtClean="0"/>
              <a:t>One alternative group of parameter sets should be selected.</a:t>
            </a:r>
          </a:p>
          <a:p>
            <a:pPr lvl="2"/>
            <a:r>
              <a:rPr lang="en-US" altLang="ko-KR" dirty="0" smtClean="0"/>
              <a:t>Note that RAN1 should consider measurement accuracy, UE detection complexity, one-shot detection performance, resource utilization flexibility.</a:t>
            </a:r>
          </a:p>
          <a:p>
            <a:pPr lvl="1"/>
            <a:r>
              <a:rPr lang="en-US" altLang="ko-KR" dirty="0" smtClean="0"/>
              <a:t>Note that </a:t>
            </a:r>
            <a:r>
              <a:rPr lang="en-US" altLang="ko-KR" dirty="0"/>
              <a:t>p</a:t>
            </a:r>
            <a:r>
              <a:rPr lang="en-US" altLang="ko-KR" dirty="0" smtClean="0"/>
              <a:t>arameter sets could be down-selected.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04956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1237</TotalTime>
  <Words>587</Words>
  <Application>Microsoft Office PowerPoint</Application>
  <PresentationFormat>와이드스크린</PresentationFormat>
  <Paragraphs>58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WF on NR-SS design</vt:lpstr>
      <vt:lpstr>Background</vt:lpstr>
      <vt:lpstr>Background</vt:lpstr>
      <vt:lpstr>Background</vt:lpstr>
      <vt:lpstr>Proposal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of NR-SS design</dc:title>
  <dc:creator>고현수/책임연구원/차세대표준(연)ACS팀(hyunsoo.ko@lge.com)</dc:creator>
  <cp:lastModifiedBy>고현수/책임연구원/차세대표준(연)ACS팀(hyunsoo.ko@lge.com)</cp:lastModifiedBy>
  <cp:revision>46</cp:revision>
  <dcterms:created xsi:type="dcterms:W3CDTF">2017-04-03T23:02:04Z</dcterms:created>
  <dcterms:modified xsi:type="dcterms:W3CDTF">2017-04-04T21:44:55Z</dcterms:modified>
</cp:coreProperties>
</file>