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3" r:id="rId2"/>
    <p:sldId id="282" r:id="rId3"/>
    <p:sldId id="283"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4" d="100"/>
          <a:sy n="74" d="100"/>
        </p:scale>
        <p:origin x="-14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2017/4/4</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2017/4/4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2017/4/4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2017/4/4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2017/4/4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2017/4/4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2017/4/4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2017/4/4</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2017/4/4</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2017/4/4</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2017/4/4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2017/4/4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2017/4/4</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China Telecom, China Unicom, </a:t>
            </a:r>
            <a:r>
              <a:rPr lang="en-US" altLang="zh-CN" sz="2400" dirty="0" err="1" smtClean="0">
                <a:solidFill>
                  <a:schemeClr val="tx1"/>
                </a:solidFill>
                <a:latin typeface="Times New Roman" panose="02020603050405020304" pitchFamily="18" charset="0"/>
                <a:cs typeface="Times New Roman" panose="02020603050405020304" pitchFamily="18" charset="0"/>
              </a:rPr>
              <a:t>Neul</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smtClean="0">
                <a:solidFill>
                  <a:schemeClr val="tx1"/>
                </a:solidFill>
                <a:latin typeface="Times New Roman" panose="02020603050405020304" pitchFamily="18" charset="0"/>
                <a:cs typeface="Times New Roman" panose="02020603050405020304" pitchFamily="18" charset="0"/>
              </a:rPr>
              <a:t>CATR</a:t>
            </a:r>
            <a:r>
              <a:rPr lang="en-US" altLang="zh-CN" sz="2400" dirty="0" smtClean="0">
                <a:solidFill>
                  <a:schemeClr val="tx1"/>
                </a:solidFill>
                <a:latin typeface="Times New Roman" panose="02020603050405020304" pitchFamily="18" charset="0"/>
                <a:cs typeface="Times New Roman" panose="02020603050405020304" pitchFamily="18" charset="0"/>
              </a:rPr>
              <a:t>, Deutsche Telecom</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#88bis </a:t>
            </a:r>
            <a:r>
              <a:rPr lang="en-GB" altLang="ko-KR" sz="1800" b="1" dirty="0">
                <a:latin typeface="Arial" panose="020B0604020202020204" pitchFamily="34" charset="0"/>
                <a:cs typeface="Times New Roman" panose="02020603050405020304" pitchFamily="18" charset="0"/>
              </a:rPr>
              <a:t>Meeting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R1-1706219</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Spokane, USA, 3-7 April 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8.1.8</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a:buNone/>
            </a:pPr>
            <a:r>
              <a:rPr lang="en-GB" sz="2000" dirty="0" smtClean="0"/>
              <a:t>In NR WID:</a:t>
            </a:r>
          </a:p>
          <a:p>
            <a:pPr>
              <a:buNone/>
            </a:pPr>
            <a:r>
              <a:rPr lang="en-GB" sz="2000" i="1" dirty="0" smtClean="0"/>
              <a:t>NR-LTE co-existence mechanisms [RAN1, RAN2, RAN4];</a:t>
            </a:r>
            <a:endParaRPr lang="en-US" sz="2000" i="1" dirty="0" smtClean="0"/>
          </a:p>
          <a:p>
            <a:pPr>
              <a:buNone/>
            </a:pPr>
            <a:r>
              <a:rPr lang="en-GB" sz="2000" i="1" dirty="0" smtClean="0"/>
              <a:t>-	Support co-existence of LTE UL and NR UL within the bandwidth of an LTE component carrier and co-existence of LTE DL and NR DL within the bandwidth of an LTE component carrier, and identify and specify at least one NR band/LTE-NR band combination for this operation.</a:t>
            </a:r>
            <a:endParaRPr lang="en-US" sz="2000" i="1" dirty="0" smtClean="0"/>
          </a:p>
          <a:p>
            <a:pPr>
              <a:buNone/>
            </a:pPr>
            <a:r>
              <a:rPr lang="en-US" sz="2000" i="1" dirty="0" smtClean="0"/>
              <a:t>-	Minimize impact to NR physical layer design to enable this co-existence.</a:t>
            </a:r>
          </a:p>
          <a:p>
            <a:pPr>
              <a:buNone/>
            </a:pPr>
            <a:r>
              <a:rPr lang="en-US" sz="2000" i="1" dirty="0" smtClean="0"/>
              <a:t>-	No impact to the ability of legacy LTE devices to operate on the LTE carrier co-existing with NR</a:t>
            </a:r>
          </a:p>
          <a:p>
            <a:pPr>
              <a:buNone/>
            </a:pPr>
            <a:r>
              <a:rPr lang="en-US" sz="2000" i="1" dirty="0" smtClean="0"/>
              <a:t>-	No implication that UE has to support simultaneous connection of NR and LTE in the bandwidth of an LTE component carrier</a:t>
            </a:r>
            <a:endParaRPr lang="en-US" sz="1400" i="1" dirty="0"/>
          </a:p>
          <a:p>
            <a:pPr marL="457200" lvl="1" indent="0">
              <a:buNone/>
            </a:pPr>
            <a:endParaRPr lang="en-US" sz="1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a:t>Proposal</a:t>
            </a:r>
          </a:p>
        </p:txBody>
      </p:sp>
      <p:sp>
        <p:nvSpPr>
          <p:cNvPr id="6147" name="Content Placeholder 2"/>
          <p:cNvSpPr>
            <a:spLocks noGrp="1"/>
          </p:cNvSpPr>
          <p:nvPr>
            <p:ph idx="1"/>
          </p:nvPr>
        </p:nvSpPr>
        <p:spPr>
          <a:xfrm>
            <a:off x="463550" y="1371600"/>
            <a:ext cx="8229600" cy="5029200"/>
          </a:xfrm>
        </p:spPr>
        <p:txBody>
          <a:bodyPr/>
          <a:lstStyle/>
          <a:p>
            <a:pPr marL="0" indent="0">
              <a:buNone/>
            </a:pPr>
            <a:r>
              <a:rPr lang="en-US" altLang="zh-CN" sz="1800" dirty="0" smtClean="0"/>
              <a:t>In the case of LTE-NR coexistence in UL, at least for collocated LTE and NR base stations, from network perspective</a:t>
            </a:r>
            <a:r>
              <a:rPr lang="en-US" sz="1800" dirty="0" smtClean="0"/>
              <a:t>:</a:t>
            </a:r>
          </a:p>
          <a:p>
            <a:r>
              <a:rPr lang="en-US" sz="1800" dirty="0" smtClean="0"/>
              <a:t>Support subcarrier alignment between LTE UL and NR UL with 15 kHz subcarrier spacing</a:t>
            </a:r>
          </a:p>
          <a:p>
            <a:r>
              <a:rPr lang="en-US" sz="1800" dirty="0" smtClean="0"/>
              <a:t>Support subcarrier alignment between NR DL and NR UL with same subcarrier spacing</a:t>
            </a:r>
          </a:p>
          <a:p>
            <a:r>
              <a:rPr lang="en-US" sz="1800" dirty="0" smtClean="0"/>
              <a:t>Noting that RAN4 will have to define the NR UL (UL EARFCN) for all NR bands, RAN1 and RAN4 should jointly decide whether NR UL (UL EARFCN) is the same as LTE UL EARFCN or shifted by 7.5 kHz from LTE UL EARFCN in the shared band(s) between LTE and NR.</a:t>
            </a:r>
          </a:p>
          <a:p>
            <a:pPr lvl="1"/>
            <a:r>
              <a:rPr lang="en-US" sz="1600" dirty="0" smtClean="0"/>
              <a:t>In case same UL is defined for LTE and NR, a 7.5 kHz shift will appear in the NR UL baseband signal generation, same as LTE UL baseband signal generation with 15kHz SCS</a:t>
            </a:r>
          </a:p>
          <a:p>
            <a:pPr marL="342900" lvl="1" indent="-342900">
              <a:buFont typeface="Arial" panose="020B0604020202020204" pitchFamily="34" charset="0"/>
              <a:buChar char="•"/>
            </a:pPr>
            <a:r>
              <a:rPr lang="en-US" altLang="zh-CN" sz="1800" dirty="0" smtClean="0"/>
              <a:t>Note: From implementation perspective, perfect subcarrier alignment may not be achieved due to frequency error.</a:t>
            </a: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19917</TotalTime>
  <Words>211</Words>
  <Application>Microsoft Office PowerPoint</Application>
  <PresentationFormat>On-screen Show (4:3)</PresentationFormat>
  <Paragraphs>20</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LTE-NR UL Coexistence</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HW</cp:lastModifiedBy>
  <cp:revision>777</cp:revision>
  <dcterms:created xsi:type="dcterms:W3CDTF">2010-05-12T23:28:36Z</dcterms:created>
  <dcterms:modified xsi:type="dcterms:W3CDTF">2017-04-04T16:51:10Z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(3)99xNZ51wYzEF4ukI3UhOBKAVFYzv4lwMqBWffhJV0zWWejPJ3YHeVr8dZ8Syu3Q67nh7KwFG
zDwcTu5czFIgzGFQgKa7I2D7E0hHCzNRTpAQhedlxboG3LnWg48HMmgx5xNKdxcVeELoJUj1
FsY1mke8Vii3snEFTeN4EDB10F4u3hs2jpRrlBu/hzsxgjkQz2QgYaTer8OIR0OMVc3YJQ9c
FIkHVJgPfTpcx0dcaj</vt:lpwstr>
  </property>
  <property fmtid="{D5CDD505-2E9C-101B-9397-08002B2CF9AE}" pid="17" name="_2015_ms_pID_725343_00">
    <vt:lpwstr>_2015_ms_pID_725343</vt:lpwstr>
  </property>
  <property fmtid="{D5CDD505-2E9C-101B-9397-08002B2CF9AE}" pid="18" name="_2015_ms_pID_7253431">
    <vt:lpwstr>nofrw1DEeDFBJgaw+zPwk8n3ck8wNM280+JZbuLUYNFEdcz1HM4tPH
9p56+VvzZit9W/KfUQ4OUnFTNVoe+fd2EmrGcoX3iPteA/xj9Ca4dk+sWFx+KFYdZ9AjYHAA
L8JYofg8Vj6nkz1DZQZNbaHYIdI9+frekeCRRacs/ArJBK5QuY/MnQwyga1OccyRxeOjog3v
pEZ4oNC83F0f7Gx7SQM0S83X/5Ct5j19IAYv</vt:lpwstr>
  </property>
  <property fmtid="{D5CDD505-2E9C-101B-9397-08002B2CF9AE}" pid="19" name="_2015_ms_pID_7253431_00">
    <vt:lpwstr>_2015_ms_pID_7253431</vt:lpwstr>
  </property>
  <property fmtid="{D5CDD505-2E9C-101B-9397-08002B2CF9AE}" pid="20" name="_2015_ms_pID_7253432">
    <vt:lpwstr>OlcjQMYKXQ9a7M81RPm2iE2hlvMFw9ljwl0C
kAh/YIeFAQnkmjkHHIUu0Jhsa4l//g==</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1491324620</vt:lpwstr>
  </property>
</Properties>
</file>