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323" r:id="rId3"/>
    <p:sldId id="322" r:id="rId4"/>
    <p:sldId id="326" r:id="rId5"/>
    <p:sldId id="324" r:id="rId6"/>
    <p:sldId id="325" r:id="rId7"/>
    <p:sldId id="328" r:id="rId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F0066"/>
    <a:srgbClr val="EEEC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보통 스타일 3 - 강조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보통 스타일 1 - 강조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87" autoAdjust="0"/>
    <p:restoredTop sz="94660" autoAdjust="0"/>
  </p:normalViewPr>
  <p:slideViewPr>
    <p:cSldViewPr>
      <p:cViewPr varScale="1">
        <p:scale>
          <a:sx n="122" d="100"/>
          <a:sy n="122" d="100"/>
        </p:scale>
        <p:origin x="1674" y="96"/>
      </p:cViewPr>
      <p:guideLst>
        <p:guide orient="horz" pos="2160"/>
        <p:guide pos="2880"/>
      </p:guideLst>
    </p:cSldViewPr>
  </p:slideViewPr>
  <p:outlineViewPr>
    <p:cViewPr>
      <p:scale>
        <a:sx n="33" d="100"/>
        <a:sy n="33" d="100"/>
      </p:scale>
      <p:origin x="36"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fld id="{BDF768A5-8AFF-4111-9D3C-F964859D0D89}" type="datetimeFigureOut">
              <a:rPr lang="zh-CN" altLang="en-US"/>
              <a:pPr/>
              <a:t>2017/2/17</a:t>
            </a:fld>
            <a:endParaRPr lang="en-US" altLang="zh-CN"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EFD30540-FD5B-406F-98B7-10E725097DEE}" type="slidenum">
              <a:rPr lang="zh-CN" altLang="en-US"/>
              <a:pPr/>
              <a:t>‹#›</a:t>
            </a:fld>
            <a:endParaRPr lang="en-US" altLang="zh-CN" dirty="0"/>
          </a:p>
        </p:txBody>
      </p:sp>
    </p:spTree>
    <p:extLst>
      <p:ext uri="{BB962C8B-B14F-4D97-AF65-F5344CB8AC3E}">
        <p14:creationId xmlns:p14="http://schemas.microsoft.com/office/powerpoint/2010/main" val="39028782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smtClean="0"/>
          </a:p>
        </p:txBody>
      </p:sp>
      <p:sp>
        <p:nvSpPr>
          <p:cNvPr id="4100" name="Slide Number Placeholder 3"/>
          <p:cNvSpPr>
            <a:spLocks noGrp="1"/>
          </p:cNvSpPr>
          <p:nvPr>
            <p:ph type="sldNum" sz="quarter" idx="5"/>
          </p:nvPr>
        </p:nvSpPr>
        <p:spPr bwMode="auto">
          <a:noFill/>
          <a:ln>
            <a:miter lim="800000"/>
            <a:headEnd/>
            <a:tailEnd/>
          </a:ln>
        </p:spPr>
        <p:txBody>
          <a:bodyPr/>
          <a:lstStyle/>
          <a:p>
            <a:fld id="{4B89F7DE-065C-4754-8ADC-BFF1B672F280}" type="slidenum">
              <a:rPr lang="zh-CN" altLang="en-US"/>
              <a:pPr/>
              <a:t>1</a:t>
            </a:fld>
            <a:endParaRPr lang="en-US" altLang="zh-CN" dirty="0"/>
          </a:p>
        </p:txBody>
      </p:sp>
    </p:spTree>
    <p:extLst>
      <p:ext uri="{BB962C8B-B14F-4D97-AF65-F5344CB8AC3E}">
        <p14:creationId xmlns:p14="http://schemas.microsoft.com/office/powerpoint/2010/main" val="4256448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9667ABED-E364-45D4-92D1-963904DCC462}" type="datetimeFigureOut">
              <a:rPr lang="zh-CN" altLang="en-US"/>
              <a:pPr/>
              <a:t>2017/2/17</a:t>
            </a:fld>
            <a:endParaRPr lang="en-US" altLang="zh-CN" dirty="0"/>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6C6EC91D-69E4-4A30-B888-145C6F9511B2}" type="slidenum">
              <a:rPr lang="zh-CN" altLang="en-US"/>
              <a:pPr/>
              <a:t>‹#›</a:t>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29DC155-58EC-42B8-85AD-604E667259DB}" type="datetimeFigureOut">
              <a:rPr lang="zh-CN" altLang="en-US"/>
              <a:pPr/>
              <a:t>2017/2/17</a:t>
            </a:fld>
            <a:endParaRPr lang="en-US" altLang="zh-CN" dirty="0"/>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1C385B07-910B-445D-865F-E71D60AAC3BF}" type="slidenum">
              <a:rPr lang="zh-CN" altLang="en-US"/>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3C30D6E-BFF8-44FA-A4EE-6F23E2CE1931}" type="datetimeFigureOut">
              <a:rPr lang="zh-CN" altLang="en-US"/>
              <a:pPr/>
              <a:t>2017/2/17</a:t>
            </a:fld>
            <a:endParaRPr lang="en-US" altLang="zh-CN" dirty="0"/>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DE3320A-2162-4A9C-8E51-395F4165CA11}" type="slidenum">
              <a:rPr lang="zh-CN" altLang="en-US"/>
              <a:pPr/>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9805FD8D-3409-4459-A062-3A55D642A13A}" type="datetimeFigureOut">
              <a:rPr lang="zh-CN" altLang="en-US"/>
              <a:pPr/>
              <a:t>2017/2/17</a:t>
            </a:fld>
            <a:endParaRPr lang="en-US" altLang="zh-CN" dirty="0"/>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48A1DE78-776C-4468-AB59-CD007E687EE1}" type="slidenum">
              <a:rPr lang="zh-CN" altLang="en-US"/>
              <a:pPr/>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ED8A29D1-80CC-4908-9889-BF8135CAD13F}" type="datetimeFigureOut">
              <a:rPr lang="zh-CN" altLang="en-US"/>
              <a:pPr/>
              <a:t>2017/2/17</a:t>
            </a:fld>
            <a:endParaRPr lang="en-US" altLang="zh-CN" dirty="0"/>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7E605173-8C8C-4172-8030-976E9C9D7F45}" type="slidenum">
              <a:rPr lang="zh-CN" altLang="en-US"/>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0FD3BE8E-8220-4A18-B864-5497A1A0C075}" type="datetimeFigureOut">
              <a:rPr lang="zh-CN" altLang="en-US"/>
              <a:pPr/>
              <a:t>2017/2/17</a:t>
            </a:fld>
            <a:endParaRPr lang="en-US" altLang="zh-CN" dirty="0"/>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E7265209-6223-4682-8D19-CB73FBEA8F92}" type="slidenum">
              <a:rPr lang="zh-CN" altLang="en-US"/>
              <a:pPr/>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04E6CA93-1C84-43AF-A0ED-301633A79C7D}" type="datetimeFigureOut">
              <a:rPr lang="zh-CN" altLang="en-US"/>
              <a:pPr/>
              <a:t>2017/2/17</a:t>
            </a:fld>
            <a:endParaRPr lang="en-US" altLang="zh-CN" dirty="0"/>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3C36D53F-E07B-437C-9A66-825C7BD06536}" type="slidenum">
              <a:rPr lang="zh-CN" altLang="en-US"/>
              <a:pPr/>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62A474AB-8024-45DC-84FF-2B90A313FB8E}" type="datetimeFigureOut">
              <a:rPr lang="zh-CN" altLang="en-US"/>
              <a:pPr/>
              <a:t>2017/2/17</a:t>
            </a:fld>
            <a:endParaRPr lang="en-US" altLang="zh-CN" dirty="0"/>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4E3BCC97-1D6B-441A-A2EA-881D9B7EBF11}" type="slidenum">
              <a:rPr lang="zh-CN" altLang="en-US"/>
              <a:pPr/>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2537EE81-8838-49EF-9F1E-FF062DEA45B7}" type="datetimeFigureOut">
              <a:rPr lang="zh-CN" altLang="en-US"/>
              <a:pPr/>
              <a:t>2017/2/17</a:t>
            </a:fld>
            <a:endParaRPr lang="en-US" altLang="zh-CN" dirty="0"/>
          </a:p>
        </p:txBody>
      </p:sp>
      <p:sp>
        <p:nvSpPr>
          <p:cNvPr id="3" name="Footer Placeholder 4"/>
          <p:cNvSpPr>
            <a:spLocks noGrp="1"/>
          </p:cNvSpPr>
          <p:nvPr>
            <p:ph type="ftr" sz="quarter" idx="11"/>
          </p:nvPr>
        </p:nvSpPr>
        <p:spPr/>
        <p:txBody>
          <a:bodyPr/>
          <a:lstStyle>
            <a:lvl1pPr>
              <a:defRPr/>
            </a:lvl1pPr>
          </a:lstStyle>
          <a:p>
            <a:endParaRPr lang="zh-CN" altLang="en-US"/>
          </a:p>
        </p:txBody>
      </p:sp>
      <p:sp>
        <p:nvSpPr>
          <p:cNvPr id="4" name="Slide Number Placeholder 5"/>
          <p:cNvSpPr>
            <a:spLocks noGrp="1"/>
          </p:cNvSpPr>
          <p:nvPr>
            <p:ph type="sldNum" sz="quarter" idx="12"/>
          </p:nvPr>
        </p:nvSpPr>
        <p:spPr/>
        <p:txBody>
          <a:bodyPr/>
          <a:lstStyle>
            <a:lvl1pPr>
              <a:defRPr/>
            </a:lvl1pPr>
          </a:lstStyle>
          <a:p>
            <a:fld id="{347D6917-A904-4335-A804-981EF16DC8E7}" type="slidenum">
              <a:rPr lang="zh-CN" altLang="en-US"/>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FF52798E-820D-4822-8E52-CAEB207CE269}" type="datetimeFigureOut">
              <a:rPr lang="zh-CN" altLang="en-US"/>
              <a:pPr/>
              <a:t>2017/2/17</a:t>
            </a:fld>
            <a:endParaRPr lang="en-US" altLang="zh-CN" dirty="0"/>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D41CAC61-7799-488A-9678-07C9221988AD}" type="slidenum">
              <a:rPr lang="zh-CN" altLang="en-US"/>
              <a:pPr/>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D317A37A-5FFD-4E77-B41F-55E4A73BB937}" type="datetimeFigureOut">
              <a:rPr lang="zh-CN" altLang="en-US"/>
              <a:pPr/>
              <a:t>2017/2/17</a:t>
            </a:fld>
            <a:endParaRPr lang="en-US" altLang="zh-CN" dirty="0"/>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E9017CB8-FF04-4A32-8B38-A6B659702625}" type="slidenum">
              <a:rPr lang="zh-CN" altLang="en-US"/>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fld id="{940CC5CB-756B-4219-8B52-C2714BE5B517}" type="datetimeFigureOut">
              <a:rPr lang="zh-CN" altLang="en-US"/>
              <a:pPr/>
              <a:t>2017/2/17</a:t>
            </a:fld>
            <a:endParaRPr lang="en-US" altLang="zh-CN"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itchFamily="34" charset="0"/>
              </a:defRPr>
            </a:lvl1pPr>
          </a:lstStyle>
          <a:p>
            <a:fld id="{FD2C740D-6410-467D-9D51-C31F3D39BC61}" type="slidenum">
              <a:rPr lang="zh-CN" altLang="en-US"/>
              <a:pPr/>
              <a:t>‹#›</a:t>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304800" y="2435225"/>
            <a:ext cx="8534400" cy="1470025"/>
          </a:xfrm>
        </p:spPr>
        <p:txBody>
          <a:bodyPr/>
          <a:lstStyle/>
          <a:p>
            <a:pPr eaLnBrk="1" hangingPunct="1"/>
            <a:r>
              <a:rPr lang="en-GB" altLang="ko-KR" sz="3600" dirty="0" smtClean="0"/>
              <a:t>WF on UL Mobility Evaluation Results</a:t>
            </a:r>
            <a:endParaRPr lang="en-US" altLang="zh-CN" sz="3600" dirty="0" smtClean="0">
              <a:cs typeface="Times New Roman" pitchFamily="18" charset="0"/>
            </a:endParaRPr>
          </a:p>
        </p:txBody>
      </p:sp>
      <p:sp>
        <p:nvSpPr>
          <p:cNvPr id="3075" name="Subtitle 2"/>
          <p:cNvSpPr>
            <a:spLocks noGrp="1"/>
          </p:cNvSpPr>
          <p:nvPr>
            <p:ph type="subTitle" idx="1"/>
          </p:nvPr>
        </p:nvSpPr>
        <p:spPr>
          <a:xfrm>
            <a:off x="914400" y="4267200"/>
            <a:ext cx="7467600" cy="1981200"/>
          </a:xfrm>
        </p:spPr>
        <p:txBody>
          <a:bodyPr/>
          <a:lstStyle/>
          <a:p>
            <a:pPr eaLnBrk="1" hangingPunct="1"/>
            <a:r>
              <a:rPr lang="en-US" altLang="zh-CN" sz="2800" dirty="0" smtClean="0">
                <a:solidFill>
                  <a:schemeClr val="tx1"/>
                </a:solidFill>
                <a:cs typeface="Times New Roman" pitchFamily="18" charset="0"/>
              </a:rPr>
              <a:t>Qualcomm, Huawei, Hi-Silicon, Sony</a:t>
            </a:r>
            <a:endParaRPr lang="en-US" altLang="zh-CN" sz="2800" dirty="0" smtClean="0">
              <a:solidFill>
                <a:srgbClr val="A6A6A6"/>
              </a:solidFill>
              <a:cs typeface="Times New Roman" pitchFamily="18" charset="0"/>
            </a:endParaRPr>
          </a:p>
        </p:txBody>
      </p:sp>
      <p:sp>
        <p:nvSpPr>
          <p:cNvPr id="3076" name="Rectangle 4"/>
          <p:cNvSpPr>
            <a:spLocks noChangeArrowheads="1"/>
          </p:cNvSpPr>
          <p:nvPr/>
        </p:nvSpPr>
        <p:spPr bwMode="auto">
          <a:xfrm>
            <a:off x="0" y="0"/>
            <a:ext cx="4572000" cy="923925"/>
          </a:xfrm>
          <a:prstGeom prst="rect">
            <a:avLst/>
          </a:prstGeom>
          <a:noFill/>
          <a:ln w="9525">
            <a:noFill/>
            <a:miter lim="800000"/>
            <a:headEnd/>
            <a:tailEnd/>
          </a:ln>
        </p:spPr>
        <p:txBody>
          <a:bodyPr anchor="ctr">
            <a:spAutoFit/>
          </a:bodyPr>
          <a:lstStyle/>
          <a:p>
            <a:r>
              <a:rPr lang="en-GB" altLang="ko-KR" b="1" dirty="0">
                <a:latin typeface="Calibri" pitchFamily="34" charset="0"/>
                <a:cs typeface="Times New Roman" pitchFamily="18" charset="0"/>
              </a:rPr>
              <a:t>3GPP TSG RAN WG1 Meeting #88</a:t>
            </a:r>
          </a:p>
          <a:p>
            <a:r>
              <a:rPr lang="en-GB" altLang="ko-KR" b="1" dirty="0">
                <a:latin typeface="Calibri" pitchFamily="34" charset="0"/>
                <a:cs typeface="Times New Roman" pitchFamily="18" charset="0"/>
              </a:rPr>
              <a:t>Athens, Greece 13th - 17th February 2017</a:t>
            </a:r>
          </a:p>
          <a:p>
            <a:r>
              <a:rPr lang="en-US" altLang="ko-KR" b="1" dirty="0">
                <a:latin typeface="Calibri" pitchFamily="34" charset="0"/>
                <a:cs typeface="Times New Roman" pitchFamily="18" charset="0"/>
              </a:rPr>
              <a:t>Agenda item 8.1.1</a:t>
            </a:r>
          </a:p>
        </p:txBody>
      </p:sp>
      <p:sp>
        <p:nvSpPr>
          <p:cNvPr id="3077" name="Rectangle 4"/>
          <p:cNvSpPr>
            <a:spLocks noChangeArrowheads="1"/>
          </p:cNvSpPr>
          <p:nvPr/>
        </p:nvSpPr>
        <p:spPr bwMode="auto">
          <a:xfrm>
            <a:off x="7391400" y="163513"/>
            <a:ext cx="1752600" cy="369887"/>
          </a:xfrm>
          <a:prstGeom prst="rect">
            <a:avLst/>
          </a:prstGeom>
          <a:noFill/>
          <a:ln w="9525">
            <a:noFill/>
            <a:miter lim="800000"/>
            <a:headEnd/>
            <a:tailEnd/>
          </a:ln>
        </p:spPr>
        <p:txBody>
          <a:bodyPr anchor="ctr">
            <a:spAutoFit/>
          </a:bodyPr>
          <a:lstStyle/>
          <a:p>
            <a:pPr algn="ctr"/>
            <a:r>
              <a:rPr lang="en-US" altLang="ko-KR" b="1" dirty="0" smtClean="0">
                <a:latin typeface="Calibri" pitchFamily="34" charset="0"/>
                <a:cs typeface="Times New Roman" pitchFamily="18" charset="0"/>
              </a:rPr>
              <a:t>R1-1704097</a:t>
            </a:r>
            <a:endParaRPr lang="en-US" altLang="ko-KR" b="1" dirty="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제목 1"/>
          <p:cNvSpPr>
            <a:spLocks noGrp="1"/>
          </p:cNvSpPr>
          <p:nvPr>
            <p:ph type="title" idx="4294967295"/>
          </p:nvPr>
        </p:nvSpPr>
        <p:spPr>
          <a:xfrm>
            <a:off x="457200" y="274638"/>
            <a:ext cx="8229600" cy="563562"/>
          </a:xfrm>
        </p:spPr>
        <p:txBody>
          <a:bodyPr/>
          <a:lstStyle/>
          <a:p>
            <a:r>
              <a:rPr lang="en-US" altLang="zh-CN" sz="4000" dirty="0" smtClean="0">
                <a:cs typeface="Times New Roman" pitchFamily="18" charset="0"/>
              </a:rPr>
              <a:t>Background </a:t>
            </a:r>
            <a:endParaRPr lang="ko-KR" altLang="en-US" sz="4000" smtClean="0">
              <a:cs typeface="Times New Roman" pitchFamily="18" charset="0"/>
            </a:endParaRPr>
          </a:p>
        </p:txBody>
      </p:sp>
      <p:sp>
        <p:nvSpPr>
          <p:cNvPr id="5123" name="내용 개체 틀 2"/>
          <p:cNvSpPr>
            <a:spLocks noGrp="1"/>
          </p:cNvSpPr>
          <p:nvPr>
            <p:ph idx="4294967295"/>
          </p:nvPr>
        </p:nvSpPr>
        <p:spPr>
          <a:xfrm>
            <a:off x="228600" y="1295400"/>
            <a:ext cx="8610600" cy="5029200"/>
          </a:xfrm>
        </p:spPr>
        <p:txBody>
          <a:bodyPr/>
          <a:lstStyle/>
          <a:p>
            <a:r>
              <a:rPr lang="en-GB" altLang="en-US" sz="1800" dirty="0" smtClean="0"/>
              <a:t>The following online observation has been made on UL base mobility performance</a:t>
            </a:r>
          </a:p>
          <a:p>
            <a:pPr lvl="1"/>
            <a:r>
              <a:rPr lang="en-US" sz="1600" dirty="0" smtClean="0"/>
              <a:t>UL measurements for mobility have been studied by RAN1 and the following observations were made compared to LTE DL measurement baseline with 5 ms SS periodicity and CRS:</a:t>
            </a:r>
          </a:p>
          <a:p>
            <a:pPr lvl="2"/>
            <a:r>
              <a:rPr lang="en-US" sz="1200" dirty="0" smtClean="0"/>
              <a:t>For </a:t>
            </a:r>
            <a:r>
              <a:rPr lang="en-US" sz="1200" dirty="0"/>
              <a:t>CONNECTED_ACTIVE state, following observations were made by some companies:</a:t>
            </a:r>
          </a:p>
          <a:p>
            <a:pPr lvl="3"/>
            <a:r>
              <a:rPr lang="en-US" sz="1600" dirty="0"/>
              <a:t>In synchronized deployment, UL measurements can provide a handover performance and / or potential UE power consumption gain in some scenarios with a potential cost of increased UL resource and potential NW backhaul signaling overhead depending on NW architecture and potential reduction in over the air signaling overhead, e.g. dense deployments with low number of UE’s per TRP, high speed</a:t>
            </a:r>
            <a:endParaRPr lang="en-US" sz="1100" dirty="0"/>
          </a:p>
          <a:p>
            <a:pPr lvl="2"/>
            <a:r>
              <a:rPr lang="en-US" sz="1200" dirty="0"/>
              <a:t>For CONNECTED_INACTIVE state, following observations were made by some companies:</a:t>
            </a:r>
          </a:p>
          <a:p>
            <a:pPr lvl="3"/>
            <a:r>
              <a:rPr lang="en-US" sz="1600" dirty="0"/>
              <a:t>In synchronized deployment, UL measurements with synchronization signals transmitted in SFN mode can provide a paging reliability performance and / or UE power consumption gain in some scenarios with a cost of increased UL resource and potential NW backhaul signaling overhead depending on NW architecture and potential reduction in over the air signaling overhead, e.g. dense deployments, rural high way</a:t>
            </a:r>
            <a:endParaRPr lang="en-US" sz="1100" dirty="0"/>
          </a:p>
        </p:txBody>
      </p:sp>
      <p:sp>
        <p:nvSpPr>
          <p:cNvPr id="5124"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25"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26"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27"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28"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29"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30"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31"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32" name="Rectangle 11"/>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33" name="Rectangle 13"/>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34"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35"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36" name="Rectangle 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37" name="Rectangle 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38"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39" name="Rectangle 10"/>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40" name="Rectangle 1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41" name="Rectangle 1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42" name="Rectangle 1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5143" name="Rectangle 1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idx="4294967295"/>
          </p:nvPr>
        </p:nvSpPr>
        <p:spPr>
          <a:xfrm>
            <a:off x="457200" y="274638"/>
            <a:ext cx="8229600" cy="563562"/>
          </a:xfrm>
        </p:spPr>
        <p:txBody>
          <a:bodyPr/>
          <a:lstStyle/>
          <a:p>
            <a:r>
              <a:rPr lang="en-US" altLang="zh-CN" sz="4000" dirty="0" smtClean="0">
                <a:cs typeface="Times New Roman" pitchFamily="18" charset="0"/>
              </a:rPr>
              <a:t>Proposal</a:t>
            </a:r>
            <a:endParaRPr lang="ko-KR" altLang="en-US" sz="4000" smtClean="0">
              <a:cs typeface="Times New Roman" pitchFamily="18" charset="0"/>
            </a:endParaRPr>
          </a:p>
        </p:txBody>
      </p:sp>
      <p:sp>
        <p:nvSpPr>
          <p:cNvPr id="6147" name="내용 개체 틀 2"/>
          <p:cNvSpPr>
            <a:spLocks noGrp="1"/>
          </p:cNvSpPr>
          <p:nvPr>
            <p:ph idx="4294967295"/>
          </p:nvPr>
        </p:nvSpPr>
        <p:spPr>
          <a:xfrm>
            <a:off x="228600" y="1295400"/>
            <a:ext cx="8610600" cy="5029200"/>
          </a:xfrm>
        </p:spPr>
        <p:txBody>
          <a:bodyPr/>
          <a:lstStyle/>
          <a:p>
            <a:r>
              <a:rPr lang="en-GB" altLang="en-US" sz="2400" dirty="0" smtClean="0"/>
              <a:t>Capture slides 4, 5, </a:t>
            </a:r>
            <a:r>
              <a:rPr lang="en-GB" altLang="en-US" sz="2400" dirty="0" smtClean="0"/>
              <a:t>6 and </a:t>
            </a:r>
            <a:r>
              <a:rPr lang="en-GB" altLang="en-US" sz="2400" dirty="0"/>
              <a:t>7</a:t>
            </a:r>
            <a:r>
              <a:rPr lang="en-GB" altLang="en-US" sz="2400" dirty="0" smtClean="0"/>
              <a:t> </a:t>
            </a:r>
            <a:r>
              <a:rPr lang="en-GB" altLang="en-US" sz="2400" dirty="0" smtClean="0"/>
              <a:t>into Section 9.1.x  of TR 38.802</a:t>
            </a:r>
          </a:p>
        </p:txBody>
      </p:sp>
      <p:sp>
        <p:nvSpPr>
          <p:cNvPr id="6148"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49"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0"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1"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2"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3"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4"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5"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6" name="Rectangle 11"/>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7" name="Rectangle 13"/>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8"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9"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0" name="Rectangle 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1" name="Rectangle 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2"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3" name="Rectangle 10"/>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4" name="Rectangle 1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5" name="Rectangle 1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6" name="Rectangle 1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7" name="Rectangle 1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idx="4294967295"/>
          </p:nvPr>
        </p:nvSpPr>
        <p:spPr>
          <a:xfrm>
            <a:off x="457200" y="274638"/>
            <a:ext cx="8229600" cy="563562"/>
          </a:xfrm>
        </p:spPr>
        <p:txBody>
          <a:bodyPr/>
          <a:lstStyle/>
          <a:p>
            <a:r>
              <a:rPr lang="en-US" altLang="zh-CN" sz="2400" dirty="0" smtClean="0">
                <a:cs typeface="Times New Roman" pitchFamily="18" charset="0"/>
              </a:rPr>
              <a:t>Table 1: Power Consumption in RRC Connected Active </a:t>
            </a:r>
            <a:endParaRPr lang="ko-KR" altLang="en-US" sz="2400" dirty="0" smtClean="0">
              <a:cs typeface="Times New Roman" pitchFamily="18" charset="0"/>
            </a:endParaRPr>
          </a:p>
        </p:txBody>
      </p:sp>
      <p:sp>
        <p:nvSpPr>
          <p:cNvPr id="6148"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49"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0"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1"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2"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3"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4"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5"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6" name="Rectangle 11"/>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7" name="Rectangle 13"/>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8"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9"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0" name="Rectangle 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1" name="Rectangle 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2"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3" name="Rectangle 10"/>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4" name="Rectangle 1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5" name="Rectangle 1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6" name="Rectangle 1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7" name="Rectangle 1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graphicFrame>
        <p:nvGraphicFramePr>
          <p:cNvPr id="24" name="Table 23"/>
          <p:cNvGraphicFramePr>
            <a:graphicFrameLocks noGrp="1"/>
          </p:cNvGraphicFramePr>
          <p:nvPr>
            <p:extLst>
              <p:ext uri="{D42A27DB-BD31-4B8C-83A1-F6EECF244321}">
                <p14:modId xmlns:p14="http://schemas.microsoft.com/office/powerpoint/2010/main" val="2890520373"/>
              </p:ext>
            </p:extLst>
          </p:nvPr>
        </p:nvGraphicFramePr>
        <p:xfrm>
          <a:off x="1142999" y="1219200"/>
          <a:ext cx="7315201" cy="3733798"/>
        </p:xfrm>
        <a:graphic>
          <a:graphicData uri="http://schemas.openxmlformats.org/drawingml/2006/table">
            <a:tbl>
              <a:tblPr/>
              <a:tblGrid>
                <a:gridCol w="3125705"/>
                <a:gridCol w="2508444"/>
                <a:gridCol w="1681052"/>
              </a:tblGrid>
              <a:tr h="205531">
                <a:tc gridSpan="3">
                  <a:txBody>
                    <a:bodyPr/>
                    <a:lstStyle/>
                    <a:p>
                      <a:pPr algn="ctr" fontAlgn="ctr"/>
                      <a:r>
                        <a:rPr lang="en-US" sz="1000" b="1" i="0" u="none" strike="noStrike" dirty="0">
                          <a:solidFill>
                            <a:srgbClr val="000000"/>
                          </a:solidFill>
                          <a:latin typeface="Calibri"/>
                        </a:rPr>
                        <a:t>Source 2 (R1-1703130)</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205531">
                <a:tc>
                  <a:txBody>
                    <a:bodyPr/>
                    <a:lstStyle/>
                    <a:p>
                      <a:pPr algn="l" fontAlgn="ctr"/>
                      <a:r>
                        <a:rPr lang="en-US" sz="1000" b="1" i="0" u="none" strike="noStrike" dirty="0">
                          <a:solidFill>
                            <a:srgbClr val="000000"/>
                          </a:solidFill>
                          <a:latin typeface="Calibri"/>
                        </a:rPr>
                        <a:t>Scenario</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1" i="0" u="none" strike="noStrike" dirty="0">
                          <a:solidFill>
                            <a:srgbClr val="000000"/>
                          </a:solidFill>
                          <a:latin typeface="Calibri"/>
                        </a:rPr>
                        <a:t>mobility scheme</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1" i="0" u="none" strike="noStrike" dirty="0">
                          <a:solidFill>
                            <a:srgbClr val="000000"/>
                          </a:solidFill>
                          <a:latin typeface="Calibri"/>
                        </a:rPr>
                        <a:t>UE Power Consumption</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1060">
                <a:tc rowSpan="2">
                  <a:txBody>
                    <a:bodyPr/>
                    <a:lstStyle/>
                    <a:p>
                      <a:pPr algn="ctr" fontAlgn="ctr"/>
                      <a:r>
                        <a:rPr lang="en-US" sz="1000" b="0" i="0" u="none" strike="noStrike" dirty="0">
                          <a:solidFill>
                            <a:srgbClr val="000000"/>
                          </a:solidFill>
                          <a:latin typeface="Calibri"/>
                        </a:rPr>
                        <a:t>200m ISD with 3km/hr UE with DRX</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DL measurement based mobility</a:t>
                      </a:r>
                      <a:br>
                        <a:rPr lang="en-US" sz="1000" b="0" i="0" u="none" strike="noStrike" dirty="0">
                          <a:solidFill>
                            <a:srgbClr val="000000"/>
                          </a:solidFill>
                          <a:latin typeface="Calibri"/>
                        </a:rPr>
                      </a:br>
                      <a:r>
                        <a:rPr lang="en-US" sz="1000" b="0" i="0" u="none" strike="noStrike" dirty="0">
                          <a:solidFill>
                            <a:srgbClr val="000000"/>
                          </a:solidFill>
                          <a:latin typeface="Calibri"/>
                        </a:rPr>
                        <a:t> (40ms DRX cycle)</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4.69mW</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1060">
                <a:tc vMerge="1">
                  <a:txBody>
                    <a:bodyPr/>
                    <a:lstStyle/>
                    <a:p>
                      <a:endParaRPr lang="en-US"/>
                    </a:p>
                  </a:txBody>
                  <a:tcPr/>
                </a:tc>
                <a:tc>
                  <a:txBody>
                    <a:bodyPr/>
                    <a:lstStyle/>
                    <a:p>
                      <a:pPr algn="l" fontAlgn="ctr"/>
                      <a:r>
                        <a:rPr lang="en-US" sz="1000" b="0" i="0" u="none" strike="noStrike" dirty="0">
                          <a:solidFill>
                            <a:srgbClr val="000000"/>
                          </a:solidFill>
                          <a:latin typeface="Calibri"/>
                        </a:rPr>
                        <a:t>UL measurement based </a:t>
                      </a:r>
                      <a:r>
                        <a:rPr lang="en-US" sz="1000" b="0" i="0" u="none" strike="noStrike" dirty="0" smtClean="0">
                          <a:solidFill>
                            <a:srgbClr val="000000"/>
                          </a:solidFill>
                          <a:latin typeface="Calibri"/>
                        </a:rPr>
                        <a:t>mobility </a:t>
                      </a:r>
                      <a:r>
                        <a:rPr lang="en-US" sz="1000" b="0" i="0" u="none" strike="noStrike" dirty="0">
                          <a:solidFill>
                            <a:srgbClr val="000000"/>
                          </a:solidFill>
                          <a:latin typeface="Calibri"/>
                        </a:rPr>
                        <a:t>(80ms DRX cycle)</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2.65mW</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1060">
                <a:tc rowSpan="2">
                  <a:txBody>
                    <a:bodyPr/>
                    <a:lstStyle/>
                    <a:p>
                      <a:pPr algn="ctr" fontAlgn="ctr"/>
                      <a:r>
                        <a:rPr lang="en-US" sz="1000" b="0" i="0" u="none" strike="noStrike" dirty="0">
                          <a:solidFill>
                            <a:srgbClr val="000000"/>
                          </a:solidFill>
                          <a:latin typeface="Calibri"/>
                        </a:rPr>
                        <a:t>200m ISD with 120km/hr UE with DRX</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DL measurement based mobility </a:t>
                      </a:r>
                      <a:br>
                        <a:rPr lang="en-US" sz="1000" b="0" i="0" u="none" strike="noStrike" dirty="0">
                          <a:solidFill>
                            <a:srgbClr val="000000"/>
                          </a:solidFill>
                          <a:latin typeface="Calibri"/>
                        </a:rPr>
                      </a:br>
                      <a:r>
                        <a:rPr lang="en-US" sz="1000" b="0" i="0" u="none" strike="noStrike" dirty="0">
                          <a:solidFill>
                            <a:srgbClr val="000000"/>
                          </a:solidFill>
                          <a:latin typeface="Calibri"/>
                        </a:rPr>
                        <a:t>(40ms DRX cycle)</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6.44mW</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1060">
                <a:tc vMerge="1">
                  <a:txBody>
                    <a:bodyPr/>
                    <a:lstStyle/>
                    <a:p>
                      <a:endParaRPr lang="en-US"/>
                    </a:p>
                  </a:txBody>
                  <a:tcPr/>
                </a:tc>
                <a:tc>
                  <a:txBody>
                    <a:bodyPr/>
                    <a:lstStyle/>
                    <a:p>
                      <a:pPr algn="l" fontAlgn="ctr"/>
                      <a:r>
                        <a:rPr lang="en-US" sz="1000" b="0" i="0" u="none" strike="noStrike" dirty="0">
                          <a:solidFill>
                            <a:srgbClr val="000000"/>
                          </a:solidFill>
                          <a:latin typeface="Calibri"/>
                        </a:rPr>
                        <a:t>UL measurement based </a:t>
                      </a:r>
                      <a:r>
                        <a:rPr lang="en-US" sz="1000" b="0" i="0" u="none" strike="noStrike" dirty="0" smtClean="0">
                          <a:solidFill>
                            <a:srgbClr val="000000"/>
                          </a:solidFill>
                          <a:latin typeface="Calibri"/>
                        </a:rPr>
                        <a:t>mobility </a:t>
                      </a:r>
                      <a:r>
                        <a:rPr lang="en-US" sz="1000" b="0" i="0" u="none" strike="noStrike" dirty="0">
                          <a:solidFill>
                            <a:srgbClr val="000000"/>
                          </a:solidFill>
                          <a:latin typeface="Calibri"/>
                        </a:rPr>
                        <a:t>(80ms DRX cycle)</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2.65mW</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188">
                <a:tc rowSpan="2">
                  <a:txBody>
                    <a:bodyPr/>
                    <a:lstStyle/>
                    <a:p>
                      <a:pPr algn="ctr" fontAlgn="ctr"/>
                      <a:r>
                        <a:rPr lang="en-US" sz="1000" b="0" i="0" u="none" strike="noStrike" dirty="0">
                          <a:solidFill>
                            <a:srgbClr val="000000"/>
                          </a:solidFill>
                          <a:latin typeface="Calibri"/>
                        </a:rPr>
                        <a:t>200m ISD with 3km/hr UE without DRX</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DL measurement based mobility</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23.5mW</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1060">
                <a:tc vMerge="1">
                  <a:txBody>
                    <a:bodyPr/>
                    <a:lstStyle/>
                    <a:p>
                      <a:endParaRPr lang="en-US"/>
                    </a:p>
                  </a:txBody>
                  <a:tcPr/>
                </a:tc>
                <a:tc>
                  <a:txBody>
                    <a:bodyPr/>
                    <a:lstStyle/>
                    <a:p>
                      <a:pPr algn="l" fontAlgn="ctr"/>
                      <a:r>
                        <a:rPr lang="en-US" sz="1000" b="0" i="0" u="none" strike="noStrike" dirty="0">
                          <a:solidFill>
                            <a:srgbClr val="000000"/>
                          </a:solidFill>
                          <a:latin typeface="Calibri"/>
                        </a:rPr>
                        <a:t>UL measurement based mobility </a:t>
                      </a:r>
                      <a:br>
                        <a:rPr lang="en-US" sz="1000" b="0" i="0" u="none" strike="noStrike" dirty="0">
                          <a:solidFill>
                            <a:srgbClr val="000000"/>
                          </a:solidFill>
                          <a:latin typeface="Calibri"/>
                        </a:rPr>
                      </a:br>
                      <a:r>
                        <a:rPr lang="en-US" sz="1000" b="0" i="0" u="none" strike="noStrike" dirty="0">
                          <a:solidFill>
                            <a:srgbClr val="000000"/>
                          </a:solidFill>
                          <a:latin typeface="Calibri"/>
                        </a:rPr>
                        <a:t>(80ms UL SRS period)</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23.6mW</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8188">
                <a:tc rowSpan="2">
                  <a:txBody>
                    <a:bodyPr/>
                    <a:lstStyle/>
                    <a:p>
                      <a:pPr algn="ctr" fontAlgn="ctr"/>
                      <a:r>
                        <a:rPr lang="en-US" sz="1000" b="0" i="0" u="none" strike="noStrike" dirty="0">
                          <a:solidFill>
                            <a:srgbClr val="000000"/>
                          </a:solidFill>
                          <a:latin typeface="Calibri"/>
                        </a:rPr>
                        <a:t>200m ISD with 120km/hr UE without DRX</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DL measurement based mobility</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25.3mW</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1060">
                <a:tc vMerge="1">
                  <a:txBody>
                    <a:bodyPr/>
                    <a:lstStyle/>
                    <a:p>
                      <a:endParaRPr lang="en-US"/>
                    </a:p>
                  </a:txBody>
                  <a:tcPr/>
                </a:tc>
                <a:tc>
                  <a:txBody>
                    <a:bodyPr/>
                    <a:lstStyle/>
                    <a:p>
                      <a:pPr algn="l" fontAlgn="ctr"/>
                      <a:r>
                        <a:rPr lang="en-US" sz="1000" b="0" i="0" u="none" strike="noStrike" dirty="0">
                          <a:solidFill>
                            <a:srgbClr val="000000"/>
                          </a:solidFill>
                          <a:latin typeface="Calibri"/>
                        </a:rPr>
                        <a:t>UL measurement based mobility </a:t>
                      </a:r>
                      <a:br>
                        <a:rPr lang="en-US" sz="1000" b="0" i="0" u="none" strike="noStrike" dirty="0">
                          <a:solidFill>
                            <a:srgbClr val="000000"/>
                          </a:solidFill>
                          <a:latin typeface="Calibri"/>
                        </a:rPr>
                      </a:br>
                      <a:r>
                        <a:rPr lang="en-US" sz="1000" b="0" i="0" u="none" strike="noStrike" dirty="0">
                          <a:solidFill>
                            <a:srgbClr val="000000"/>
                          </a:solidFill>
                          <a:latin typeface="Calibri"/>
                        </a:rPr>
                        <a:t>(80ms UL SRS period)</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000" b="0" i="0" u="none" strike="noStrike" dirty="0">
                          <a:solidFill>
                            <a:srgbClr val="000000"/>
                          </a:solidFill>
                          <a:latin typeface="Calibri"/>
                        </a:rPr>
                        <a:t>23.6mW</a:t>
                      </a:r>
                    </a:p>
                  </a:txBody>
                  <a:tcPr marL="6567" marR="6567" marT="656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49"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0"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1"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2"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3"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4"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5"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6" name="Rectangle 11"/>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7" name="Rectangle 13"/>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8"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9"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0" name="Rectangle 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1" name="Rectangle 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2"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3" name="Rectangle 10"/>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4" name="Rectangle 1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5" name="Rectangle 1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6" name="Rectangle 1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7" name="Rectangle 1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graphicFrame>
        <p:nvGraphicFramePr>
          <p:cNvPr id="26" name="Table 25"/>
          <p:cNvGraphicFramePr>
            <a:graphicFrameLocks noGrp="1"/>
          </p:cNvGraphicFramePr>
          <p:nvPr/>
        </p:nvGraphicFramePr>
        <p:xfrm>
          <a:off x="1676401" y="1066810"/>
          <a:ext cx="5943599" cy="5048725"/>
        </p:xfrm>
        <a:graphic>
          <a:graphicData uri="http://schemas.openxmlformats.org/drawingml/2006/table">
            <a:tbl>
              <a:tblPr/>
              <a:tblGrid>
                <a:gridCol w="2027667"/>
                <a:gridCol w="1710845"/>
                <a:gridCol w="735029"/>
                <a:gridCol w="735029"/>
                <a:gridCol w="735029"/>
              </a:tblGrid>
              <a:tr h="158550">
                <a:tc>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rtl="0" fontAlgn="ctr"/>
                      <a:r>
                        <a:rPr lang="en-US" sz="1050" b="0" i="0" u="none" strike="noStrike" dirty="0">
                          <a:solidFill>
                            <a:srgbClr val="000000"/>
                          </a:solidFill>
                          <a:latin typeface="Calibri"/>
                        </a:rPr>
                        <a:t>Paging Miss Probability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52207">
                <a:tc rowSpan="2">
                  <a:txBody>
                    <a:bodyPr/>
                    <a:lstStyle/>
                    <a:p>
                      <a:pPr algn="ctr" rtl="0" fontAlgn="ctr"/>
                      <a:r>
                        <a:rPr lang="en-US" sz="1050" b="0" i="0" u="none" strike="noStrike" dirty="0">
                          <a:solidFill>
                            <a:srgbClr val="000000"/>
                          </a:solidFill>
                          <a:latin typeface="Calibri"/>
                        </a:rPr>
                        <a:t>Deployment Scenario</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Mobility Schemes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rtl="0" fontAlgn="ctr"/>
                      <a:r>
                        <a:rPr lang="en-US" sz="1050" b="0" i="0" u="none" strike="noStrike" dirty="0">
                          <a:solidFill>
                            <a:srgbClr val="000000"/>
                          </a:solidFill>
                          <a:latin typeface="Calibri"/>
                        </a:rPr>
                        <a:t>Source 1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rtl="0" fontAlgn="ctr"/>
                      <a:r>
                        <a:rPr lang="en-US" sz="1050" b="0" i="0" u="none" strike="noStrike" dirty="0">
                          <a:solidFill>
                            <a:srgbClr val="000000"/>
                          </a:solidFill>
                          <a:latin typeface="Calibri"/>
                        </a:rPr>
                        <a:t>Source 2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4415">
                <a:tc vMerge="1">
                  <a:txBody>
                    <a:bodyPr/>
                    <a:lstStyle/>
                    <a:p>
                      <a:endParaRPr lang="en-US"/>
                    </a:p>
                  </a:txBody>
                  <a:tcPr/>
                </a:tc>
                <a:tc vMerge="1">
                  <a:txBody>
                    <a:bodyPr/>
                    <a:lstStyle/>
                    <a:p>
                      <a:endParaRPr lang="en-US"/>
                    </a:p>
                  </a:txBody>
                  <a:tcPr/>
                </a:tc>
                <a:tc>
                  <a:txBody>
                    <a:bodyPr/>
                    <a:lstStyle/>
                    <a:p>
                      <a:pPr algn="ctr" rtl="0" fontAlgn="ctr"/>
                      <a:r>
                        <a:rPr lang="en-US" sz="1050" b="0" i="0" u="none" strike="noStrike" dirty="0">
                          <a:solidFill>
                            <a:srgbClr val="000000"/>
                          </a:solidFill>
                          <a:latin typeface="Calibri"/>
                        </a:rPr>
                        <a:t>R1-1702595</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50" b="0" i="0" u="none" strike="noStrike" dirty="0">
                          <a:solidFill>
                            <a:srgbClr val="000000"/>
                          </a:solidFill>
                          <a:latin typeface="Calibri"/>
                        </a:rPr>
                        <a:t>R1-166393</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1050" b="0" i="0" u="none" strike="noStrike" dirty="0">
                          <a:solidFill>
                            <a:srgbClr val="000000"/>
                          </a:solidFill>
                          <a:latin typeface="Calibri"/>
                        </a:rPr>
                        <a:t>R1-1609437</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5628">
                <a:tc rowSpan="6">
                  <a:txBody>
                    <a:bodyPr/>
                    <a:lstStyle/>
                    <a:p>
                      <a:pPr algn="ctr" rtl="0" fontAlgn="ctr"/>
                      <a:r>
                        <a:rPr lang="en-US" sz="1050" b="0" i="0" u="none" strike="noStrike" dirty="0">
                          <a:solidFill>
                            <a:srgbClr val="000000"/>
                          </a:solidFill>
                          <a:latin typeface="Calibri"/>
                        </a:rPr>
                        <a:t>Rural with 120km/hr UE</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latin typeface="Times New Roman"/>
                        </a:rPr>
                        <a:t>DL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4%</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(0.32seconds)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8%</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(1.28seconds)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UL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3%</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(1.28seconds)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rowSpan="12">
                  <a:txBody>
                    <a:bodyPr/>
                    <a:lstStyle/>
                    <a:p>
                      <a:pPr algn="ctr" rtl="0" fontAlgn="ctr"/>
                      <a:r>
                        <a:rPr lang="en-US" sz="1050" b="0" i="0" u="none" strike="noStrike" dirty="0">
                          <a:solidFill>
                            <a:srgbClr val="000000"/>
                          </a:solidFill>
                          <a:latin typeface="Calibri"/>
                        </a:rPr>
                        <a:t>Dense Urban with 30km/hr UE</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latin typeface="Times New Roman"/>
                        </a:rPr>
                        <a:t>DL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12%</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(0.16seconds)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26%</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(1.28seconds)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UL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6%</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(1.28seconds)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2%</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16%</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(0.375seconds)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8%</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32%</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(1.5 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UL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1%</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1%</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(1.5 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rowSpan="6">
                  <a:txBody>
                    <a:bodyPr/>
                    <a:lstStyle/>
                    <a:p>
                      <a:pPr algn="ctr" rtl="0" fontAlgn="ctr"/>
                      <a:r>
                        <a:rPr lang="en-US" sz="1050" b="0" i="0" u="none" strike="noStrike" dirty="0">
                          <a:solidFill>
                            <a:srgbClr val="000000"/>
                          </a:solidFill>
                          <a:latin typeface="Calibri"/>
                        </a:rPr>
                        <a:t>High speed train with 480km/hr UE</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sz="900" b="0" i="0" u="none" strike="noStrike" dirty="0">
                          <a:solidFill>
                            <a:srgbClr val="000000"/>
                          </a:solidFill>
                          <a:latin typeface="Times New Roman"/>
                        </a:rPr>
                        <a:t>DL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8%</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(0.375seconds)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3%</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(1.5 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r h="215628">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UL Measurement Based Mobility</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rtl="0" fontAlgn="ctr"/>
                      <a:r>
                        <a:rPr lang="en-US" sz="1050" b="0" i="0" u="none" strike="noStrike" dirty="0">
                          <a:solidFill>
                            <a:srgbClr val="000000"/>
                          </a:solidFill>
                          <a:latin typeface="Calibri"/>
                        </a:rPr>
                        <a:t>2%</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050" b="0" i="0" u="none" strike="noStrike" dirty="0">
                          <a:solidFill>
                            <a:srgbClr val="000000"/>
                          </a:solidFill>
                          <a:latin typeface="Calibri"/>
                        </a:rPr>
                        <a:t> </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2207">
                <a:tc vMerge="1">
                  <a:txBody>
                    <a:bodyPr/>
                    <a:lstStyle/>
                    <a:p>
                      <a:endParaRPr lang="en-US"/>
                    </a:p>
                  </a:txBody>
                  <a:tcPr/>
                </a:tc>
                <a:tc>
                  <a:txBody>
                    <a:bodyPr/>
                    <a:lstStyle/>
                    <a:p>
                      <a:pPr algn="ctr" rtl="0" fontAlgn="ctr"/>
                      <a:r>
                        <a:rPr lang="en-US" sz="900" b="0" i="0" u="none" strike="noStrike" dirty="0">
                          <a:solidFill>
                            <a:srgbClr val="000000"/>
                          </a:solidFill>
                          <a:latin typeface="Times New Roman"/>
                        </a:rPr>
                        <a:t>DRX cycle (1.5 seconds)</a:t>
                      </a:r>
                    </a:p>
                  </a:txBody>
                  <a:tcPr marL="5125" marR="5125" marT="51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endParaRPr lang="en-US"/>
                    </a:p>
                  </a:txBody>
                  <a:tcPr/>
                </a:tc>
                <a:tc vMerge="1">
                  <a:txBody>
                    <a:bodyPr/>
                    <a:lstStyle/>
                    <a:p>
                      <a:endParaRPr lang="en-US"/>
                    </a:p>
                  </a:txBody>
                  <a:tcPr/>
                </a:tc>
                <a:tc vMerge="1">
                  <a:txBody>
                    <a:bodyPr/>
                    <a:lstStyle/>
                    <a:p>
                      <a:endParaRPr lang="en-US"/>
                    </a:p>
                  </a:txBody>
                  <a:tcPr/>
                </a:tc>
              </a:tr>
            </a:tbl>
          </a:graphicData>
        </a:graphic>
      </p:graphicFrame>
      <p:sp>
        <p:nvSpPr>
          <p:cNvPr id="27" name="제목 1"/>
          <p:cNvSpPr txBox="1">
            <a:spLocks/>
          </p:cNvSpPr>
          <p:nvPr/>
        </p:nvSpPr>
        <p:spPr bwMode="auto">
          <a:xfrm>
            <a:off x="457200" y="274638"/>
            <a:ext cx="82296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smtClean="0">
                <a:ln>
                  <a:noFill/>
                </a:ln>
                <a:solidFill>
                  <a:schemeClr val="tx1"/>
                </a:solidFill>
                <a:effectLst/>
                <a:uLnTx/>
                <a:uFillTx/>
                <a:latin typeface="+mj-lt"/>
                <a:ea typeface="+mj-ea"/>
                <a:cs typeface="Times New Roman" pitchFamily="18" charset="0"/>
              </a:rPr>
              <a:t>Table 2: Paging Miss Probability</a:t>
            </a:r>
            <a:r>
              <a:rPr kumimoji="0" lang="en-US" altLang="zh-CN" sz="2400" b="0" i="0" u="none" strike="noStrike" kern="1200" cap="none" spc="0" normalizeH="0" noProof="0" dirty="0" smtClean="0">
                <a:ln>
                  <a:noFill/>
                </a:ln>
                <a:solidFill>
                  <a:schemeClr val="tx1"/>
                </a:solidFill>
                <a:effectLst/>
                <a:uLnTx/>
                <a:uFillTx/>
                <a:latin typeface="+mj-lt"/>
                <a:ea typeface="+mj-ea"/>
                <a:cs typeface="Times New Roman" pitchFamily="18" charset="0"/>
              </a:rPr>
              <a:t> i</a:t>
            </a:r>
            <a:r>
              <a:rPr kumimoji="0" lang="en-US" altLang="zh-CN" sz="2400" b="0" i="0" u="none" strike="noStrike" kern="1200" cap="none" spc="0" normalizeH="0" baseline="0" noProof="0" dirty="0" smtClean="0">
                <a:ln>
                  <a:noFill/>
                </a:ln>
                <a:solidFill>
                  <a:schemeClr val="tx1"/>
                </a:solidFill>
                <a:effectLst/>
                <a:uLnTx/>
                <a:uFillTx/>
                <a:latin typeface="+mj-lt"/>
                <a:ea typeface="+mj-ea"/>
                <a:cs typeface="Times New Roman" pitchFamily="18" charset="0"/>
              </a:rPr>
              <a:t>n RRC Connected Inactive </a:t>
            </a:r>
            <a:endParaRPr kumimoji="0" lang="ko-KR" altLang="en-US" sz="2400" b="0" i="0" u="none" strike="noStrike" kern="1200" cap="none" spc="0" normalizeH="0" baseline="0" noProof="0" dirty="0" smtClean="0">
              <a:ln>
                <a:noFill/>
              </a:ln>
              <a:solidFill>
                <a:schemeClr val="tx1"/>
              </a:solidFill>
              <a:effectLst/>
              <a:uLnTx/>
              <a:uFillTx/>
              <a:latin typeface="+mj-lt"/>
              <a:ea typeface="+mj-ea"/>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49"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0"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1"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2"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3"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4"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5"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6" name="Rectangle 11"/>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7" name="Rectangle 13"/>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8"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9"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0" name="Rectangle 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1" name="Rectangle 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2"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3" name="Rectangle 10"/>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4" name="Rectangle 1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5" name="Rectangle 1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6" name="Rectangle 1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7" name="Rectangle 1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graphicFrame>
        <p:nvGraphicFramePr>
          <p:cNvPr id="25" name="Table 24"/>
          <p:cNvGraphicFramePr>
            <a:graphicFrameLocks noGrp="1"/>
          </p:cNvGraphicFramePr>
          <p:nvPr>
            <p:extLst>
              <p:ext uri="{D42A27DB-BD31-4B8C-83A1-F6EECF244321}">
                <p14:modId xmlns:p14="http://schemas.microsoft.com/office/powerpoint/2010/main" val="3417006175"/>
              </p:ext>
            </p:extLst>
          </p:nvPr>
        </p:nvGraphicFramePr>
        <p:xfrm>
          <a:off x="1600200" y="1219200"/>
          <a:ext cx="5397500" cy="2392680"/>
        </p:xfrm>
        <a:graphic>
          <a:graphicData uri="http://schemas.openxmlformats.org/drawingml/2006/table">
            <a:tbl>
              <a:tblPr/>
              <a:tblGrid>
                <a:gridCol w="2883078"/>
                <a:gridCol w="2514422"/>
              </a:tblGrid>
              <a:tr h="210908">
                <a:tc gridSpan="2">
                  <a:txBody>
                    <a:bodyPr/>
                    <a:lstStyle/>
                    <a:p>
                      <a:pPr algn="ctr" fontAlgn="ctr"/>
                      <a:r>
                        <a:rPr lang="en-US" sz="1400" b="0" i="0" u="none" strike="noStrike" dirty="0">
                          <a:solidFill>
                            <a:srgbClr val="000000"/>
                          </a:solidFill>
                          <a:latin typeface="Calibri"/>
                        </a:rPr>
                        <a:t>Source 1 (R1-1702595)</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r>
              <a:tr h="395452">
                <a:tc>
                  <a:txBody>
                    <a:bodyPr/>
                    <a:lstStyle/>
                    <a:p>
                      <a:pPr algn="ctr" fontAlgn="ctr"/>
                      <a:r>
                        <a:rPr lang="en-US" sz="1400" b="0" i="0" u="none" strike="noStrike" dirty="0">
                          <a:solidFill>
                            <a:srgbClr val="000000"/>
                          </a:solidFill>
                          <a:latin typeface="Calibri"/>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latin typeface="Calibri"/>
                        </a:rPr>
                        <a:t>UE Power Consumption (mA @ Battery)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1815">
                <a:tc>
                  <a:txBody>
                    <a:bodyPr/>
                    <a:lstStyle/>
                    <a:p>
                      <a:pPr algn="ctr" fontAlgn="b"/>
                      <a:r>
                        <a:rPr lang="en-US" sz="1400" b="0" i="0" u="none" strike="noStrike" dirty="0">
                          <a:solidFill>
                            <a:srgbClr val="000000"/>
                          </a:solidFill>
                          <a:latin typeface="Calibri"/>
                        </a:rPr>
                        <a:t>UL Measurement Based Mobility</a:t>
                      </a:r>
                      <a:br>
                        <a:rPr lang="en-US" sz="1400" b="0" i="0" u="none" strike="noStrike" dirty="0">
                          <a:solidFill>
                            <a:srgbClr val="000000"/>
                          </a:solidFill>
                          <a:latin typeface="Calibri"/>
                        </a:rPr>
                      </a:br>
                      <a:r>
                        <a:rPr lang="en-US" sz="1400" b="0" i="0" u="none" strike="noStrike" dirty="0">
                          <a:solidFill>
                            <a:srgbClr val="000000"/>
                          </a:solidFill>
                          <a:latin typeface="Calibri"/>
                        </a:rPr>
                        <a:t> All Scenarios</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latin typeface="Calibri"/>
                        </a:rPr>
                        <a:t>2.0</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1815">
                <a:tc>
                  <a:txBody>
                    <a:bodyPr/>
                    <a:lstStyle/>
                    <a:p>
                      <a:pPr algn="ctr" fontAlgn="b"/>
                      <a:r>
                        <a:rPr lang="en-US" sz="1400" b="0" i="0" u="none" strike="noStrike" dirty="0">
                          <a:solidFill>
                            <a:srgbClr val="000000"/>
                          </a:solidFill>
                          <a:latin typeface="Calibri"/>
                        </a:rPr>
                        <a:t>DL Measurement Based Mobility</a:t>
                      </a:r>
                      <a:br>
                        <a:rPr lang="en-US" sz="1400" b="0" i="0" u="none" strike="noStrike" dirty="0">
                          <a:solidFill>
                            <a:srgbClr val="000000"/>
                          </a:solidFill>
                          <a:latin typeface="Calibri"/>
                        </a:rPr>
                      </a:br>
                      <a:r>
                        <a:rPr lang="en-US" sz="1400" b="0" i="0" u="none" strike="noStrike" dirty="0">
                          <a:solidFill>
                            <a:srgbClr val="000000"/>
                          </a:solidFill>
                          <a:latin typeface="Calibri"/>
                        </a:rPr>
                        <a:t> </a:t>
                      </a:r>
                      <a:r>
                        <a:rPr lang="en-US" sz="1400" b="0" i="0" u="none" strike="noStrike" dirty="0" smtClean="0">
                          <a:solidFill>
                            <a:srgbClr val="000000"/>
                          </a:solidFill>
                          <a:latin typeface="Calibri"/>
                        </a:rPr>
                        <a:t>Benign </a:t>
                      </a:r>
                      <a:r>
                        <a:rPr lang="en-US" sz="1400" b="0" i="0" u="none" strike="noStrike" dirty="0">
                          <a:solidFill>
                            <a:srgbClr val="000000"/>
                          </a:solidFill>
                          <a:latin typeface="Calibri"/>
                        </a:rPr>
                        <a:t>Mobility (semi-static UE)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latin typeface="Calibri"/>
                        </a:rPr>
                        <a:t>1.8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1815">
                <a:tc>
                  <a:txBody>
                    <a:bodyPr/>
                    <a:lstStyle/>
                    <a:p>
                      <a:pPr algn="ctr" fontAlgn="b"/>
                      <a:r>
                        <a:rPr lang="en-US" sz="1400" b="0" i="0" u="none" strike="noStrike" dirty="0">
                          <a:solidFill>
                            <a:srgbClr val="000000"/>
                          </a:solidFill>
                          <a:latin typeface="Calibri"/>
                        </a:rPr>
                        <a:t>DL Measurement Based Mobility</a:t>
                      </a:r>
                      <a:br>
                        <a:rPr lang="en-US" sz="1400" b="0" i="0" u="none" strike="noStrike" dirty="0">
                          <a:solidFill>
                            <a:srgbClr val="000000"/>
                          </a:solidFill>
                          <a:latin typeface="Calibri"/>
                        </a:rPr>
                      </a:br>
                      <a:r>
                        <a:rPr lang="en-US" sz="1400" b="0" i="0" u="none" strike="noStrike" dirty="0">
                          <a:solidFill>
                            <a:srgbClr val="000000"/>
                          </a:solidFill>
                          <a:latin typeface="Calibri"/>
                        </a:rPr>
                        <a:t> Rural with 120km/hr UE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latin typeface="Calibri"/>
                        </a:rPr>
                        <a:t>4.2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1815">
                <a:tc>
                  <a:txBody>
                    <a:bodyPr/>
                    <a:lstStyle/>
                    <a:p>
                      <a:pPr algn="ctr" fontAlgn="b"/>
                      <a:r>
                        <a:rPr lang="en-US" sz="1400" b="0" i="0" u="none" strike="noStrike" dirty="0">
                          <a:solidFill>
                            <a:srgbClr val="000000"/>
                          </a:solidFill>
                          <a:latin typeface="Calibri"/>
                        </a:rPr>
                        <a:t>DL Measurement Based Mobility</a:t>
                      </a:r>
                      <a:br>
                        <a:rPr lang="en-US" sz="1400" b="0" i="0" u="none" strike="noStrike" dirty="0">
                          <a:solidFill>
                            <a:srgbClr val="000000"/>
                          </a:solidFill>
                          <a:latin typeface="Calibri"/>
                        </a:rPr>
                      </a:br>
                      <a:r>
                        <a:rPr lang="en-US" sz="1400" b="0" i="0" u="none" strike="noStrike" dirty="0">
                          <a:solidFill>
                            <a:srgbClr val="000000"/>
                          </a:solidFill>
                          <a:latin typeface="Calibri"/>
                        </a:rPr>
                        <a:t>Dense Urban with 30km/hr UE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dirty="0">
                          <a:solidFill>
                            <a:srgbClr val="000000"/>
                          </a:solidFill>
                          <a:latin typeface="Calibri"/>
                        </a:rPr>
                        <a:t>7.9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28" name="제목 1"/>
          <p:cNvSpPr>
            <a:spLocks noGrp="1"/>
          </p:cNvSpPr>
          <p:nvPr>
            <p:ph type="title" idx="4294967295"/>
          </p:nvPr>
        </p:nvSpPr>
        <p:spPr>
          <a:xfrm>
            <a:off x="457200" y="274638"/>
            <a:ext cx="8229600" cy="563562"/>
          </a:xfrm>
        </p:spPr>
        <p:txBody>
          <a:bodyPr/>
          <a:lstStyle/>
          <a:p>
            <a:r>
              <a:rPr lang="en-US" altLang="zh-CN" sz="2400" dirty="0" smtClean="0">
                <a:cs typeface="Times New Roman" pitchFamily="18" charset="0"/>
              </a:rPr>
              <a:t>Table 3: Power Consumption in RRC Connected Inactive </a:t>
            </a:r>
            <a:endParaRPr lang="ko-KR" altLang="en-US" sz="2400" dirty="0" smtClean="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idx="4294967295"/>
          </p:nvPr>
        </p:nvSpPr>
        <p:spPr>
          <a:xfrm>
            <a:off x="457200" y="274638"/>
            <a:ext cx="8229600" cy="563562"/>
          </a:xfrm>
        </p:spPr>
        <p:txBody>
          <a:bodyPr/>
          <a:lstStyle/>
          <a:p>
            <a:r>
              <a:rPr lang="en-US" altLang="zh-CN" sz="4000" dirty="0" smtClean="0">
                <a:cs typeface="Times New Roman" pitchFamily="18" charset="0"/>
              </a:rPr>
              <a:t>Observations</a:t>
            </a:r>
            <a:endParaRPr lang="ko-KR" altLang="en-US" sz="4000" dirty="0" smtClean="0">
              <a:cs typeface="Times New Roman" pitchFamily="18" charset="0"/>
            </a:endParaRPr>
          </a:p>
        </p:txBody>
      </p:sp>
      <p:sp>
        <p:nvSpPr>
          <p:cNvPr id="6147" name="내용 개체 틀 2"/>
          <p:cNvSpPr>
            <a:spLocks noGrp="1"/>
          </p:cNvSpPr>
          <p:nvPr>
            <p:ph idx="4294967295"/>
          </p:nvPr>
        </p:nvSpPr>
        <p:spPr>
          <a:xfrm>
            <a:off x="228600" y="1295400"/>
            <a:ext cx="8610600" cy="5029200"/>
          </a:xfrm>
        </p:spPr>
        <p:txBody>
          <a:bodyPr/>
          <a:lstStyle/>
          <a:p>
            <a:pPr lvl="1"/>
            <a:r>
              <a:rPr lang="en-US" sz="1800" dirty="0"/>
              <a:t>UL measurements for mobility have been studied by RAN1 and the following observations were made compared to LTE DL measurement baseline with 5 ms SS periodicity and CRS:</a:t>
            </a:r>
          </a:p>
          <a:p>
            <a:pPr lvl="2"/>
            <a:r>
              <a:rPr lang="en-US" sz="1600" dirty="0"/>
              <a:t>For CONNECTED_ACTIVE state, following observations were made by some companies:</a:t>
            </a:r>
          </a:p>
          <a:p>
            <a:pPr lvl="3"/>
            <a:r>
              <a:rPr lang="en-US" sz="1400" dirty="0"/>
              <a:t>In synchronized deployment, UL measurements can provide a handover performance and / or potential UE power consumption gain in some scenarios with a potential cost of increased UL resource and potential NW backhaul signaling overhead depending on NW architecture and potential reduction in over the air signaling overhead, e.g. dense deployments with low number of UE’s per TRP, high speed</a:t>
            </a:r>
            <a:endParaRPr lang="en-US" sz="1100" dirty="0"/>
          </a:p>
          <a:p>
            <a:pPr lvl="2"/>
            <a:r>
              <a:rPr lang="en-US" sz="1600" dirty="0"/>
              <a:t>For CONNECTED_INACTIVE state, following observations were made by some companies:</a:t>
            </a:r>
          </a:p>
          <a:p>
            <a:pPr lvl="3"/>
            <a:r>
              <a:rPr lang="en-US" sz="1400" dirty="0"/>
              <a:t>In synchronized deployment, UL measurements with synchronization signals transmitted in SFN mode can provide a paging reliability performance and / or UE power consumption gain in some scenarios with a cost of increased UL resource and potential NW backhaul signaling overhead depending on NW architecture and potential reduction in over the air signaling overhead, e.g. dense deployments, rural high way</a:t>
            </a:r>
            <a:endParaRPr lang="en-GB" altLang="en-US" sz="2000" dirty="0" smtClean="0"/>
          </a:p>
        </p:txBody>
      </p:sp>
      <p:sp>
        <p:nvSpPr>
          <p:cNvPr id="6148"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49"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0"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1"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2"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3" name="Rectangle 5"/>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4" name="Rectangle 7"/>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5" name="Rectangle 9"/>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6" name="Rectangle 11"/>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7" name="Rectangle 13"/>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8"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59" name="Rectangle 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0" name="Rectangle 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1" name="Rectangle 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2" name="Rectangle 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3" name="Rectangle 10"/>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4" name="Rectangle 12"/>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5" name="Rectangle 14"/>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6" name="Rectangle 16"/>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
        <p:nvSpPr>
          <p:cNvPr id="6167" name="Rectangle 18"/>
          <p:cNvSpPr>
            <a:spLocks noChangeArrowheads="1"/>
          </p:cNvSpPr>
          <p:nvPr/>
        </p:nvSpPr>
        <p:spPr bwMode="auto">
          <a:xfrm>
            <a:off x="0" y="-152400"/>
            <a:ext cx="9144000" cy="0"/>
          </a:xfrm>
          <a:prstGeom prst="rect">
            <a:avLst/>
          </a:prstGeom>
          <a:noFill/>
          <a:ln w="9525">
            <a:noFill/>
            <a:miter lim="800000"/>
            <a:headEnd/>
            <a:tailEnd/>
          </a:ln>
        </p:spPr>
        <p:txBody>
          <a:bodyPr wrap="none" anchor="ctr">
            <a:spAutoFit/>
          </a:bodyPr>
          <a:lstStyle/>
          <a:p>
            <a:pPr eaLnBrk="1" hangingPunct="1"/>
            <a:endParaRPr lang="ko-KR"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39276</TotalTime>
  <Words>746</Words>
  <Application>Microsoft Office PowerPoint</Application>
  <PresentationFormat>On-screen Show (4:3)</PresentationFormat>
  <Paragraphs>133</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맑은 고딕</vt:lpstr>
      <vt:lpstr>宋体</vt:lpstr>
      <vt:lpstr>Arial</vt:lpstr>
      <vt:lpstr>Calibri</vt:lpstr>
      <vt:lpstr>Times New Roman</vt:lpstr>
      <vt:lpstr>Office Theme</vt:lpstr>
      <vt:lpstr>WF on UL Mobility Evaluation Results</vt:lpstr>
      <vt:lpstr>Background </vt:lpstr>
      <vt:lpstr>Proposal</vt:lpstr>
      <vt:lpstr>Table 1: Power Consumption in RRC Connected Active </vt:lpstr>
      <vt:lpstr>PowerPoint Presentation</vt:lpstr>
      <vt:lpstr>Table 3: Power Consumption in RRC Connected Inactive </vt:lpstr>
      <vt:lpstr>Observations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dc:title>
  <dc:creator>RAN1</dc:creator>
  <cp:lastModifiedBy>Qualcomm</cp:lastModifiedBy>
  <cp:revision>1236</cp:revision>
  <dcterms:created xsi:type="dcterms:W3CDTF">2010-05-12T23:28:36Z</dcterms:created>
  <dcterms:modified xsi:type="dcterms:W3CDTF">2017-02-17T09:31:14Z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1486911827</vt:lpwstr>
  </property>
</Properties>
</file>