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5"/>
  </p:notesMasterIdLst>
  <p:sldIdLst>
    <p:sldId id="256" r:id="rId2"/>
    <p:sldId id="257" r:id="rId3"/>
    <p:sldId id="258" r:id="rId4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642" autoAdjust="0"/>
    <p:restoredTop sz="94775" autoAdjust="0"/>
  </p:normalViewPr>
  <p:slideViewPr>
    <p:cSldViewPr snapToObjects="1">
      <p:cViewPr varScale="1">
        <p:scale>
          <a:sx n="110" d="100"/>
          <a:sy n="110" d="100"/>
        </p:scale>
        <p:origin x="2274" y="108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2/16/2017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 smtClean="0"/>
              <a:t>WF on Mechanism to Recover from Beam Failure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</p:spPr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smtClean="0"/>
              <a:t>HiSilicon, LG Electronics, MediaTek, AT&amp;T, Samsung, </a:t>
            </a:r>
            <a:r>
              <a:rPr lang="en-US" altLang="zh-CN" dirty="0"/>
              <a:t>v</a:t>
            </a:r>
            <a:r>
              <a:rPr lang="en-US" altLang="zh-CN" dirty="0" smtClean="0"/>
              <a:t>ivo</a:t>
            </a:r>
            <a:endParaRPr lang="zh-CN" altLang="zh-CN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1128405380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/>
                <a:gridCol w="259218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3GPP TSG RAN WG1 #88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</a:rPr>
                        <a:t>R1-1703988</a:t>
                      </a:r>
                      <a:endParaRPr lang="zh-CN" altLang="en-US" sz="18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zh-CN" dirty="0" smtClean="0">
                          <a:solidFill>
                            <a:schemeClr val="tx1"/>
                          </a:solidFill>
                        </a:rPr>
                        <a:t>Athens,</a:t>
                      </a:r>
                      <a:r>
                        <a:rPr lang="de-DE" altLang="zh-CN" baseline="0" dirty="0" smtClean="0">
                          <a:solidFill>
                            <a:schemeClr val="tx1"/>
                          </a:solidFill>
                        </a:rPr>
                        <a:t> Greece, </a:t>
                      </a:r>
                      <a:r>
                        <a:rPr lang="de-DE" altLang="zh-CN" dirty="0" smtClean="0">
                          <a:solidFill>
                            <a:schemeClr val="tx1"/>
                          </a:solidFill>
                        </a:rPr>
                        <a:t>13 – 17 Feb 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Agenda Item: 8.1.2.2.2</a:t>
                      </a:r>
                      <a:endParaRPr lang="zh-CN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Agreements at RAN1 </a:t>
            </a:r>
            <a:r>
              <a:rPr lang="en-US" altLang="zh-CN" dirty="0" smtClean="0"/>
              <a:t>Ad Hoc meeting for NR in January 2017</a:t>
            </a:r>
            <a:endParaRPr lang="en-US" altLang="zh-CN" dirty="0"/>
          </a:p>
          <a:p>
            <a:pPr lvl="1"/>
            <a:endParaRPr lang="en-US" altLang="zh-CN" sz="1800" dirty="0" smtClean="0"/>
          </a:p>
          <a:p>
            <a:pPr lvl="1"/>
            <a:r>
              <a:rPr lang="en-US" altLang="zh-CN" sz="1800" dirty="0" smtClean="0"/>
              <a:t>NR </a:t>
            </a:r>
            <a:r>
              <a:rPr lang="en-US" altLang="zh-CN" sz="1800" dirty="0"/>
              <a:t>supports that UE can trigger mechanism to recover from beam failure </a:t>
            </a:r>
          </a:p>
          <a:p>
            <a:pPr lvl="1"/>
            <a:r>
              <a:rPr lang="en-US" altLang="zh-CN" sz="1800" dirty="0"/>
              <a:t>Network explicitly configures to UE with resources for UL transmission of signals for recovery purpose</a:t>
            </a:r>
          </a:p>
          <a:p>
            <a:pPr lvl="2"/>
            <a:r>
              <a:rPr lang="en-US" altLang="zh-CN" sz="1800" dirty="0"/>
              <a:t>Support configurations of resources where the base station is listening from all or partial directions, e.g., random access region</a:t>
            </a:r>
          </a:p>
          <a:p>
            <a:pPr lvl="1"/>
            <a:r>
              <a:rPr lang="en-US" altLang="zh-CN" sz="1800" dirty="0"/>
              <a:t>FFS: Triggering condition of recovery signal (FFS new or existing signals) associated UE behavior of monitoring RS/control channel/data channel</a:t>
            </a:r>
          </a:p>
          <a:p>
            <a:pPr lvl="1"/>
            <a:r>
              <a:rPr lang="en-US" altLang="zh-CN" sz="1800" dirty="0"/>
              <a:t>Support transmission of DL signal for allowing the UE to monitor the beams for identifying new potential beams</a:t>
            </a:r>
          </a:p>
          <a:p>
            <a:pPr lvl="2"/>
            <a:r>
              <a:rPr lang="en-US" altLang="zh-CN" sz="1800" dirty="0"/>
              <a:t>FFS: Transmission of a beam swept control channel is not precluded</a:t>
            </a:r>
          </a:p>
          <a:p>
            <a:pPr lvl="2"/>
            <a:r>
              <a:rPr lang="en-US" altLang="zh-CN" sz="1800" dirty="0"/>
              <a:t>This mechanism(s) should consider tradeoff between performance and DL signaling </a:t>
            </a:r>
            <a:r>
              <a:rPr lang="en-US" altLang="zh-CN" sz="1800" dirty="0" smtClean="0"/>
              <a:t>overhead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12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690" y="117425"/>
            <a:ext cx="8640209" cy="432049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1" y="549474"/>
            <a:ext cx="8640508" cy="5257800"/>
          </a:xfrm>
        </p:spPr>
        <p:txBody>
          <a:bodyPr/>
          <a:lstStyle/>
          <a:p>
            <a:pPr lvl="0"/>
            <a:r>
              <a:rPr lang="en-US" altLang="zh-CN" sz="1500" dirty="0" smtClean="0">
                <a:latin typeface="+mj-lt"/>
              </a:rPr>
              <a:t>Mechanisms to recover from beam failure </a:t>
            </a:r>
            <a:r>
              <a:rPr lang="en-US" altLang="zh-CN" sz="1500" dirty="0">
                <a:latin typeface="+mj-lt"/>
              </a:rPr>
              <a:t>are confined to L1/L2</a:t>
            </a:r>
            <a:endParaRPr lang="zh-CN" altLang="zh-CN" sz="1500" dirty="0">
              <a:latin typeface="+mj-lt"/>
            </a:endParaRPr>
          </a:p>
          <a:p>
            <a:pPr lvl="0"/>
            <a:r>
              <a:rPr lang="en-US" altLang="zh-CN" sz="1500" dirty="0">
                <a:latin typeface="+mj-lt"/>
              </a:rPr>
              <a:t>Beam failure event occurs when the quality of beam pair link(s) of an </a:t>
            </a:r>
            <a:r>
              <a:rPr lang="en-US" altLang="zh-CN" sz="1500" dirty="0" smtClean="0">
                <a:latin typeface="+mj-lt"/>
              </a:rPr>
              <a:t>associated </a:t>
            </a:r>
            <a:r>
              <a:rPr lang="en-US" altLang="zh-CN" sz="1500" dirty="0">
                <a:latin typeface="+mj-lt"/>
              </a:rPr>
              <a:t>control channel falls below a certain metric (e.g. comparison with a threshold, time-out of an associated timer). </a:t>
            </a:r>
            <a:r>
              <a:rPr lang="en-US" altLang="zh-CN" sz="1500" dirty="0" smtClean="0">
                <a:latin typeface="+mj-lt"/>
              </a:rPr>
              <a:t>Mechanism to recover from beam failure is </a:t>
            </a:r>
            <a:r>
              <a:rPr lang="en-US" altLang="zh-CN" sz="1500" dirty="0">
                <a:latin typeface="+mj-lt"/>
              </a:rPr>
              <a:t>triggered when beam failure occurs</a:t>
            </a:r>
            <a:endParaRPr lang="zh-CN" altLang="zh-CN" sz="1500" dirty="0">
              <a:latin typeface="+mj-lt"/>
            </a:endParaRPr>
          </a:p>
          <a:p>
            <a:pPr lvl="1"/>
            <a:r>
              <a:rPr lang="en-US" altLang="zh-CN" sz="1500" dirty="0">
                <a:latin typeface="+mj-lt"/>
              </a:rPr>
              <a:t>FFS: whether metric can include quality of beam pair link(s) associated with NR-PDSCH</a:t>
            </a:r>
            <a:endParaRPr lang="zh-CN" altLang="zh-CN" sz="1500" dirty="0">
              <a:latin typeface="+mj-lt"/>
            </a:endParaRPr>
          </a:p>
          <a:p>
            <a:pPr lvl="1"/>
            <a:r>
              <a:rPr lang="en-US" altLang="zh-CN" sz="1500" dirty="0">
                <a:latin typeface="+mj-lt"/>
              </a:rPr>
              <a:t>FFS</a:t>
            </a:r>
            <a:r>
              <a:rPr lang="en-US" altLang="zh-CN" sz="1500" dirty="0" smtClean="0">
                <a:latin typeface="+mj-lt"/>
              </a:rPr>
              <a:t>: </a:t>
            </a:r>
            <a:r>
              <a:rPr lang="en-US" altLang="zh-CN" sz="1500" dirty="0">
                <a:latin typeface="+mj-lt"/>
              </a:rPr>
              <a:t>when multiple Y beam </a:t>
            </a:r>
            <a:r>
              <a:rPr lang="en-US" altLang="zh-CN" sz="1500" dirty="0" smtClean="0">
                <a:latin typeface="+mj-lt"/>
              </a:rPr>
              <a:t>pair links </a:t>
            </a:r>
            <a:r>
              <a:rPr lang="en-US" altLang="zh-CN" sz="1500" dirty="0">
                <a:latin typeface="+mj-lt"/>
              </a:rPr>
              <a:t>are </a:t>
            </a:r>
            <a:r>
              <a:rPr lang="en-US" altLang="zh-CN" sz="1500" dirty="0" smtClean="0">
                <a:latin typeface="+mj-lt"/>
              </a:rPr>
              <a:t>configured</a:t>
            </a:r>
            <a:r>
              <a:rPr lang="en-US" altLang="zh-CN" sz="1500" dirty="0">
                <a:latin typeface="+mj-lt"/>
              </a:rPr>
              <a:t>, </a:t>
            </a:r>
            <a:r>
              <a:rPr lang="en-US" altLang="zh-CN" sz="1500" dirty="0" smtClean="0">
                <a:latin typeface="+mj-lt"/>
              </a:rPr>
              <a:t>X (&lt;=Y) </a:t>
            </a:r>
            <a:r>
              <a:rPr lang="en-US" altLang="zh-CN" sz="1500" dirty="0">
                <a:latin typeface="+mj-lt"/>
              </a:rPr>
              <a:t>out of Y beam pair links falls below certain threshold fulfilling beam failure condition may declare </a:t>
            </a:r>
            <a:r>
              <a:rPr lang="en-US" altLang="zh-CN" sz="1500" dirty="0" smtClean="0">
                <a:latin typeface="+mj-lt"/>
              </a:rPr>
              <a:t>beam </a:t>
            </a:r>
            <a:r>
              <a:rPr lang="en-US" altLang="zh-CN" sz="1500" dirty="0">
                <a:latin typeface="+mj-lt"/>
              </a:rPr>
              <a:t>failure </a:t>
            </a:r>
            <a:endParaRPr lang="zh-CN" altLang="zh-CN" sz="1500" dirty="0">
              <a:latin typeface="+mj-lt"/>
            </a:endParaRPr>
          </a:p>
          <a:p>
            <a:pPr lvl="1"/>
            <a:r>
              <a:rPr lang="en-US" altLang="zh-CN" sz="1500" dirty="0">
                <a:latin typeface="+mj-lt"/>
              </a:rPr>
              <a:t>FFS: search space of the associated NR-PDCCH</a:t>
            </a:r>
            <a:endParaRPr lang="zh-CN" altLang="zh-CN" sz="1500" dirty="0">
              <a:latin typeface="+mj-lt"/>
            </a:endParaRPr>
          </a:p>
          <a:p>
            <a:pPr lvl="1"/>
            <a:r>
              <a:rPr lang="en-US" altLang="zh-CN" sz="1500" dirty="0">
                <a:latin typeface="+mj-lt"/>
              </a:rPr>
              <a:t>FFS: </a:t>
            </a:r>
            <a:r>
              <a:rPr lang="en-US" altLang="zh-CN" sz="1500" dirty="0" smtClean="0">
                <a:latin typeface="+mj-lt"/>
              </a:rPr>
              <a:t>signaling </a:t>
            </a:r>
            <a:r>
              <a:rPr lang="en-US" altLang="zh-CN" sz="1500" dirty="0">
                <a:latin typeface="+mj-lt"/>
              </a:rPr>
              <a:t>mechanisms for NR-PDCCH in </a:t>
            </a:r>
            <a:r>
              <a:rPr lang="en-US" altLang="zh-CN" sz="1500" dirty="0" smtClean="0">
                <a:latin typeface="+mj-lt"/>
              </a:rPr>
              <a:t>the case of </a:t>
            </a:r>
            <a:r>
              <a:rPr lang="en-US" altLang="zh-CN" sz="1500" dirty="0">
                <a:latin typeface="+mj-lt"/>
              </a:rPr>
              <a:t>UE is configured to monitor multiple beam </a:t>
            </a:r>
            <a:r>
              <a:rPr lang="en-US" altLang="zh-CN" sz="1500" dirty="0" smtClean="0">
                <a:latin typeface="+mj-lt"/>
              </a:rPr>
              <a:t>pair links </a:t>
            </a:r>
            <a:r>
              <a:rPr lang="en-US" altLang="zh-CN" sz="1500" dirty="0">
                <a:latin typeface="+mj-lt"/>
              </a:rPr>
              <a:t>for </a:t>
            </a:r>
            <a:r>
              <a:rPr lang="en-US" altLang="zh-CN" sz="1500" dirty="0" smtClean="0">
                <a:latin typeface="+mj-lt"/>
              </a:rPr>
              <a:t>NR-PDCCH</a:t>
            </a:r>
            <a:endParaRPr lang="zh-CN" altLang="zh-CN" sz="1500" dirty="0">
              <a:latin typeface="+mj-lt"/>
            </a:endParaRPr>
          </a:p>
          <a:p>
            <a:pPr lvl="1"/>
            <a:r>
              <a:rPr lang="en-US" altLang="zh-CN" sz="1500" dirty="0">
                <a:latin typeface="+mj-lt"/>
              </a:rPr>
              <a:t>Exact definition of such threshold is FFS and other conditions for triggering </a:t>
            </a:r>
            <a:r>
              <a:rPr lang="en-US" altLang="zh-CN" sz="1500" dirty="0" smtClean="0">
                <a:latin typeface="+mj-lt"/>
              </a:rPr>
              <a:t>such mechanism are </a:t>
            </a:r>
            <a:r>
              <a:rPr lang="en-US" altLang="zh-CN" sz="1500" dirty="0">
                <a:latin typeface="+mj-lt"/>
              </a:rPr>
              <a:t>not precluded</a:t>
            </a:r>
            <a:endParaRPr lang="zh-CN" altLang="zh-CN" sz="1500" dirty="0">
              <a:latin typeface="+mj-lt"/>
            </a:endParaRPr>
          </a:p>
          <a:p>
            <a:pPr lvl="0"/>
            <a:r>
              <a:rPr lang="en-US" altLang="zh-CN" sz="1500" dirty="0">
                <a:latin typeface="+mj-lt"/>
              </a:rPr>
              <a:t>The network can configure the following signals for detecting beam failure and identifying new potential beams </a:t>
            </a:r>
            <a:endParaRPr lang="zh-CN" altLang="zh-CN" sz="1500" dirty="0">
              <a:latin typeface="+mj-lt"/>
            </a:endParaRPr>
          </a:p>
          <a:p>
            <a:pPr lvl="1"/>
            <a:r>
              <a:rPr lang="en-US" altLang="zh-CN" sz="1500" dirty="0">
                <a:latin typeface="+mj-lt"/>
              </a:rPr>
              <a:t>RS for beam management </a:t>
            </a:r>
            <a:endParaRPr lang="zh-CN" altLang="zh-CN" sz="1500" dirty="0">
              <a:latin typeface="+mj-lt"/>
            </a:endParaRPr>
          </a:p>
          <a:p>
            <a:pPr lvl="2"/>
            <a:r>
              <a:rPr lang="en-US" altLang="zh-CN" sz="1500" dirty="0">
                <a:latin typeface="+mj-lt"/>
              </a:rPr>
              <a:t>E.g., CSI-RS that has the same QCL association with NR-PDCCH</a:t>
            </a:r>
            <a:endParaRPr lang="zh-CN" altLang="zh-CN" sz="1500" dirty="0">
              <a:latin typeface="+mj-lt"/>
            </a:endParaRPr>
          </a:p>
          <a:p>
            <a:pPr lvl="1"/>
            <a:r>
              <a:rPr lang="en-US" altLang="zh-CN" sz="1500" dirty="0">
                <a:latin typeface="+mj-lt"/>
              </a:rPr>
              <a:t>SS blocks</a:t>
            </a:r>
            <a:endParaRPr lang="zh-CN" altLang="zh-CN" sz="1500" dirty="0">
              <a:latin typeface="+mj-lt"/>
            </a:endParaRPr>
          </a:p>
          <a:p>
            <a:pPr lvl="1"/>
            <a:r>
              <a:rPr lang="en-US" altLang="zh-CN" sz="1500" dirty="0">
                <a:latin typeface="+mj-lt"/>
              </a:rPr>
              <a:t>FFS: Other signals are not precluded, e.g., DM-RS of PDCCH (including group common PDCCH and/or UE specific PDCCH), </a:t>
            </a:r>
            <a:r>
              <a:rPr lang="en-US" altLang="zh-CN" sz="1500" dirty="0" smtClean="0">
                <a:latin typeface="+mj-lt"/>
              </a:rPr>
              <a:t>DMRS </a:t>
            </a:r>
            <a:r>
              <a:rPr lang="en-US" altLang="zh-CN" sz="1500" dirty="0">
                <a:latin typeface="+mj-lt"/>
              </a:rPr>
              <a:t>for PDSCH</a:t>
            </a:r>
            <a:endParaRPr lang="zh-CN" altLang="zh-CN" sz="1500" dirty="0">
              <a:latin typeface="+mj-lt"/>
            </a:endParaRPr>
          </a:p>
          <a:p>
            <a:pPr lvl="0"/>
            <a:r>
              <a:rPr lang="en-US" altLang="zh-CN" sz="1500" dirty="0">
                <a:latin typeface="+mj-lt"/>
              </a:rPr>
              <a:t>If beam failure event occurs and </a:t>
            </a:r>
            <a:r>
              <a:rPr lang="en-US" altLang="zh-CN" sz="1500" dirty="0" smtClean="0">
                <a:latin typeface="+mj-lt"/>
              </a:rPr>
              <a:t>there </a:t>
            </a:r>
            <a:r>
              <a:rPr lang="en-US" altLang="zh-CN" sz="1500" dirty="0">
                <a:latin typeface="+mj-lt"/>
              </a:rPr>
              <a:t>are no new potential beams to the serving cell then </a:t>
            </a:r>
            <a:r>
              <a:rPr lang="en-US" altLang="zh-CN" sz="1500">
                <a:latin typeface="+mj-lt"/>
              </a:rPr>
              <a:t>UE </a:t>
            </a:r>
            <a:r>
              <a:rPr lang="en-US" altLang="zh-CN" sz="1500" smtClean="0">
                <a:solidFill>
                  <a:srgbClr val="FF0000"/>
                </a:solidFill>
                <a:latin typeface="+mj-lt"/>
              </a:rPr>
              <a:t>may </a:t>
            </a:r>
            <a:r>
              <a:rPr lang="en-US" altLang="zh-CN" sz="1500" dirty="0" smtClean="0">
                <a:solidFill>
                  <a:srgbClr val="FF0000"/>
                </a:solidFill>
                <a:latin typeface="+mj-lt"/>
              </a:rPr>
              <a:t>or may not </a:t>
            </a:r>
            <a:r>
              <a:rPr lang="en-US" altLang="zh-CN" sz="1500" dirty="0" smtClean="0">
                <a:latin typeface="+mj-lt"/>
              </a:rPr>
              <a:t>provide </a:t>
            </a:r>
            <a:r>
              <a:rPr lang="en-US" altLang="zh-CN" sz="1500" dirty="0">
                <a:latin typeface="+mj-lt"/>
              </a:rPr>
              <a:t>an indication to L3. The criterion for declaring radio link failure is for RAN2 to </a:t>
            </a:r>
            <a:r>
              <a:rPr lang="en-US" altLang="zh-CN" sz="1500" dirty="0" smtClean="0">
                <a:latin typeface="+mj-lt"/>
              </a:rPr>
              <a:t>decide.</a:t>
            </a:r>
          </a:p>
          <a:p>
            <a:pPr lvl="1"/>
            <a:r>
              <a:rPr lang="en-US" altLang="zh-CN" sz="1500" dirty="0" smtClean="0">
                <a:latin typeface="+mj-lt"/>
              </a:rPr>
              <a:t>FFS: The necessity of such indication</a:t>
            </a:r>
            <a:endParaRPr lang="zh-CN" altLang="zh-CN" sz="1500" dirty="0">
              <a:latin typeface="+mj-lt"/>
            </a:endParaRPr>
          </a:p>
          <a:p>
            <a:pPr lvl="0"/>
            <a:r>
              <a:rPr lang="en-US" altLang="zh-CN" sz="1500" dirty="0">
                <a:latin typeface="+mj-lt"/>
              </a:rPr>
              <a:t>NR supports configuring resources for sending </a:t>
            </a:r>
            <a:r>
              <a:rPr lang="en-US" altLang="zh-CN" sz="1500" dirty="0" smtClean="0">
                <a:latin typeface="+mj-lt"/>
              </a:rPr>
              <a:t>request for recovery purposes in </a:t>
            </a:r>
            <a:r>
              <a:rPr lang="en-US" altLang="zh-CN" sz="1500" dirty="0">
                <a:latin typeface="+mj-lt"/>
              </a:rPr>
              <a:t>symbols containing RACH and/or </a:t>
            </a:r>
            <a:r>
              <a:rPr lang="en-US" altLang="zh-CN" sz="1500" dirty="0" smtClean="0">
                <a:latin typeface="+mj-lt"/>
              </a:rPr>
              <a:t>[scheduling request] </a:t>
            </a:r>
            <a:r>
              <a:rPr lang="en-US" altLang="zh-CN" sz="1500" dirty="0" smtClean="0">
                <a:solidFill>
                  <a:srgbClr val="FF0000"/>
                </a:solidFill>
                <a:latin typeface="+mj-lt"/>
              </a:rPr>
              <a:t>or in other indicated symbols</a:t>
            </a:r>
            <a:endParaRPr lang="zh-CN" altLang="zh-CN" sz="15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z="1100" smtClean="0"/>
              <a:pPr>
                <a:defRPr/>
              </a:pPr>
              <a:t>3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64771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7013</TotalTime>
  <Words>452</Words>
  <Application>Microsoft Office PowerPoint</Application>
  <PresentationFormat>自定义</PresentationFormat>
  <Paragraphs>34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Background</vt:lpstr>
      <vt:lpstr>WF on Mechanism to Recover from Beam Failure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Xi Zhang</cp:lastModifiedBy>
  <cp:revision>567</cp:revision>
  <dcterms:created xsi:type="dcterms:W3CDTF">2014-09-24T01:01:53Z</dcterms:created>
  <dcterms:modified xsi:type="dcterms:W3CDTF">2017-02-16T09:18:36Z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(2)f0gVcaOQb7hKFt9qI86P6+4AAxOvikW2pm8t1a+0tclMSfyp61RN87kjQym+lROAs175dhBd
eh9X7CvauSin2U9Btir8ttiJ3y4b70OvnB7OVZgTthMNzaRYvJb5utNFD/jHDqd2cfuccsNn
/T/DRj/C4MnLHhgzcKJGjb9uytLQ+Cs+l/HoCpqmgWIB4vouDR1AXZNkPHhSQR597G/t5hC9
c/g4xR7SQqnBw11k9v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I98CwcphJhf2yOUWMppooSw7AUoANjcGNO5JAoVtO3c7tsUvlG/xv0
8h74rCMQiy32HkVLcDiIzqTmi7S8Ks+H60z2v0fMQeRYWSIfBad2rEIZ954zW2q2XRitGtFL
BiLIGU172BBCovGzuC881IMB9RQSNI7BNA4ZeGxHJX34HYH+BHs+gpCDWv423hTConckIysF
Kh9w3THcPrIJBiV3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1487236514</vt:lpwstr>
  </property>
</Properties>
</file>