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5" r:id="rId3"/>
    <p:sldId id="296" r:id="rId4"/>
    <p:sldId id="298" r:id="rId5"/>
    <p:sldId id="29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5"/>
            <p14:sldId id="296"/>
            <p14:sldId id="298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beam indication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Samsung, KT </a:t>
            </a:r>
            <a:r>
              <a:rPr lang="en-US" altLang="ja-JP" dirty="0"/>
              <a:t>Corp., NTT DOCOMO, Verizon, Intel, CATT, Ericsson, Huawei, </a:t>
            </a:r>
            <a:r>
              <a:rPr lang="en-US" altLang="ja-JP" dirty="0" err="1"/>
              <a:t>HiSilicon</a:t>
            </a:r>
            <a:endParaRPr lang="en-US" altLang="ja-JP" dirty="0"/>
          </a:p>
          <a:p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R1-1703958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83145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88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Athens, Greece, 13th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17th Feb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8.1.2.2.1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u="sng" dirty="0" smtClean="0"/>
              <a:t>RAN1#86 Agreements</a:t>
            </a:r>
            <a:r>
              <a:rPr lang="en-US" b="1" u="sng" dirty="0"/>
              <a:t>:</a:t>
            </a:r>
            <a:endParaRPr lang="en-US" dirty="0"/>
          </a:p>
          <a:p>
            <a:pPr lvl="0" fontAlgn="base" hangingPunct="0"/>
            <a:r>
              <a:rPr lang="en-US" b="1" dirty="0"/>
              <a:t>Beam management = </a:t>
            </a:r>
            <a:r>
              <a:rPr lang="en-US" dirty="0"/>
              <a:t>a set of L1/L2 procedures to acquire and maintain a set of TRP(s) and/or UE beams that can be used for DL and UL transmission/reception, which include at least following aspects:</a:t>
            </a:r>
          </a:p>
          <a:p>
            <a:pPr lvl="1" fontAlgn="base" hangingPunct="0"/>
            <a:r>
              <a:rPr lang="en-GB" b="1" dirty="0"/>
              <a:t>Beam determination</a:t>
            </a:r>
            <a:r>
              <a:rPr lang="en-GB" dirty="0"/>
              <a:t>= for TRP(s) or UE to select of its own </a:t>
            </a:r>
            <a:r>
              <a:rPr lang="en-GB" dirty="0" err="1"/>
              <a:t>Tx</a:t>
            </a:r>
            <a:r>
              <a:rPr lang="en-GB" dirty="0"/>
              <a:t>/Rx beam(s). </a:t>
            </a:r>
            <a:endParaRPr lang="en-US" dirty="0"/>
          </a:p>
          <a:p>
            <a:pPr lvl="1" fontAlgn="base" hangingPunct="0"/>
            <a:r>
              <a:rPr lang="en-GB" b="1" dirty="0"/>
              <a:t>Beam measurement</a:t>
            </a:r>
            <a:r>
              <a:rPr lang="en-GB" dirty="0"/>
              <a:t> = for TRP(s) or UE to measure characteristics of received </a:t>
            </a:r>
            <a:r>
              <a:rPr lang="en-GB" dirty="0" err="1"/>
              <a:t>beamformed</a:t>
            </a:r>
            <a:r>
              <a:rPr lang="en-GB" dirty="0"/>
              <a:t> signals</a:t>
            </a:r>
            <a:endParaRPr lang="en-US" dirty="0"/>
          </a:p>
          <a:p>
            <a:pPr lvl="1" fontAlgn="base" hangingPunct="0"/>
            <a:r>
              <a:rPr lang="en-GB" b="1" dirty="0"/>
              <a:t>Beam reporting</a:t>
            </a:r>
            <a:r>
              <a:rPr lang="en-GB" dirty="0"/>
              <a:t> = for UE to report information of </a:t>
            </a:r>
            <a:r>
              <a:rPr lang="en-GB" dirty="0" err="1"/>
              <a:t>beamformed</a:t>
            </a:r>
            <a:r>
              <a:rPr lang="en-GB" dirty="0"/>
              <a:t> signal(s) based on beam measurement</a:t>
            </a:r>
            <a:endParaRPr lang="en-US" dirty="0"/>
          </a:p>
          <a:p>
            <a:pPr lvl="1" fontAlgn="base" hangingPunct="0"/>
            <a:r>
              <a:rPr lang="en-GB" b="1" dirty="0"/>
              <a:t>Beam sweeping</a:t>
            </a:r>
            <a:r>
              <a:rPr lang="en-GB" dirty="0"/>
              <a:t> = operation of covering a spatial area, with beams transmitted and/or received during a time interval in a predetermined way.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60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b="1" u="sng" dirty="0" smtClean="0"/>
              <a:t>RAN1 NR ad hoc Agreements</a:t>
            </a:r>
            <a:r>
              <a:rPr lang="en-US" b="1" u="sng" dirty="0"/>
              <a:t>:</a:t>
            </a:r>
          </a:p>
          <a:p>
            <a:pPr lvl="0"/>
            <a:r>
              <a:rPr lang="en-US" dirty="0"/>
              <a:t>For reception of DL control channel, support indication of spatial QCL assumption between an DL RS antenna port(s), and DL RS antenna port(s) for demodulation of DL control channel </a:t>
            </a:r>
          </a:p>
          <a:p>
            <a:pPr lvl="1"/>
            <a:r>
              <a:rPr lang="en-US" dirty="0"/>
              <a:t>FFS: signaling method </a:t>
            </a:r>
          </a:p>
          <a:p>
            <a:pPr lvl="1"/>
            <a:r>
              <a:rPr lang="en-US" dirty="0"/>
              <a:t>Note: Indication may not be needed for some cases:</a:t>
            </a:r>
          </a:p>
          <a:p>
            <a:pPr lvl="0"/>
            <a:r>
              <a:rPr lang="en-US" dirty="0"/>
              <a:t>For reception of DL data channel, support indication of spatial QCL assumption between DL RS antenna port(s) and DMRS antenna port(s) of DL data channel </a:t>
            </a:r>
          </a:p>
          <a:p>
            <a:pPr lvl="1"/>
            <a:r>
              <a:rPr lang="en-US" dirty="0"/>
              <a:t>FFS: which DL RS(s) to use for this purpose</a:t>
            </a:r>
          </a:p>
          <a:p>
            <a:pPr lvl="1"/>
            <a:r>
              <a:rPr lang="en-US" dirty="0"/>
              <a:t>Different set of DMRS antenna port(s) for the DL data channel can be indicated as QCL with different set of RS antenna port(s)</a:t>
            </a:r>
          </a:p>
          <a:p>
            <a:pPr lvl="1"/>
            <a:r>
              <a:rPr lang="en-US" dirty="0"/>
              <a:t>Option 1: Information indicating the RS antenna port(s) is indicated via DCI</a:t>
            </a:r>
          </a:p>
          <a:p>
            <a:pPr lvl="2"/>
            <a:r>
              <a:rPr lang="en-US" dirty="0"/>
              <a:t>FFS: whether the information indicating the RS antenna port(s) will be assumed only for the scheduled “PDSCH” or until the next indication</a:t>
            </a:r>
          </a:p>
          <a:p>
            <a:pPr lvl="1"/>
            <a:r>
              <a:rPr lang="en-US" dirty="0"/>
              <a:t>Option 2: Information indicating the RS antenna port(s) is indicated via MAC-CE, and will be assumed until the next indication</a:t>
            </a:r>
          </a:p>
          <a:p>
            <a:pPr lvl="1"/>
            <a:r>
              <a:rPr lang="en-US" dirty="0"/>
              <a:t>Option 3: Information indicating the RS antenna port(s) is indicated via a combination of MAC CE and DCI</a:t>
            </a:r>
          </a:p>
          <a:p>
            <a:pPr lvl="1"/>
            <a:r>
              <a:rPr lang="en-US" dirty="0"/>
              <a:t>At least one option is supported</a:t>
            </a:r>
          </a:p>
          <a:p>
            <a:pPr lvl="2"/>
            <a:r>
              <a:rPr lang="en-US" dirty="0"/>
              <a:t>FFS: whether to support either or both options</a:t>
            </a:r>
          </a:p>
          <a:p>
            <a:pPr lvl="1"/>
            <a:r>
              <a:rPr lang="en-US" dirty="0"/>
              <a:t>FFS: whether the information indicating the RS antenna port(s) for DMRS ports for DL control channel also applies to DMRS ports for DL data channel</a:t>
            </a:r>
          </a:p>
          <a:p>
            <a:pPr lvl="1"/>
            <a:r>
              <a:rPr lang="en-US" dirty="0"/>
              <a:t>Note: Indication may not be needed for some cases: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06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dirty="0" smtClean="0"/>
              <a:t>NR </a:t>
            </a:r>
            <a:r>
              <a:rPr lang="en-US" dirty="0"/>
              <a:t>beam management should include the aspect of beam </a:t>
            </a:r>
            <a:r>
              <a:rPr lang="en-US" dirty="0" smtClean="0"/>
              <a:t>indication. </a:t>
            </a:r>
            <a:r>
              <a:rPr lang="en-US" dirty="0"/>
              <a:t>The beam </a:t>
            </a:r>
            <a:r>
              <a:rPr lang="en-US" dirty="0" smtClean="0"/>
              <a:t>indication </a:t>
            </a:r>
            <a:r>
              <a:rPr lang="en-US" dirty="0"/>
              <a:t>is defined as:</a:t>
            </a:r>
            <a:r>
              <a:rPr lang="en-US" b="1" dirty="0"/>
              <a:t> </a:t>
            </a:r>
            <a:endParaRPr lang="en-US" dirty="0"/>
          </a:p>
          <a:p>
            <a:pPr lvl="1" fontAlgn="base" hangingPunct="0"/>
            <a:r>
              <a:rPr lang="en-GB" b="1" i="1" dirty="0"/>
              <a:t>Beam </a:t>
            </a:r>
            <a:r>
              <a:rPr lang="en-GB" b="1" i="1" dirty="0" smtClean="0"/>
              <a:t>indication</a:t>
            </a:r>
            <a:r>
              <a:rPr lang="en-GB" dirty="0" smtClean="0"/>
              <a:t>= </a:t>
            </a:r>
            <a:r>
              <a:rPr lang="en-GB" dirty="0"/>
              <a:t>for NW to inform UE of </a:t>
            </a:r>
            <a:r>
              <a:rPr lang="en-GB" dirty="0" smtClean="0"/>
              <a:t>the </a:t>
            </a:r>
            <a:r>
              <a:rPr lang="en-GB" dirty="0" err="1" smtClean="0"/>
              <a:t>Tx</a:t>
            </a:r>
            <a:r>
              <a:rPr lang="en-GB" dirty="0" smtClean="0"/>
              <a:t> </a:t>
            </a:r>
            <a:r>
              <a:rPr lang="en-GB" dirty="0"/>
              <a:t>beam(s</a:t>
            </a:r>
            <a:r>
              <a:rPr lang="en-GB" dirty="0" smtClean="0"/>
              <a:t>) related information. </a:t>
            </a:r>
            <a:endParaRPr lang="en-US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60682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GB" sz="1800" dirty="0" smtClean="0"/>
              <a:t>Beam </a:t>
            </a:r>
            <a:r>
              <a:rPr lang="en-GB" sz="1800" dirty="0"/>
              <a:t>indication based on DCI </a:t>
            </a:r>
            <a:r>
              <a:rPr lang="en-GB" sz="1800" dirty="0" smtClean="0"/>
              <a:t>signalling (DL grant) </a:t>
            </a:r>
            <a:r>
              <a:rPr lang="en-GB" sz="1800" dirty="0"/>
              <a:t>is supported for unicast PDSCH </a:t>
            </a:r>
            <a:r>
              <a:rPr lang="en-GB" sz="1800" dirty="0" smtClean="0"/>
              <a:t>reception</a:t>
            </a:r>
          </a:p>
          <a:p>
            <a:pPr lvl="1"/>
            <a:r>
              <a:rPr lang="en-GB" sz="1600" dirty="0" smtClean="0"/>
              <a:t>The </a:t>
            </a:r>
            <a:r>
              <a:rPr lang="en-GB" sz="1600" dirty="0"/>
              <a:t>information </a:t>
            </a:r>
            <a:r>
              <a:rPr lang="en-GB" sz="1600" dirty="0" smtClean="0"/>
              <a:t>indicates </a:t>
            </a:r>
            <a:r>
              <a:rPr lang="en-GB" sz="1600" dirty="0"/>
              <a:t>the RS antenna port(s) </a:t>
            </a:r>
            <a:r>
              <a:rPr lang="en-GB" sz="1600" dirty="0" smtClean="0"/>
              <a:t>which is QCL-</a:t>
            </a:r>
            <a:r>
              <a:rPr lang="en-GB" sz="1600" dirty="0" err="1" smtClean="0"/>
              <a:t>ed</a:t>
            </a:r>
            <a:r>
              <a:rPr lang="en-GB" sz="1600" dirty="0" smtClean="0"/>
              <a:t> with </a:t>
            </a:r>
            <a:r>
              <a:rPr lang="en-US" sz="1600" dirty="0" smtClean="0"/>
              <a:t>DMRS </a:t>
            </a:r>
            <a:r>
              <a:rPr lang="en-US" sz="1600" dirty="0"/>
              <a:t>antenna port(s</a:t>
            </a:r>
            <a:r>
              <a:rPr lang="en-US" sz="1600" dirty="0" smtClean="0"/>
              <a:t>) </a:t>
            </a:r>
            <a:endParaRPr lang="en-GB" sz="1400" dirty="0" smtClean="0"/>
          </a:p>
          <a:p>
            <a:pPr lvl="2"/>
            <a:r>
              <a:rPr lang="en-GB" sz="1400" dirty="0" smtClean="0"/>
              <a:t>FFS: Indication details, e.g. direct (</a:t>
            </a:r>
            <a:r>
              <a:rPr lang="en-GB" sz="1400" dirty="0"/>
              <a:t>CSI-RS resource </a:t>
            </a:r>
            <a:r>
              <a:rPr lang="en-GB" sz="1400" dirty="0" smtClean="0"/>
              <a:t>ID, RS port ID) or indirect (index(s) or bitmapping of BPL(s))</a:t>
            </a:r>
          </a:p>
          <a:p>
            <a:pPr lvl="2"/>
            <a:r>
              <a:rPr lang="en-GB" sz="1400" dirty="0" smtClean="0"/>
              <a:t>FFS </a:t>
            </a:r>
            <a:r>
              <a:rPr lang="en-GB" sz="1400" dirty="0"/>
              <a:t>the indication is assumed only for the scheduled PDSCH or until next </a:t>
            </a:r>
            <a:r>
              <a:rPr lang="en-GB" sz="1400" dirty="0" smtClean="0"/>
              <a:t>indication</a:t>
            </a:r>
          </a:p>
          <a:p>
            <a:pPr lvl="1"/>
            <a:r>
              <a:rPr lang="en-GB" sz="1600" dirty="0" smtClean="0"/>
              <a:t>When the above information is included, FFS if there should be a scheduling offset</a:t>
            </a:r>
          </a:p>
          <a:p>
            <a:pPr lvl="1"/>
            <a:r>
              <a:rPr lang="en-GB" sz="1600" dirty="0" smtClean="0"/>
              <a:t>FFS: How </a:t>
            </a:r>
            <a:r>
              <a:rPr lang="en-GB" sz="1600" dirty="0"/>
              <a:t>the </a:t>
            </a:r>
            <a:r>
              <a:rPr lang="en-GB" sz="1600" dirty="0" smtClean="0"/>
              <a:t>UE-specific candidate </a:t>
            </a:r>
            <a:r>
              <a:rPr lang="en-GB" sz="1600" dirty="0"/>
              <a:t>set of BPL(s) or </a:t>
            </a:r>
            <a:r>
              <a:rPr lang="en-GB" sz="1600" dirty="0" smtClean="0"/>
              <a:t>the UE-specific candidate set of RS antenna port(s) which is QCL-</a:t>
            </a:r>
            <a:r>
              <a:rPr lang="en-GB" sz="1600" dirty="0" err="1" smtClean="0"/>
              <a:t>ed</a:t>
            </a:r>
            <a:r>
              <a:rPr lang="en-GB" sz="1600" dirty="0" smtClean="0"/>
              <a:t> with DM-RS antenna port(s) is configured</a:t>
            </a:r>
          </a:p>
          <a:p>
            <a:pPr lvl="1"/>
            <a:r>
              <a:rPr lang="en-GB" sz="1600" dirty="0" smtClean="0"/>
              <a:t>FFS: Beam indication for receiving fall back unicast PDSCH</a:t>
            </a:r>
          </a:p>
          <a:p>
            <a:pPr lvl="1"/>
            <a:r>
              <a:rPr lang="en-GB" sz="1600" dirty="0" smtClean="0"/>
              <a:t>FFS: Beam indication for receiving (UE-group) common PDSCH for RRC connected UE</a:t>
            </a:r>
            <a:endParaRPr lang="en-GB" sz="1800" dirty="0" smtClean="0"/>
          </a:p>
          <a:p>
            <a:pPr lvl="1"/>
            <a:r>
              <a:rPr lang="en-GB" sz="1400" dirty="0" smtClean="0"/>
              <a:t>Note: </a:t>
            </a:r>
            <a:r>
              <a:rPr lang="en-GB" altLang="zh-CN" sz="1400" dirty="0"/>
              <a:t>Beam labelling for beam indication is performed UE-specifically</a:t>
            </a:r>
          </a:p>
          <a:p>
            <a:r>
              <a:rPr lang="en-GB" sz="1800" dirty="0" smtClean="0"/>
              <a:t>Candidate signalling methods for </a:t>
            </a:r>
            <a:r>
              <a:rPr lang="en-GB" sz="1800" dirty="0"/>
              <a:t>beam indication </a:t>
            </a:r>
            <a:r>
              <a:rPr lang="en-GB" sz="1800" dirty="0" smtClean="0"/>
              <a:t>for a NR</a:t>
            </a:r>
            <a:r>
              <a:rPr lang="en-GB" sz="1800" dirty="0"/>
              <a:t>-</a:t>
            </a:r>
            <a:r>
              <a:rPr lang="en-GB" sz="1800" dirty="0" smtClean="0"/>
              <a:t>PDCCH (i.e. configuration method to monitor NR-PDCCH)</a:t>
            </a:r>
          </a:p>
          <a:p>
            <a:pPr lvl="1"/>
            <a:r>
              <a:rPr lang="en-GB" sz="1600" dirty="0" smtClean="0"/>
              <a:t>MAC </a:t>
            </a:r>
            <a:r>
              <a:rPr lang="en-GB" sz="1600" dirty="0"/>
              <a:t>CE </a:t>
            </a:r>
            <a:r>
              <a:rPr lang="en-GB" sz="1600" dirty="0" smtClean="0"/>
              <a:t>signalling</a:t>
            </a:r>
          </a:p>
          <a:p>
            <a:pPr lvl="1"/>
            <a:r>
              <a:rPr lang="en-GB" sz="1600" dirty="0" smtClean="0"/>
              <a:t>RRC signalling</a:t>
            </a:r>
          </a:p>
          <a:p>
            <a:pPr lvl="1"/>
            <a:r>
              <a:rPr lang="en-GB" altLang="zh-CN" sz="1600" dirty="0"/>
              <a:t>DCI </a:t>
            </a:r>
            <a:r>
              <a:rPr lang="en-GB" altLang="zh-CN" sz="1600" dirty="0" smtClean="0"/>
              <a:t>signalling</a:t>
            </a:r>
          </a:p>
          <a:p>
            <a:pPr lvl="1"/>
            <a:r>
              <a:rPr lang="en-GB" altLang="zh-CN" sz="1600" dirty="0" smtClean="0"/>
              <a:t>Combination </a:t>
            </a:r>
            <a:r>
              <a:rPr lang="en-GB" altLang="zh-CN" sz="1600" smtClean="0"/>
              <a:t>of </a:t>
            </a:r>
            <a:r>
              <a:rPr lang="en-GB" altLang="zh-CN" sz="1600" smtClean="0"/>
              <a:t>the above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457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11828</TotalTime>
  <Words>629</Words>
  <Application>Microsoft Office PowerPoint</Application>
  <PresentationFormat>On-screen Show (4:3)</PresentationFormat>
  <Paragraphs>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ＭＳ Ｐゴシック</vt:lpstr>
      <vt:lpstr>宋体</vt:lpstr>
      <vt:lpstr>Arial</vt:lpstr>
      <vt:lpstr>Calibri</vt:lpstr>
      <vt:lpstr>Office テーマ</vt:lpstr>
      <vt:lpstr>WF on beam indication</vt:lpstr>
      <vt:lpstr>Background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746</cp:revision>
  <dcterms:created xsi:type="dcterms:W3CDTF">2014-09-26T23:14:47Z</dcterms:created>
  <dcterms:modified xsi:type="dcterms:W3CDTF">2017-02-16T12:44:05Z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