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2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j1981.kim\Documents\routing%20complexity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j1981.kim\Documents\routing%20complexity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j1981.kim\Documents\routing%20complexit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ZTE</c:v>
                </c:pt>
              </c:strCache>
            </c:strRef>
          </c:tx>
          <c:invertIfNegative val="0"/>
          <c:val>
            <c:numRef>
              <c:f>Sheet1!$B$22</c:f>
              <c:numCache>
                <c:formatCode>General</c:formatCode>
                <c:ptCount val="1"/>
                <c:pt idx="0">
                  <c:v>10752</c:v>
                </c:pt>
              </c:numCache>
            </c:numRef>
          </c:val>
        </c:ser>
        <c:ser>
          <c:idx val="1"/>
          <c:order val="1"/>
          <c:tx>
            <c:strRef>
              <c:f>Sheet1!$C$9</c:f>
              <c:strCache>
                <c:ptCount val="1"/>
                <c:pt idx="0">
                  <c:v>MTK</c:v>
                </c:pt>
              </c:strCache>
            </c:strRef>
          </c:tx>
          <c:invertIfNegative val="0"/>
          <c:val>
            <c:numRef>
              <c:f>Sheet1!$C$22</c:f>
              <c:numCache>
                <c:formatCode>General</c:formatCode>
                <c:ptCount val="1"/>
                <c:pt idx="0">
                  <c:v>10240</c:v>
                </c:pt>
              </c:numCache>
            </c:numRef>
          </c:val>
        </c:ser>
        <c:ser>
          <c:idx val="2"/>
          <c:order val="2"/>
          <c:tx>
            <c:strRef>
              <c:f>Sheet1!$D$9</c:f>
              <c:strCache>
                <c:ptCount val="1"/>
                <c:pt idx="0">
                  <c:v>Huawei</c:v>
                </c:pt>
              </c:strCache>
            </c:strRef>
          </c:tx>
          <c:invertIfNegative val="0"/>
          <c:val>
            <c:numRef>
              <c:f>Sheet1!$D$22</c:f>
              <c:numCache>
                <c:formatCode>General</c:formatCode>
                <c:ptCount val="1"/>
                <c:pt idx="0">
                  <c:v>10240</c:v>
                </c:pt>
              </c:numCache>
            </c:numRef>
          </c:val>
        </c:ser>
        <c:ser>
          <c:idx val="3"/>
          <c:order val="3"/>
          <c:tx>
            <c:strRef>
              <c:f>Sheet1!$E$9</c:f>
              <c:strCache>
                <c:ptCount val="1"/>
                <c:pt idx="0">
                  <c:v>Samsung</c:v>
                </c:pt>
              </c:strCache>
            </c:strRef>
          </c:tx>
          <c:invertIfNegative val="0"/>
          <c:val>
            <c:numRef>
              <c:f>Sheet1!$E$22</c:f>
              <c:numCache>
                <c:formatCode>General</c:formatCode>
                <c:ptCount val="1"/>
                <c:pt idx="0">
                  <c:v>9984</c:v>
                </c:pt>
              </c:numCache>
            </c:numRef>
          </c:val>
        </c:ser>
        <c:ser>
          <c:idx val="4"/>
          <c:order val="4"/>
          <c:tx>
            <c:strRef>
              <c:f>Sheet1!$F$9</c:f>
              <c:strCache>
                <c:ptCount val="1"/>
                <c:pt idx="0">
                  <c:v>Intel</c:v>
                </c:pt>
              </c:strCache>
            </c:strRef>
          </c:tx>
          <c:invertIfNegative val="0"/>
          <c:val>
            <c:numRef>
              <c:f>Sheet1!$F$22</c:f>
              <c:numCache>
                <c:formatCode>General</c:formatCode>
                <c:ptCount val="1"/>
                <c:pt idx="0">
                  <c:v>9984</c:v>
                </c:pt>
              </c:numCache>
            </c:numRef>
          </c:val>
        </c:ser>
        <c:ser>
          <c:idx val="5"/>
          <c:order val="5"/>
          <c:tx>
            <c:strRef>
              <c:f>Sheet1!$G$9</c:f>
              <c:strCache>
                <c:ptCount val="1"/>
                <c:pt idx="0">
                  <c:v>Ericsson</c:v>
                </c:pt>
              </c:strCache>
            </c:strRef>
          </c:tx>
          <c:invertIfNegative val="0"/>
          <c:val>
            <c:numRef>
              <c:f>Sheet1!$G$22</c:f>
              <c:numCache>
                <c:formatCode>General</c:formatCode>
                <c:ptCount val="1"/>
                <c:pt idx="0">
                  <c:v>9472</c:v>
                </c:pt>
              </c:numCache>
            </c:numRef>
          </c:val>
        </c:ser>
        <c:ser>
          <c:idx val="6"/>
          <c:order val="6"/>
          <c:tx>
            <c:strRef>
              <c:f>Sheet1!$H$9</c:f>
              <c:strCache>
                <c:ptCount val="1"/>
                <c:pt idx="0">
                  <c:v>LG</c:v>
                </c:pt>
              </c:strCache>
            </c:strRef>
          </c:tx>
          <c:invertIfNegative val="0"/>
          <c:val>
            <c:numRef>
              <c:f>Sheet1!$H$22</c:f>
              <c:numCache>
                <c:formatCode>General</c:formatCode>
                <c:ptCount val="1"/>
                <c:pt idx="0">
                  <c:v>9984</c:v>
                </c:pt>
              </c:numCache>
            </c:numRef>
          </c:val>
        </c:ser>
        <c:ser>
          <c:idx val="7"/>
          <c:order val="7"/>
          <c:tx>
            <c:strRef>
              <c:f>Sheet1!$I$9</c:f>
              <c:strCache>
                <c:ptCount val="1"/>
                <c:pt idx="0">
                  <c:v>Nokia</c:v>
                </c:pt>
              </c:strCache>
            </c:strRef>
          </c:tx>
          <c:invertIfNegative val="0"/>
          <c:val>
            <c:numRef>
              <c:f>Sheet1!$I$22</c:f>
              <c:numCache>
                <c:formatCode>General</c:formatCode>
                <c:ptCount val="1"/>
                <c:pt idx="0">
                  <c:v>9984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8475008"/>
        <c:axId val="178476544"/>
      </c:barChart>
      <c:catAx>
        <c:axId val="178475008"/>
        <c:scaling>
          <c:orientation val="minMax"/>
        </c:scaling>
        <c:delete val="1"/>
        <c:axPos val="b"/>
        <c:majorTickMark val="out"/>
        <c:minorTickMark val="none"/>
        <c:tickLblPos val="nextTo"/>
        <c:crossAx val="178476544"/>
        <c:crosses val="autoZero"/>
        <c:auto val="1"/>
        <c:lblAlgn val="ctr"/>
        <c:lblOffset val="100"/>
        <c:noMultiLvlLbl val="0"/>
      </c:catAx>
      <c:valAx>
        <c:axId val="1784765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84750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ZTE</c:v>
                </c:pt>
              </c:strCache>
            </c:strRef>
          </c:tx>
          <c:invertIfNegative val="0"/>
          <c:val>
            <c:numRef>
              <c:f>Sheet1!$B$13</c:f>
              <c:numCache>
                <c:formatCode>General</c:formatCode>
                <c:ptCount val="1"/>
                <c:pt idx="0">
                  <c:v>129024</c:v>
                </c:pt>
              </c:numCache>
            </c:numRef>
          </c:val>
        </c:ser>
        <c:ser>
          <c:idx val="1"/>
          <c:order val="1"/>
          <c:tx>
            <c:strRef>
              <c:f>Sheet1!$C$9</c:f>
              <c:strCache>
                <c:ptCount val="1"/>
                <c:pt idx="0">
                  <c:v>MTK</c:v>
                </c:pt>
              </c:strCache>
            </c:strRef>
          </c:tx>
          <c:invertIfNegative val="0"/>
          <c:val>
            <c:numRef>
              <c:f>Sheet1!$C$13</c:f>
              <c:numCache>
                <c:formatCode>General</c:formatCode>
                <c:ptCount val="1"/>
                <c:pt idx="0">
                  <c:v>122880</c:v>
                </c:pt>
              </c:numCache>
            </c:numRef>
          </c:val>
        </c:ser>
        <c:ser>
          <c:idx val="2"/>
          <c:order val="2"/>
          <c:tx>
            <c:strRef>
              <c:f>Sheet1!$D$9</c:f>
              <c:strCache>
                <c:ptCount val="1"/>
                <c:pt idx="0">
                  <c:v>Huawei</c:v>
                </c:pt>
              </c:strCache>
            </c:strRef>
          </c:tx>
          <c:invertIfNegative val="0"/>
          <c:val>
            <c:numRef>
              <c:f>Sheet1!$D$13</c:f>
              <c:numCache>
                <c:formatCode>General</c:formatCode>
                <c:ptCount val="1"/>
                <c:pt idx="0">
                  <c:v>122880</c:v>
                </c:pt>
              </c:numCache>
            </c:numRef>
          </c:val>
        </c:ser>
        <c:ser>
          <c:idx val="3"/>
          <c:order val="3"/>
          <c:tx>
            <c:strRef>
              <c:f>Sheet1!$E$9</c:f>
              <c:strCache>
                <c:ptCount val="1"/>
                <c:pt idx="0">
                  <c:v>Samsung</c:v>
                </c:pt>
              </c:strCache>
            </c:strRef>
          </c:tx>
          <c:invertIfNegative val="0"/>
          <c:val>
            <c:numRef>
              <c:f>Sheet1!$E$13</c:f>
              <c:numCache>
                <c:formatCode>General</c:formatCode>
                <c:ptCount val="1"/>
                <c:pt idx="0">
                  <c:v>109824</c:v>
                </c:pt>
              </c:numCache>
            </c:numRef>
          </c:val>
        </c:ser>
        <c:ser>
          <c:idx val="4"/>
          <c:order val="4"/>
          <c:tx>
            <c:strRef>
              <c:f>Sheet1!$F$9</c:f>
              <c:strCache>
                <c:ptCount val="1"/>
                <c:pt idx="0">
                  <c:v>Intel</c:v>
                </c:pt>
              </c:strCache>
            </c:strRef>
          </c:tx>
          <c:invertIfNegative val="0"/>
          <c:val>
            <c:numRef>
              <c:f>Sheet1!$F$13</c:f>
              <c:numCache>
                <c:formatCode>General</c:formatCode>
                <c:ptCount val="1"/>
                <c:pt idx="0">
                  <c:v>109824</c:v>
                </c:pt>
              </c:numCache>
            </c:numRef>
          </c:val>
        </c:ser>
        <c:ser>
          <c:idx val="5"/>
          <c:order val="5"/>
          <c:tx>
            <c:strRef>
              <c:f>Sheet1!$G$9</c:f>
              <c:strCache>
                <c:ptCount val="1"/>
                <c:pt idx="0">
                  <c:v>Ericsson</c:v>
                </c:pt>
              </c:strCache>
            </c:strRef>
          </c:tx>
          <c:invertIfNegative val="0"/>
          <c:val>
            <c:numRef>
              <c:f>Sheet1!$G$13</c:f>
              <c:numCache>
                <c:formatCode>General</c:formatCode>
                <c:ptCount val="1"/>
                <c:pt idx="0">
                  <c:v>104192</c:v>
                </c:pt>
              </c:numCache>
            </c:numRef>
          </c:val>
        </c:ser>
        <c:ser>
          <c:idx val="6"/>
          <c:order val="6"/>
          <c:tx>
            <c:strRef>
              <c:f>Sheet1!$H$9</c:f>
              <c:strCache>
                <c:ptCount val="1"/>
                <c:pt idx="0">
                  <c:v>LG</c:v>
                </c:pt>
              </c:strCache>
            </c:strRef>
          </c:tx>
          <c:invertIfNegative val="0"/>
          <c:val>
            <c:numRef>
              <c:f>Sheet1!$H$13</c:f>
              <c:numCache>
                <c:formatCode>General</c:formatCode>
                <c:ptCount val="1"/>
                <c:pt idx="0">
                  <c:v>109824</c:v>
                </c:pt>
              </c:numCache>
            </c:numRef>
          </c:val>
        </c:ser>
        <c:ser>
          <c:idx val="7"/>
          <c:order val="7"/>
          <c:tx>
            <c:strRef>
              <c:f>Sheet1!$I$9</c:f>
              <c:strCache>
                <c:ptCount val="1"/>
                <c:pt idx="0">
                  <c:v>Nokia</c:v>
                </c:pt>
              </c:strCache>
            </c:strRef>
          </c:tx>
          <c:invertIfNegative val="0"/>
          <c:val>
            <c:numRef>
              <c:f>Sheet1!$I$13</c:f>
              <c:numCache>
                <c:formatCode>General</c:formatCode>
                <c:ptCount val="1"/>
                <c:pt idx="0">
                  <c:v>109824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406336"/>
        <c:axId val="179407872"/>
      </c:barChart>
      <c:catAx>
        <c:axId val="179406336"/>
        <c:scaling>
          <c:orientation val="minMax"/>
        </c:scaling>
        <c:delete val="1"/>
        <c:axPos val="b"/>
        <c:majorTickMark val="out"/>
        <c:minorTickMark val="none"/>
        <c:tickLblPos val="nextTo"/>
        <c:crossAx val="179407872"/>
        <c:crosses val="autoZero"/>
        <c:auto val="1"/>
        <c:lblAlgn val="ctr"/>
        <c:lblOffset val="100"/>
        <c:noMultiLvlLbl val="0"/>
      </c:catAx>
      <c:valAx>
        <c:axId val="179407872"/>
        <c:scaling>
          <c:orientation val="minMax"/>
          <c:min val="90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94063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ZTE</c:v>
                </c:pt>
              </c:strCache>
            </c:strRef>
          </c:tx>
          <c:invertIfNegative val="0"/>
          <c:val>
            <c:numRef>
              <c:f>Sheet1!$B$32</c:f>
              <c:numCache>
                <c:formatCode>General</c:formatCode>
                <c:ptCount val="1"/>
                <c:pt idx="0">
                  <c:v>6144</c:v>
                </c:pt>
              </c:numCache>
            </c:numRef>
          </c:val>
        </c:ser>
        <c:ser>
          <c:idx val="1"/>
          <c:order val="1"/>
          <c:tx>
            <c:strRef>
              <c:f>Sheet1!$C$9</c:f>
              <c:strCache>
                <c:ptCount val="1"/>
                <c:pt idx="0">
                  <c:v>MTK</c:v>
                </c:pt>
              </c:strCache>
            </c:strRef>
          </c:tx>
          <c:invertIfNegative val="0"/>
          <c:val>
            <c:numRef>
              <c:f>Sheet1!$C$32</c:f>
              <c:numCache>
                <c:formatCode>General</c:formatCode>
                <c:ptCount val="1"/>
                <c:pt idx="0">
                  <c:v>6144</c:v>
                </c:pt>
              </c:numCache>
            </c:numRef>
          </c:val>
        </c:ser>
        <c:ser>
          <c:idx val="2"/>
          <c:order val="2"/>
          <c:tx>
            <c:strRef>
              <c:f>Sheet1!$D$9</c:f>
              <c:strCache>
                <c:ptCount val="1"/>
                <c:pt idx="0">
                  <c:v>Huawei</c:v>
                </c:pt>
              </c:strCache>
            </c:strRef>
          </c:tx>
          <c:invertIfNegative val="0"/>
          <c:val>
            <c:numRef>
              <c:f>Sheet1!$D$32</c:f>
              <c:numCache>
                <c:formatCode>General</c:formatCode>
                <c:ptCount val="1"/>
                <c:pt idx="0">
                  <c:v>6144</c:v>
                </c:pt>
              </c:numCache>
            </c:numRef>
          </c:val>
        </c:ser>
        <c:ser>
          <c:idx val="3"/>
          <c:order val="3"/>
          <c:tx>
            <c:strRef>
              <c:f>Sheet1!$E$9</c:f>
              <c:strCache>
                <c:ptCount val="1"/>
                <c:pt idx="0">
                  <c:v>Samsung</c:v>
                </c:pt>
              </c:strCache>
            </c:strRef>
          </c:tx>
          <c:invertIfNegative val="0"/>
          <c:val>
            <c:numRef>
              <c:f>Sheet1!$E$32</c:f>
              <c:numCache>
                <c:formatCode>General</c:formatCode>
                <c:ptCount val="1"/>
                <c:pt idx="0">
                  <c:v>5632</c:v>
                </c:pt>
              </c:numCache>
            </c:numRef>
          </c:val>
        </c:ser>
        <c:ser>
          <c:idx val="4"/>
          <c:order val="4"/>
          <c:tx>
            <c:strRef>
              <c:f>Sheet1!$F$9</c:f>
              <c:strCache>
                <c:ptCount val="1"/>
                <c:pt idx="0">
                  <c:v>Intel</c:v>
                </c:pt>
              </c:strCache>
            </c:strRef>
          </c:tx>
          <c:invertIfNegative val="0"/>
          <c:val>
            <c:numRef>
              <c:f>Sheet1!$F$32</c:f>
              <c:numCache>
                <c:formatCode>General</c:formatCode>
                <c:ptCount val="1"/>
                <c:pt idx="0">
                  <c:v>5632</c:v>
                </c:pt>
              </c:numCache>
            </c:numRef>
          </c:val>
        </c:ser>
        <c:ser>
          <c:idx val="5"/>
          <c:order val="5"/>
          <c:tx>
            <c:strRef>
              <c:f>Sheet1!$G$9</c:f>
              <c:strCache>
                <c:ptCount val="1"/>
                <c:pt idx="0">
                  <c:v>Ericsson</c:v>
                </c:pt>
              </c:strCache>
            </c:strRef>
          </c:tx>
          <c:invertIfNegative val="0"/>
          <c:val>
            <c:numRef>
              <c:f>Sheet1!$G$32</c:f>
              <c:numCache>
                <c:formatCode>General</c:formatCode>
                <c:ptCount val="1"/>
                <c:pt idx="0">
                  <c:v>5632</c:v>
                </c:pt>
              </c:numCache>
            </c:numRef>
          </c:val>
        </c:ser>
        <c:ser>
          <c:idx val="6"/>
          <c:order val="6"/>
          <c:tx>
            <c:strRef>
              <c:f>Sheet1!$H$9</c:f>
              <c:strCache>
                <c:ptCount val="1"/>
                <c:pt idx="0">
                  <c:v>LG</c:v>
                </c:pt>
              </c:strCache>
            </c:strRef>
          </c:tx>
          <c:invertIfNegative val="0"/>
          <c:val>
            <c:numRef>
              <c:f>Sheet1!$H$32</c:f>
              <c:numCache>
                <c:formatCode>General</c:formatCode>
                <c:ptCount val="1"/>
                <c:pt idx="0">
                  <c:v>5632</c:v>
                </c:pt>
              </c:numCache>
            </c:numRef>
          </c:val>
        </c:ser>
        <c:ser>
          <c:idx val="7"/>
          <c:order val="7"/>
          <c:tx>
            <c:strRef>
              <c:f>Sheet1!$I$9</c:f>
              <c:strCache>
                <c:ptCount val="1"/>
                <c:pt idx="0">
                  <c:v>Nokia</c:v>
                </c:pt>
              </c:strCache>
            </c:strRef>
          </c:tx>
          <c:invertIfNegative val="0"/>
          <c:val>
            <c:numRef>
              <c:f>Sheet1!$I$32</c:f>
              <c:numCache>
                <c:formatCode>General</c:formatCode>
                <c:ptCount val="1"/>
                <c:pt idx="0">
                  <c:v>5632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955392"/>
        <c:axId val="180969472"/>
      </c:barChart>
      <c:catAx>
        <c:axId val="180955392"/>
        <c:scaling>
          <c:orientation val="minMax"/>
        </c:scaling>
        <c:delete val="1"/>
        <c:axPos val="b"/>
        <c:majorTickMark val="out"/>
        <c:minorTickMark val="none"/>
        <c:tickLblPos val="nextTo"/>
        <c:crossAx val="180969472"/>
        <c:crosses val="autoZero"/>
        <c:auto val="1"/>
        <c:lblAlgn val="ctr"/>
        <c:lblOffset val="100"/>
        <c:noMultiLvlLbl val="0"/>
      </c:catAx>
      <c:valAx>
        <c:axId val="180969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09553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9562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478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1462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034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2182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2278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931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8460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778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467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6760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4EF77-69C4-46A1-A5AF-042855EFE9AE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30005-2E9D-48B0-8206-6E7325075B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prstClr val="black"/>
                </a:solidFill>
                <a:latin typeface="Calibri"/>
              </a:rPr>
              <a:t>WF on Observations for Decoder Complexity</a:t>
            </a:r>
            <a:endParaRPr lang="ko-KR" alt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344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17th Feb.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029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R1-170xxxx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Samsung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789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Routing complexity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351309"/>
            <a:ext cx="8568952" cy="2509739"/>
          </a:xfrm>
        </p:spPr>
        <p:txBody>
          <a:bodyPr>
            <a:normAutofit/>
          </a:bodyPr>
          <a:lstStyle/>
          <a:p>
            <a:r>
              <a:rPr lang="en-US" altLang="ko-KR" sz="2000" dirty="0" smtClean="0">
                <a:latin typeface="Calibri" panose="020F0502020204030204" pitchFamily="34" charset="0"/>
              </a:rPr>
              <a:t>There are 2 ways to implement routing </a:t>
            </a:r>
            <a:r>
              <a:rPr lang="en-US" altLang="ko-KR" sz="2000" dirty="0" smtClean="0">
                <a:latin typeface="Calibri" panose="020F0502020204030204" pitchFamily="34" charset="0"/>
              </a:rPr>
              <a:t>networks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r>
              <a:rPr lang="en-US" altLang="ko-KR" sz="1800" dirty="0" smtClean="0">
                <a:latin typeface="Calibri" panose="020F0502020204030204" pitchFamily="34" charset="0"/>
              </a:rPr>
              <a:t>1)  Simple </a:t>
            </a:r>
            <a:r>
              <a:rPr lang="en-US" altLang="ko-KR" sz="1800" dirty="0" smtClean="0">
                <a:latin typeface="Calibri" panose="020F0502020204030204" pitchFamily="34" charset="0"/>
              </a:rPr>
              <a:t>routing: </a:t>
            </a:r>
            <a:r>
              <a:rPr lang="en-US" altLang="ko-KR" sz="1800" dirty="0" smtClean="0">
                <a:latin typeface="Calibri" panose="020F0502020204030204" pitchFamily="34" charset="0"/>
              </a:rPr>
              <a:t>Direct </a:t>
            </a:r>
            <a:r>
              <a:rPr lang="en-US" altLang="ko-KR" sz="1800" dirty="0" smtClean="0">
                <a:latin typeface="Calibri" panose="020F0502020204030204" pitchFamily="34" charset="0"/>
              </a:rPr>
              <a:t>connection from each memory slice to a dedicated pin of CNU</a:t>
            </a:r>
          </a:p>
          <a:p>
            <a:pPr marL="457200" lvl="1" indent="0">
              <a:buNone/>
            </a:pPr>
            <a:r>
              <a:rPr lang="en-US" altLang="ko-KR" sz="1800" dirty="0" smtClean="0">
                <a:latin typeface="Calibri" panose="020F0502020204030204" pitchFamily="34" charset="0"/>
              </a:rPr>
              <a:t>    # pins of one CNU = # memory slice</a:t>
            </a:r>
          </a:p>
          <a:p>
            <a:pPr marL="457200" lvl="1" indent="0">
              <a:buNone/>
            </a:pPr>
            <a:r>
              <a:rPr lang="en-US" altLang="ko-KR" sz="1800" dirty="0" smtClean="0">
                <a:latin typeface="Calibri" panose="020F0502020204030204" pitchFamily="34" charset="0"/>
              </a:rPr>
              <a:t>2)  Complex routing: Indirect connection </a:t>
            </a:r>
          </a:p>
          <a:p>
            <a:pPr marL="457200" lvl="1" indent="0">
              <a:buNone/>
            </a:pPr>
            <a:r>
              <a:rPr lang="en-US" altLang="ko-KR" sz="1800" dirty="0" smtClean="0">
                <a:latin typeface="Calibri" panose="020F0502020204030204" pitchFamily="34" charset="0"/>
              </a:rPr>
              <a:t>    # pins of one CNU = max. check degree – 1</a:t>
            </a:r>
          </a:p>
          <a:p>
            <a:pPr marL="366713" lvl="1">
              <a:buFont typeface="Arial" panose="020B0604020202020204" pitchFamily="34" charset="0"/>
              <a:buChar char="•"/>
            </a:pPr>
            <a:r>
              <a:rPr lang="en-US" altLang="ko-KR" sz="2000" dirty="0" smtClean="0">
                <a:latin typeface="Calibri" panose="020F0502020204030204" pitchFamily="34" charset="0"/>
              </a:rPr>
              <a:t>Simple routing is implementable regardless of compact or not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35838" y="4077072"/>
            <a:ext cx="2554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K</a:t>
            </a:r>
            <a:r>
              <a:rPr lang="en-US" sz="1200" baseline="-25000" dirty="0" smtClean="0">
                <a:latin typeface="Calibri" panose="020F0502020204030204" pitchFamily="34" charset="0"/>
              </a:rPr>
              <a:t>b</a:t>
            </a:r>
            <a:r>
              <a:rPr lang="en-US" sz="1200" dirty="0" smtClean="0">
                <a:latin typeface="Calibri" panose="020F0502020204030204" pitchFamily="34" charset="0"/>
              </a:rPr>
              <a:t> = 32, Z=256</a:t>
            </a:r>
          </a:p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# Memory slice = 39</a:t>
            </a:r>
            <a:endParaRPr lang="en-US" sz="1200" dirty="0">
              <a:latin typeface="Calibri" panose="020F050202020403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32578"/>
            <a:ext cx="4104456" cy="22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57" y="4497306"/>
            <a:ext cx="4060031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78361" y="4070913"/>
            <a:ext cx="2554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K</a:t>
            </a:r>
            <a:r>
              <a:rPr lang="en-US" sz="1200" baseline="-25000" dirty="0" smtClean="0">
                <a:latin typeface="Calibri" panose="020F0502020204030204" pitchFamily="34" charset="0"/>
              </a:rPr>
              <a:t>b</a:t>
            </a:r>
            <a:r>
              <a:rPr lang="en-US" sz="1200" dirty="0" smtClean="0">
                <a:latin typeface="Calibri" panose="020F0502020204030204" pitchFamily="34" charset="0"/>
              </a:rPr>
              <a:t> = 16, Z=512</a:t>
            </a:r>
          </a:p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# Memory slice= 21</a:t>
            </a:r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5986" y="5662989"/>
            <a:ext cx="124585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X 512</a:t>
            </a:r>
            <a:endParaRPr lang="ko-KR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7325" y="5759265"/>
            <a:ext cx="124585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3600" b="1">
                <a:solidFill>
                  <a:srgbClr val="FF000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altLang="ko-KR" dirty="0"/>
              <a:t>X 256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045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Total </a:t>
            </a:r>
            <a:r>
              <a:rPr lang="en-US" altLang="ko-KR" dirty="0" smtClean="0">
                <a:latin typeface="Calibri" panose="020F0502020204030204" pitchFamily="34" charset="0"/>
              </a:rPr>
              <a:t>Number of </a:t>
            </a:r>
            <a:r>
              <a:rPr lang="en-US" altLang="ko-KR" dirty="0" smtClean="0">
                <a:latin typeface="Calibri" panose="020F0502020204030204" pitchFamily="34" charset="0"/>
              </a:rPr>
              <a:t>CNU pins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>
                <a:latin typeface="Calibri" panose="020F0502020204030204" pitchFamily="34" charset="0"/>
              </a:rPr>
              <a:t>Total # CNU pins = # CNU pins per one CNU  X  # CNUs</a:t>
            </a:r>
          </a:p>
          <a:p>
            <a:r>
              <a:rPr lang="en-US" altLang="ko-KR" sz="2000" dirty="0" smtClean="0">
                <a:latin typeface="Calibri" panose="020F0502020204030204" pitchFamily="34" charset="0"/>
              </a:rPr>
              <a:t>LDPC codes with Kb=32 have less number of CNU pins (~10%)</a:t>
            </a:r>
            <a:endParaRPr lang="en-US" altLang="ko-KR" sz="2000" dirty="0">
              <a:latin typeface="Calibri" panose="020F0502020204030204" pitchFamily="34" charset="0"/>
            </a:endParaRPr>
          </a:p>
        </p:txBody>
      </p:sp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7715294"/>
              </p:ext>
            </p:extLst>
          </p:nvPr>
        </p:nvGraphicFramePr>
        <p:xfrm>
          <a:off x="2411760" y="357301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550640"/>
              </p:ext>
            </p:extLst>
          </p:nvPr>
        </p:nvGraphicFramePr>
        <p:xfrm>
          <a:off x="971600" y="2636912"/>
          <a:ext cx="7213600" cy="838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5200"/>
                <a:gridCol w="622300"/>
                <a:gridCol w="622300"/>
                <a:gridCol w="622300"/>
                <a:gridCol w="622300"/>
                <a:gridCol w="622300"/>
                <a:gridCol w="622300"/>
                <a:gridCol w="622300"/>
                <a:gridCol w="622300"/>
              </a:tblGrid>
              <a:tr h="209550"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ZTE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MTK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Huawei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Samsung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Intel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Ericsson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LG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Nokia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# CNU pins per one CNU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21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20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20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39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39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37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39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39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# CNUs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512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512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512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# CNU pins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10752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10240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10240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9984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9984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9472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9984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 dirty="0">
                          <a:effectLst/>
                        </a:rPr>
                        <a:t>9984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771800" y="6165304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K</a:t>
            </a:r>
            <a:r>
              <a:rPr lang="en-US" sz="1200" baseline="-25000" dirty="0" smtClean="0">
                <a:latin typeface="Calibri" panose="020F0502020204030204" pitchFamily="34" charset="0"/>
              </a:rPr>
              <a:t>b</a:t>
            </a:r>
            <a:r>
              <a:rPr lang="en-US" sz="1200" dirty="0" smtClean="0">
                <a:latin typeface="Calibri" panose="020F0502020204030204" pitchFamily="34" charset="0"/>
              </a:rPr>
              <a:t> = 16, Z=512</a:t>
            </a:r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6165304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K</a:t>
            </a:r>
            <a:r>
              <a:rPr lang="en-US" sz="1200" baseline="-25000" dirty="0" smtClean="0">
                <a:latin typeface="Calibri" panose="020F0502020204030204" pitchFamily="34" charset="0"/>
              </a:rPr>
              <a:t>b</a:t>
            </a:r>
            <a:r>
              <a:rPr lang="en-US" sz="1200" dirty="0" smtClean="0">
                <a:latin typeface="Calibri" panose="020F0502020204030204" pitchFamily="34" charset="0"/>
              </a:rPr>
              <a:t> = 32, Z=256</a:t>
            </a:r>
            <a:endParaRPr 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684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Number of </a:t>
            </a:r>
            <a:r>
              <a:rPr lang="en-US" altLang="ko-KR" sz="3600" dirty="0" smtClean="0">
                <a:latin typeface="Calibri" panose="020F0502020204030204" pitchFamily="34" charset="0"/>
              </a:rPr>
              <a:t>Switches for Shift network </a:t>
            </a:r>
            <a:br>
              <a:rPr lang="en-US" altLang="ko-KR" sz="3600" dirty="0" smtClean="0">
                <a:latin typeface="Calibri" panose="020F0502020204030204" pitchFamily="34" charset="0"/>
              </a:rPr>
            </a:br>
            <a:r>
              <a:rPr lang="en-US" altLang="ko-KR" sz="3600" dirty="0" smtClean="0">
                <a:latin typeface="Calibri" panose="020F0502020204030204" pitchFamily="34" charset="0"/>
              </a:rPr>
              <a:t>(Row-parallel Decoder)</a:t>
            </a:r>
            <a:endParaRPr lang="ko-KR" alt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>
                <a:latin typeface="Calibri" panose="020F0502020204030204" pitchFamily="34" charset="0"/>
              </a:rPr>
              <a:t>Total # switches for shift network = # switches per one shift network  X  # shift network</a:t>
            </a:r>
          </a:p>
          <a:p>
            <a:r>
              <a:rPr lang="en-US" altLang="ko-KR" sz="2000" dirty="0" smtClean="0">
                <a:latin typeface="Calibri" panose="020F0502020204030204" pitchFamily="34" charset="0"/>
              </a:rPr>
              <a:t>LDPC codes with Kb=32 have less number of switches (~20%)</a:t>
            </a:r>
            <a:endParaRPr lang="en-US" altLang="ko-KR" sz="2000" dirty="0">
              <a:latin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5776" y="6393741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K</a:t>
            </a:r>
            <a:r>
              <a:rPr lang="en-US" sz="1200" baseline="-25000" dirty="0" smtClean="0">
                <a:latin typeface="Calibri" panose="020F0502020204030204" pitchFamily="34" charset="0"/>
              </a:rPr>
              <a:t>b</a:t>
            </a:r>
            <a:r>
              <a:rPr lang="en-US" sz="1200" dirty="0" smtClean="0">
                <a:latin typeface="Calibri" panose="020F0502020204030204" pitchFamily="34" charset="0"/>
              </a:rPr>
              <a:t> = 16, Z=512</a:t>
            </a:r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5936" y="6393741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K</a:t>
            </a:r>
            <a:r>
              <a:rPr lang="en-US" sz="1200" baseline="-25000" dirty="0" smtClean="0">
                <a:latin typeface="Calibri" panose="020F0502020204030204" pitchFamily="34" charset="0"/>
              </a:rPr>
              <a:t>b</a:t>
            </a:r>
            <a:r>
              <a:rPr lang="en-US" sz="1200" dirty="0" smtClean="0">
                <a:latin typeface="Calibri" panose="020F0502020204030204" pitchFamily="34" charset="0"/>
              </a:rPr>
              <a:t> = 32, Z=256</a:t>
            </a:r>
            <a:endParaRPr lang="en-US" sz="1200" dirty="0">
              <a:latin typeface="Calibri" panose="020F050202020403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21871"/>
              </p:ext>
            </p:extLst>
          </p:nvPr>
        </p:nvGraphicFramePr>
        <p:xfrm>
          <a:off x="899592" y="2708920"/>
          <a:ext cx="7277100" cy="1047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98700"/>
                <a:gridCol w="622300"/>
                <a:gridCol w="622300"/>
                <a:gridCol w="622300"/>
                <a:gridCol w="622300"/>
                <a:gridCol w="622300"/>
                <a:gridCol w="622300"/>
                <a:gridCol w="622300"/>
                <a:gridCol w="622300"/>
              </a:tblGrid>
              <a:tr h="209550"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ZTE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MTK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Huawei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Samsung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Intel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Ericsson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LG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Nokia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Zmax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512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512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512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# Switches per one Shift network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6144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6144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6144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# Shift network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21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20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20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39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39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37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39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39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Total # Switches for Shift network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129024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122880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122880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109824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109824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104192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109824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 dirty="0">
                          <a:effectLst/>
                        </a:rPr>
                        <a:t>109824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9833826"/>
              </p:ext>
            </p:extLst>
          </p:nvPr>
        </p:nvGraphicFramePr>
        <p:xfrm>
          <a:off x="2195736" y="37890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50809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Number of </a:t>
            </a:r>
            <a:r>
              <a:rPr lang="en-US" altLang="ko-KR" dirty="0" smtClean="0">
                <a:latin typeface="Calibri" panose="020F0502020204030204" pitchFamily="34" charset="0"/>
              </a:rPr>
              <a:t>Switches for Shift network </a:t>
            </a:r>
            <a:br>
              <a:rPr lang="en-US" altLang="ko-KR" dirty="0" smtClean="0">
                <a:latin typeface="Calibri" panose="020F0502020204030204" pitchFamily="34" charset="0"/>
              </a:rPr>
            </a:br>
            <a:r>
              <a:rPr lang="en-US" altLang="ko-KR" dirty="0" smtClean="0">
                <a:latin typeface="Calibri" panose="020F0502020204030204" pitchFamily="34" charset="0"/>
              </a:rPr>
              <a:t>(Block-parallel Decoder)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>
                <a:latin typeface="Calibri" panose="020F0502020204030204" pitchFamily="34" charset="0"/>
              </a:rPr>
              <a:t>Total # switches for shift network = # switches per one shift network  X  # shift network</a:t>
            </a:r>
          </a:p>
          <a:p>
            <a:r>
              <a:rPr lang="en-US" altLang="ko-KR" sz="2000" dirty="0" smtClean="0">
                <a:latin typeface="Calibri" panose="020F0502020204030204" pitchFamily="34" charset="0"/>
              </a:rPr>
              <a:t>LDPC codes with Kb=32 have less number of switches (~20%)</a:t>
            </a:r>
            <a:endParaRPr lang="en-US" altLang="ko-KR" sz="2000" dirty="0">
              <a:latin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5776" y="6393741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K</a:t>
            </a:r>
            <a:r>
              <a:rPr lang="en-US" sz="1200" baseline="-25000" dirty="0" smtClean="0">
                <a:latin typeface="Calibri" panose="020F0502020204030204" pitchFamily="34" charset="0"/>
              </a:rPr>
              <a:t>b</a:t>
            </a:r>
            <a:r>
              <a:rPr lang="en-US" sz="1200" dirty="0" smtClean="0">
                <a:latin typeface="Calibri" panose="020F0502020204030204" pitchFamily="34" charset="0"/>
              </a:rPr>
              <a:t> = 16, Z=512</a:t>
            </a:r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5936" y="6393741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libri" panose="020F0502020204030204" pitchFamily="34" charset="0"/>
              </a:rPr>
              <a:t>K</a:t>
            </a:r>
            <a:r>
              <a:rPr lang="en-US" sz="1200" baseline="-25000" dirty="0" smtClean="0">
                <a:latin typeface="Calibri" panose="020F0502020204030204" pitchFamily="34" charset="0"/>
              </a:rPr>
              <a:t>b</a:t>
            </a:r>
            <a:r>
              <a:rPr lang="en-US" sz="1200" dirty="0" smtClean="0">
                <a:latin typeface="Calibri" panose="020F0502020204030204" pitchFamily="34" charset="0"/>
              </a:rPr>
              <a:t> = 32, Z=256</a:t>
            </a:r>
            <a:endParaRPr lang="en-US" sz="1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5120239"/>
              </p:ext>
            </p:extLst>
          </p:nvPr>
        </p:nvGraphicFramePr>
        <p:xfrm>
          <a:off x="2267744" y="37890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941054"/>
              </p:ext>
            </p:extLst>
          </p:nvPr>
        </p:nvGraphicFramePr>
        <p:xfrm>
          <a:off x="755576" y="2708920"/>
          <a:ext cx="7277100" cy="1047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98700"/>
                <a:gridCol w="622300"/>
                <a:gridCol w="622300"/>
                <a:gridCol w="622300"/>
                <a:gridCol w="622300"/>
                <a:gridCol w="622300"/>
                <a:gridCol w="622300"/>
                <a:gridCol w="622300"/>
                <a:gridCol w="622300"/>
              </a:tblGrid>
              <a:tr h="209550"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ZTE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MTK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Huawei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Samsung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Intel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Ericsson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LG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Nokia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Zmax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512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512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512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256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# Switches per one Shift network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6144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6144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6144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2816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# Cores = # Shift networks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1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Total # Switches for Shift network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6144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6144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6144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5632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5632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5632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>
                          <a:effectLst/>
                        </a:rPr>
                        <a:t>5632</a:t>
                      </a:r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u="none" strike="noStrike" dirty="0">
                          <a:effectLst/>
                        </a:rPr>
                        <a:t>5632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78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Proposed Observation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500" dirty="0" smtClean="0">
                <a:latin typeface="Calibri" panose="020F0502020204030204" pitchFamily="34" charset="0"/>
              </a:rPr>
              <a:t>LDPC codes with </a:t>
            </a:r>
            <a:r>
              <a:rPr lang="en-US" altLang="ko-KR" sz="2500" dirty="0" smtClean="0">
                <a:latin typeface="Calibri" panose="020F0502020204030204" pitchFamily="34" charset="0"/>
              </a:rPr>
              <a:t>K</a:t>
            </a:r>
            <a:r>
              <a:rPr lang="en-US" altLang="ko-KR" sz="2500" baseline="-25000" dirty="0" smtClean="0">
                <a:latin typeface="Calibri" panose="020F0502020204030204" pitchFamily="34" charset="0"/>
              </a:rPr>
              <a:t>b</a:t>
            </a:r>
            <a:r>
              <a:rPr lang="en-US" altLang="ko-KR" sz="2500" dirty="0" smtClean="0">
                <a:latin typeface="Calibri" panose="020F0502020204030204" pitchFamily="34" charset="0"/>
              </a:rPr>
              <a:t>=32 and </a:t>
            </a:r>
            <a:r>
              <a:rPr lang="en-US" altLang="ko-KR" sz="2500" dirty="0" err="1" smtClean="0">
                <a:latin typeface="Calibri" panose="020F0502020204030204" pitchFamily="34" charset="0"/>
              </a:rPr>
              <a:t>Z</a:t>
            </a:r>
            <a:r>
              <a:rPr lang="en-US" altLang="ko-KR" sz="2500" baseline="-25000" dirty="0" err="1">
                <a:latin typeface="Calibri" panose="020F0502020204030204" pitchFamily="34" charset="0"/>
              </a:rPr>
              <a:t>max</a:t>
            </a:r>
            <a:r>
              <a:rPr lang="en-US" altLang="ko-KR" sz="2500" dirty="0" smtClean="0">
                <a:latin typeface="Calibri" panose="020F0502020204030204" pitchFamily="34" charset="0"/>
              </a:rPr>
              <a:t> = 256 have better </a:t>
            </a:r>
            <a:r>
              <a:rPr lang="en-US" altLang="ko-KR" sz="2500" dirty="0" smtClean="0">
                <a:latin typeface="Calibri" panose="020F0502020204030204" pitchFamily="34" charset="0"/>
              </a:rPr>
              <a:t>routing complexity, smaller number of CNU pins, smaller number of switched for shift network </a:t>
            </a:r>
            <a:r>
              <a:rPr lang="en-US" altLang="ko-KR" sz="2500" dirty="0" smtClean="0">
                <a:latin typeface="Calibri" panose="020F0502020204030204" pitchFamily="34" charset="0"/>
              </a:rPr>
              <a:t>than </a:t>
            </a:r>
            <a:r>
              <a:rPr lang="en-US" altLang="ko-KR" sz="2500" dirty="0" smtClean="0">
                <a:latin typeface="Calibri" panose="020F0502020204030204" pitchFamily="34" charset="0"/>
              </a:rPr>
              <a:t>those with </a:t>
            </a:r>
            <a:r>
              <a:rPr lang="en-US" altLang="ko-KR" sz="2500" dirty="0" smtClean="0">
                <a:latin typeface="Calibri" panose="020F0502020204030204" pitchFamily="34" charset="0"/>
              </a:rPr>
              <a:t>K</a:t>
            </a:r>
            <a:r>
              <a:rPr lang="en-US" altLang="ko-KR" sz="2500" baseline="-25000" dirty="0">
                <a:latin typeface="Calibri" panose="020F0502020204030204" pitchFamily="34" charset="0"/>
              </a:rPr>
              <a:t>b</a:t>
            </a:r>
            <a:r>
              <a:rPr lang="en-US" altLang="ko-KR" sz="2500" dirty="0" smtClean="0">
                <a:latin typeface="Calibri" panose="020F0502020204030204" pitchFamily="34" charset="0"/>
              </a:rPr>
              <a:t>=16 and </a:t>
            </a:r>
            <a:r>
              <a:rPr lang="en-US" altLang="ko-KR" sz="2500" dirty="0" err="1">
                <a:latin typeface="Calibri" panose="020F0502020204030204" pitchFamily="34" charset="0"/>
              </a:rPr>
              <a:t>Z</a:t>
            </a:r>
            <a:r>
              <a:rPr lang="en-US" altLang="ko-KR" sz="2500" baseline="-25000" dirty="0" err="1">
                <a:latin typeface="Calibri" panose="020F0502020204030204" pitchFamily="34" charset="0"/>
              </a:rPr>
              <a:t>max</a:t>
            </a:r>
            <a:r>
              <a:rPr lang="en-US" altLang="ko-KR" sz="2500" dirty="0">
                <a:latin typeface="Calibri" panose="020F0502020204030204" pitchFamily="34" charset="0"/>
              </a:rPr>
              <a:t> = </a:t>
            </a:r>
            <a:r>
              <a:rPr lang="en-US" altLang="ko-KR" sz="2500" dirty="0" smtClean="0">
                <a:latin typeface="Calibri" panose="020F0502020204030204" pitchFamily="34" charset="0"/>
              </a:rPr>
              <a:t>512</a:t>
            </a:r>
            <a:endParaRPr lang="ko-KR" altLang="en-US" sz="25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01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442</Words>
  <Application>Microsoft Office PowerPoint</Application>
  <PresentationFormat>화면 슬라이드 쇼(4:3)</PresentationFormat>
  <Paragraphs>159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WF on Observations for Decoder Complexity</vt:lpstr>
      <vt:lpstr>Routing complexity</vt:lpstr>
      <vt:lpstr>Total Number of CNU pins</vt:lpstr>
      <vt:lpstr>Number of Switches for Shift network  (Row-parallel Decoder)</vt:lpstr>
      <vt:lpstr>Number of Switches for Shift network  (Block-parallel Decoder)</vt:lpstr>
      <vt:lpstr>Proposed Observation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 Electronics</dc:creator>
  <cp:lastModifiedBy>Hongsil Jeong</cp:lastModifiedBy>
  <cp:revision>32</cp:revision>
  <dcterms:created xsi:type="dcterms:W3CDTF">2017-02-15T08:48:26Z</dcterms:created>
  <dcterms:modified xsi:type="dcterms:W3CDTF">2017-02-15T15:04:46Z</dcterms:modified>
</cp:coreProperties>
</file>