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48" r:id="rId1"/>
  </p:sldMasterIdLst>
  <p:notesMasterIdLst>
    <p:notesMasterId r:id="rId8"/>
  </p:notesMasterIdLst>
  <p:sldIdLst>
    <p:sldId id="256" r:id="rId2"/>
    <p:sldId id="259" r:id="rId3"/>
    <p:sldId id="261" r:id="rId4"/>
    <p:sldId id="262" r:id="rId5"/>
    <p:sldId id="264" r:id="rId6"/>
    <p:sldId id="263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85" autoAdjust="0"/>
    <p:restoredTop sz="94660"/>
  </p:normalViewPr>
  <p:slideViewPr>
    <p:cSldViewPr>
      <p:cViewPr varScale="1">
        <p:scale>
          <a:sx n="84" d="100"/>
          <a:sy n="84" d="100"/>
        </p:scale>
        <p:origin x="1560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8B54F3-4DD2-4982-BB81-918B1539BE78}" type="datetimeFigureOut">
              <a:rPr lang="zh-CN" altLang="en-US" smtClean="0"/>
              <a:t>2017/2/15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9B91AB-6C58-4C98-AA77-E655205003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1983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9B91AB-6C58-4C98-AA77-E6552050030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3444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37265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9774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920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36750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5423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57043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14894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3569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09811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73423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1375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A4E9FB-9978-4AFB-8E58-E80898A864E5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5D58F6-9139-4D24-849C-7170770C14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41359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</a:t>
            </a:r>
            <a:r>
              <a:rPr lang="en-US" dirty="0" smtClean="0"/>
              <a:t>Advanced CSI codebook design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Nokia, Alcatel-Lucent </a:t>
            </a:r>
            <a:r>
              <a:rPr lang="en-GB" dirty="0" smtClean="0"/>
              <a:t>Shanghai Bell</a:t>
            </a:r>
            <a:endParaRPr lang="en-US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44194" y="0"/>
            <a:ext cx="5789613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en-GB" sz="2000" b="1" dirty="0"/>
              <a:t>3GPP TSG RAN WG1 Meeting #88	R1-1702291</a:t>
            </a:r>
            <a:endParaRPr lang="en-US" sz="2000" b="1" dirty="0"/>
          </a:p>
          <a:p>
            <a:r>
              <a:rPr lang="en-GB" sz="2000" b="1" dirty="0"/>
              <a:t>Athens, Greece, 13th - 17th Feb </a:t>
            </a:r>
            <a:r>
              <a:rPr lang="en-GB" sz="2000" b="1" dirty="0" smtClean="0"/>
              <a:t>2017</a:t>
            </a:r>
            <a:r>
              <a:rPr lang="en-GB" sz="2000" b="1" dirty="0"/>
              <a:t> </a:t>
            </a:r>
            <a:endParaRPr lang="en-US" sz="2000" b="1" dirty="0"/>
          </a:p>
          <a:p>
            <a:r>
              <a:rPr lang="en-GB" sz="2000" b="1" dirty="0"/>
              <a:t>Agenda item:		</a:t>
            </a:r>
            <a:r>
              <a:rPr lang="en-GB" sz="2000" b="1" dirty="0" smtClean="0"/>
              <a:t>7.2.2.6</a:t>
            </a:r>
            <a:endParaRPr 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412299" y="303039"/>
            <a:ext cx="168988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dirty="0" smtClean="0">
                <a:ea typeface="Gulim" pitchFamily="34" charset="-127"/>
              </a:rPr>
              <a:t>R1-</a:t>
            </a:r>
            <a:r>
              <a:rPr lang="en-US" sz="2400" dirty="0" smtClean="0"/>
              <a:t>1703793</a:t>
            </a:r>
          </a:p>
          <a:p>
            <a:pPr eaLnBrk="1" hangingPunct="1"/>
            <a:endParaRPr lang="sv-SE" altLang="ko-KR" sz="2400" dirty="0" smtClean="0">
              <a:ea typeface="Gulim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499431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observation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Performance gain of the </a:t>
            </a:r>
            <a:r>
              <a:rPr lang="en-US" dirty="0"/>
              <a:t>working assumption </a:t>
            </a:r>
            <a:r>
              <a:rPr lang="en-US" dirty="0" smtClean="0"/>
              <a:t>is trivial compared to simple R13 codebook extension. </a:t>
            </a:r>
          </a:p>
          <a:p>
            <a:r>
              <a:rPr lang="en-US" dirty="0" smtClean="0"/>
              <a:t>W2 codebook has big redundancy, only a few entries can be actually selected. </a:t>
            </a:r>
          </a:p>
          <a:p>
            <a:r>
              <a:rPr lang="en-US" dirty="0" smtClean="0"/>
              <a:t>Overhead issue triggers a variety of  CSI feedback design solutions. 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0218324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85000" lnSpcReduction="10000"/>
              </a:bodyPr>
              <a:lstStyle/>
              <a:p>
                <a:r>
                  <a:rPr lang="en-US" sz="2000" dirty="0"/>
                  <a:t>Enhance the working assumption with three orthogonal </a:t>
                </a:r>
                <a:r>
                  <a:rPr lang="en-US" sz="2000" dirty="0" smtClean="0"/>
                  <a:t>bases, L=3</a:t>
                </a:r>
                <a:endParaRPr lang="en-US" sz="2000" dirty="0"/>
              </a:p>
              <a:p>
                <a:r>
                  <a:rPr lang="en-US" sz="2000" dirty="0" smtClean="0"/>
                  <a:t>Support joint encoding of W2 codebook:</a:t>
                </a:r>
              </a:p>
              <a:p>
                <a:pPr lvl="1"/>
                <a:r>
                  <a:rPr lang="en-US" sz="1800" dirty="0" smtClean="0"/>
                  <a:t>Alt1: enforce the full orthogonality:</a:t>
                </a:r>
              </a:p>
              <a:p>
                <a:pPr marL="457200" lvl="1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1800" b="1" i="1">
                              <a:latin typeface="Cambria Math" panose="02040503050406030204" pitchFamily="18" charset="0"/>
                            </a:rPr>
                            <m:t>𝑾</m:t>
                          </m:r>
                        </m:e>
                        <m:sub>
                          <m:r>
                            <a:rPr lang="en-GB" sz="180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GB" sz="1800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8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GB" sz="18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GB" sz="18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US" sz="18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800" i="1">
                                        <a:latin typeface="Cambria Math" panose="02040503050406030204" pitchFamily="18" charset="0"/>
                                      </a:rPr>
                                      <m:t>𝑐</m:t>
                                    </m:r>
                                  </m:e>
                                  <m:sub>
                                    <m:r>
                                      <a:rPr lang="en-GB" sz="1800" i="1">
                                        <a:latin typeface="Cambria Math" panose="02040503050406030204" pitchFamily="18" charset="0"/>
                                      </a:rPr>
                                      <m:t>0,1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en-US" sz="18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800" i="1">
                                        <a:latin typeface="Cambria Math" panose="02040503050406030204" pitchFamily="18" charset="0"/>
                                      </a:rPr>
                                      <m:t>𝑐</m:t>
                                    </m:r>
                                  </m:e>
                                  <m:sub>
                                    <m:r>
                                      <a:rPr lang="en-GB" sz="1800" i="1">
                                        <a:latin typeface="Cambria Math" panose="02040503050406030204" pitchFamily="18" charset="0"/>
                                      </a:rPr>
                                      <m:t>0,1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US" sz="18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800" i="1">
                                        <a:latin typeface="Cambria Math" panose="02040503050406030204" pitchFamily="18" charset="0"/>
                                      </a:rPr>
                                      <m:t>𝑐</m:t>
                                    </m:r>
                                  </m:e>
                                  <m:sub>
                                    <m:r>
                                      <a:rPr lang="en-GB" sz="1800" i="1">
                                        <a:latin typeface="Cambria Math" panose="02040503050406030204" pitchFamily="18" charset="0"/>
                                      </a:rPr>
                                      <m:t>1,0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en-US" sz="18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800" i="1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r>
                                      <a:rPr lang="en-GB" sz="1800" i="1">
                                        <a:latin typeface="Cambria Math" panose="02040503050406030204" pitchFamily="18" charset="0"/>
                                      </a:rPr>
                                      <m:t>𝑐</m:t>
                                    </m:r>
                                  </m:e>
                                  <m:sub>
                                    <m:r>
                                      <a:rPr lang="en-GB" sz="1800" i="1">
                                        <a:latin typeface="Cambria Math" panose="02040503050406030204" pitchFamily="18" charset="0"/>
                                      </a:rPr>
                                      <m:t>1,0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US" sz="18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800" i="1">
                                        <a:latin typeface="Cambria Math" panose="02040503050406030204" pitchFamily="18" charset="0"/>
                                      </a:rPr>
                                      <m:t>𝑐</m:t>
                                    </m:r>
                                  </m:e>
                                  <m:sub>
                                    <m:r>
                                      <a:rPr lang="en-GB" sz="1800" i="1">
                                        <a:latin typeface="Cambria Math" panose="02040503050406030204" pitchFamily="18" charset="0"/>
                                      </a:rPr>
                                      <m:t>1,1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en-US" sz="18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800" i="1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r>
                                      <a:rPr lang="en-GB" sz="1800" i="1">
                                        <a:latin typeface="Cambria Math" panose="02040503050406030204" pitchFamily="18" charset="0"/>
                                      </a:rPr>
                                      <m:t>𝑐</m:t>
                                    </m:r>
                                  </m:e>
                                  <m:sub>
                                    <m:r>
                                      <a:rPr lang="en-GB" sz="1800" i="1">
                                        <a:latin typeface="Cambria Math" panose="02040503050406030204" pitchFamily="18" charset="0"/>
                                      </a:rPr>
                                      <m:t>1,1</m:t>
                                    </m:r>
                                  </m:sub>
                                </m:sSub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1800" dirty="0" smtClean="0"/>
              </a:p>
              <a:p>
                <a:pPr lvl="1"/>
                <a:r>
                  <a:rPr lang="en-US" sz="1800" dirty="0" smtClean="0"/>
                  <a:t>Alt2: enhanced based on Alt1 by introducing </a:t>
                </a:r>
                <a14:m>
                  <m:oMath xmlns:m="http://schemas.openxmlformats.org/officeDocument/2006/math">
                    <m:r>
                      <a:rPr lang="en-GB" sz="1800" i="1">
                        <a:latin typeface="Cambria Math" panose="02040503050406030204" pitchFamily="18" charset="0"/>
                      </a:rPr>
                      <m:t>𝜙</m:t>
                    </m:r>
                  </m:oMath>
                </a14:m>
                <a:endParaRPr lang="en-US" sz="1800" dirty="0" smtClean="0"/>
              </a:p>
              <a:p>
                <a:pPr marL="457200" lvl="1" indent="0">
                  <a:buNone/>
                </a:pPr>
                <a:r>
                  <a:rPr lang="en-US" sz="1800" dirty="0" smtClean="0"/>
                  <a:t>		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1800" b="1" i="1">
                            <a:latin typeface="Cambria Math" panose="02040503050406030204" pitchFamily="18" charset="0"/>
                          </a:rPr>
                          <m:t>𝑾</m:t>
                        </m:r>
                      </m:e>
                      <m:sub>
                        <m:r>
                          <a:rPr lang="en-GB" sz="180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GB" sz="180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2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sz="1800" i="1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a:rPr lang="en-GB" sz="180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lang="en-GB" sz="180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</m:mr>
                              <m:mr>
                                <m:e>
                                  <m:sSub>
                                    <m:sSubPr>
                                      <m:ctrlPr>
                                        <a:rPr lang="en-US" sz="1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GB" sz="1800" i="1">
                                          <a:latin typeface="Cambria Math" panose="02040503050406030204" pitchFamily="18" charset="0"/>
                                        </a:rPr>
                                        <m:t>𝑐</m:t>
                                      </m:r>
                                    </m:e>
                                    <m:sub>
                                      <m:r>
                                        <a:rPr lang="en-GB" sz="1800" i="1">
                                          <a:latin typeface="Cambria Math" panose="02040503050406030204" pitchFamily="18" charset="0"/>
                                        </a:rPr>
                                        <m:t>0,1</m:t>
                                      </m:r>
                                    </m:sub>
                                  </m:sSub>
                                </m:e>
                                <m:e>
                                  <m:sSub>
                                    <m:sSubPr>
                                      <m:ctrlPr>
                                        <a:rPr lang="en-US" sz="1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GB" sz="1800" i="1">
                                          <a:latin typeface="Cambria Math" panose="02040503050406030204" pitchFamily="18" charset="0"/>
                                        </a:rPr>
                                        <m:t>𝜙</m:t>
                                      </m:r>
                                      <m:r>
                                        <a:rPr lang="en-GB" sz="1800" i="1">
                                          <a:latin typeface="Cambria Math" panose="02040503050406030204" pitchFamily="18" charset="0"/>
                                        </a:rPr>
                                        <m:t>𝑐</m:t>
                                      </m:r>
                                    </m:e>
                                    <m:sub>
                                      <m:r>
                                        <a:rPr lang="en-GB" sz="1800" i="1">
                                          <a:latin typeface="Cambria Math" panose="02040503050406030204" pitchFamily="18" charset="0"/>
                                        </a:rPr>
                                        <m:t>0,1</m:t>
                                      </m:r>
                                    </m:sub>
                                  </m:sSub>
                                </m:e>
                              </m:mr>
                              <m:mr>
                                <m:e>
                                  <m:sSub>
                                    <m:sSubPr>
                                      <m:ctrlPr>
                                        <a:rPr lang="en-US" sz="1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GB" sz="1800" i="1">
                                          <a:latin typeface="Cambria Math" panose="02040503050406030204" pitchFamily="18" charset="0"/>
                                        </a:rPr>
                                        <m:t>𝑐</m:t>
                                      </m:r>
                                    </m:e>
                                    <m:sub>
                                      <m:r>
                                        <a:rPr lang="en-GB" sz="1800" i="1">
                                          <a:latin typeface="Cambria Math" panose="02040503050406030204" pitchFamily="18" charset="0"/>
                                        </a:rPr>
                                        <m:t>1,0</m:t>
                                      </m:r>
                                    </m:sub>
                                  </m:sSub>
                                </m:e>
                                <m:e>
                                  <m:r>
                                    <a:rPr lang="en-GB" sz="1800" i="1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lang="en-US" sz="1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GB" sz="1800" i="1">
                                          <a:latin typeface="Cambria Math" panose="02040503050406030204" pitchFamily="18" charset="0"/>
                                        </a:rPr>
                                        <m:t>𝑐</m:t>
                                      </m:r>
                                    </m:e>
                                    <m:sub>
                                      <m:r>
                                        <a:rPr lang="en-GB" sz="1800" i="1">
                                          <a:latin typeface="Cambria Math" panose="02040503050406030204" pitchFamily="18" charset="0"/>
                                        </a:rPr>
                                        <m:t>1,0</m:t>
                                      </m:r>
                                    </m:sub>
                                  </m:sSub>
                                </m:e>
                              </m:mr>
                            </m:m>
                          </m:e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2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sz="1800" i="1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sSub>
                                    <m:sSubPr>
                                      <m:ctrlPr>
                                        <a:rPr lang="en-US" sz="1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GB" sz="1800" i="1">
                                          <a:latin typeface="Cambria Math" panose="02040503050406030204" pitchFamily="18" charset="0"/>
                                        </a:rPr>
                                        <m:t>𝑐</m:t>
                                      </m:r>
                                    </m:e>
                                    <m:sub>
                                      <m:r>
                                        <a:rPr lang="en-GB" sz="1800" i="1">
                                          <a:latin typeface="Cambria Math" panose="02040503050406030204" pitchFamily="18" charset="0"/>
                                        </a:rPr>
                                        <m:t>1,1</m:t>
                                      </m:r>
                                    </m:sub>
                                  </m:sSub>
                                </m:e>
                                <m:e>
                                  <m:sSub>
                                    <m:sSubPr>
                                      <m:ctrlPr>
                                        <a:rPr lang="en-US" sz="1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GB" sz="1800" i="1">
                                          <a:latin typeface="Cambria Math" panose="02040503050406030204" pitchFamily="18" charset="0"/>
                                        </a:rPr>
                                        <m:t>−</m:t>
                                      </m:r>
                                      <m:r>
                                        <a:rPr lang="en-GB" sz="1800" i="1">
                                          <a:latin typeface="Cambria Math" panose="02040503050406030204" pitchFamily="18" charset="0"/>
                                        </a:rPr>
                                        <m:t>𝜙</m:t>
                                      </m:r>
                                      <m:r>
                                        <a:rPr lang="en-GB" sz="1800" i="1">
                                          <a:latin typeface="Cambria Math" panose="02040503050406030204" pitchFamily="18" charset="0"/>
                                        </a:rPr>
                                        <m:t>𝑐</m:t>
                                      </m:r>
                                    </m:e>
                                    <m:sub>
                                      <m:r>
                                        <a:rPr lang="en-GB" sz="1800" i="1">
                                          <a:latin typeface="Cambria Math" panose="02040503050406030204" pitchFamily="18" charset="0"/>
                                        </a:rPr>
                                        <m:t>1,1</m:t>
                                      </m:r>
                                    </m:sub>
                                  </m:sSub>
                                </m:e>
                              </m:mr>
                            </m:m>
                          </m:e>
                        </m:eqArr>
                      </m:e>
                    </m:d>
                  </m:oMath>
                </a14:m>
                <a:r>
                  <a:rPr lang="en-US" sz="1800" dirty="0" smtClean="0"/>
                  <a:t> </a:t>
                </a:r>
              </a:p>
              <a:p>
                <a:pPr marL="457200" lvl="1" indent="0">
                  <a:buNone/>
                </a:pPr>
                <a:r>
                  <a:rPr lang="en-US" sz="1800" dirty="0" smtClean="0"/>
                  <a:t>Note: </a:t>
                </a:r>
                <a:r>
                  <a:rPr lang="en-US" sz="1800" dirty="0"/>
                  <a:t>1</a:t>
                </a:r>
                <a:r>
                  <a:rPr lang="en-US" sz="1800" dirty="0" smtClean="0"/>
                  <a:t>. </a:t>
                </a:r>
                <a:r>
                  <a:rPr lang="en-US" sz="1800" dirty="0"/>
                  <a:t>the  W2 codebook design here is to show the design principle. </a:t>
                </a:r>
                <a:r>
                  <a:rPr lang="en-US" sz="1800" dirty="0" smtClean="0"/>
                  <a:t>for </a:t>
                </a:r>
                <a:r>
                  <a:rPr lang="en-US" sz="1800" dirty="0"/>
                  <a:t>L=3 similar principle can apply. Reference R1-1702294 </a:t>
                </a:r>
              </a:p>
              <a:p>
                <a:pPr marL="457200" lvl="1" indent="0">
                  <a:buNone/>
                </a:pPr>
                <a:r>
                  <a:rPr lang="en-US" sz="1800" dirty="0" smtClean="0"/>
                  <a:t>	 2. with different </a:t>
                </a:r>
                <a14:m>
                  <m:oMath xmlns:m="http://schemas.openxmlformats.org/officeDocument/2006/math">
                    <m:r>
                      <a:rPr lang="en-GB" sz="1800" i="1">
                        <a:latin typeface="Cambria Math" panose="02040503050406030204" pitchFamily="18" charset="0"/>
                      </a:rPr>
                      <m:t>𝜙</m:t>
                    </m:r>
                  </m:oMath>
                </a14:m>
                <a:r>
                  <a:rPr lang="en-US" sz="1800" dirty="0" smtClean="0"/>
                  <a:t>,  different tradeoff between overhead and performance can be achieved, </a:t>
                </a:r>
                <a:r>
                  <a:rPr lang="en-US" sz="1800" dirty="0" smtClean="0"/>
                  <a:t>r</a:t>
                </a:r>
                <a:r>
                  <a:rPr lang="en-US" sz="1800" dirty="0" smtClean="0"/>
                  <a:t>ecommended </a:t>
                </a:r>
                <a:r>
                  <a:rPr lang="en-US" sz="1800" dirty="0"/>
                  <a:t>W2 payloads are 7bits for L=2 and 11bits for L=3, assuming QPSK quantization. See R1-1702294 for details</a:t>
                </a:r>
                <a:r>
                  <a:rPr lang="en-US" sz="1800" dirty="0" smtClean="0"/>
                  <a:t>. </a:t>
                </a:r>
                <a:endParaRPr lang="en-US" sz="1800" dirty="0" smtClean="0"/>
              </a:p>
              <a:p>
                <a:pPr marL="457200" lvl="1" indent="0">
                  <a:buNone/>
                </a:pPr>
                <a:r>
                  <a:rPr lang="en-US" sz="1800" dirty="0"/>
                  <a:t>	</a:t>
                </a:r>
                <a:endParaRPr lang="en-US" sz="2000" dirty="0" smtClean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370" t="-10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353212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Backup---- on W2 codebook selection</a:t>
            </a:r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340768"/>
            <a:ext cx="5904656" cy="432048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Rectangle 4"/>
          <p:cNvSpPr/>
          <p:nvPr/>
        </p:nvSpPr>
        <p:spPr>
          <a:xfrm>
            <a:off x="2411760" y="569325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hangingPunct="0">
              <a:spcBef>
                <a:spcPts val="600"/>
              </a:spcBef>
              <a:spcAft>
                <a:spcPts val="600"/>
              </a:spcAft>
            </a:pPr>
            <a:r>
              <a:rPr lang="en-US" b="1" dirty="0">
                <a:latin typeface="Times New Roman" panose="02020603050405020304" pitchFamily="18" charset="0"/>
                <a:ea typeface="SimSun" panose="02010600030101010101" pitchFamily="2" charset="-122"/>
              </a:rPr>
              <a:t>Figure 1: CDF of the selection probability of the </a:t>
            </a:r>
            <a:r>
              <a:rPr lang="en-US" b="1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codewords</a:t>
            </a:r>
            <a:r>
              <a:rPr lang="en-US" b="1" dirty="0">
                <a:latin typeface="Times New Roman" panose="02020603050405020304" pitchFamily="18" charset="0"/>
                <a:ea typeface="SimSun" panose="02010600030101010101" pitchFamily="2" charset="-122"/>
              </a:rPr>
              <a:t> in SE codebook</a:t>
            </a:r>
            <a:endParaRPr lang="en-US" sz="1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25936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Performance of WA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417637"/>
            <a:ext cx="7128792" cy="41645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2286000" y="5733256"/>
            <a:ext cx="4572000" cy="68505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x-none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Figure 3</a:t>
            </a:r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 16 Antenna Ports (2,4,2) (14Mbps offered load)</a:t>
            </a:r>
            <a:endParaRPr lang="en-US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72248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Tradeoff between complexity and performance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929042"/>
              </p:ext>
            </p:extLst>
          </p:nvPr>
        </p:nvGraphicFramePr>
        <p:xfrm>
          <a:off x="827584" y="2564904"/>
          <a:ext cx="7704856" cy="324035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864433"/>
                <a:gridCol w="1616931"/>
                <a:gridCol w="2674650"/>
                <a:gridCol w="774421"/>
                <a:gridCol w="774421"/>
              </a:tblGrid>
              <a:tr h="573746"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Codebook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Feedback Overhead (bits)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PMI selection method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Spectral Efficiency (bps/Hz)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7374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Mean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Cell edge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31512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QPSK SE codebook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12bit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Per element quantization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1.88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0.30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31512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QPSK JE codebook </a:t>
                      </a:r>
                      <a:r>
                        <a:rPr lang="en-GB" sz="1100">
                          <a:effectLst/>
                        </a:rPr>
                        <a:t>(6)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6bit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Exhaustive search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2.05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0.35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573746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Proposed QPSK JE codebook in Table 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7bit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Exhaustive search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2.30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0.39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31512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8PSK SE codebook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18bit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Per element quantization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2.31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0.40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573746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Proposed 8PSK JE codebook in Table 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11bit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Partial exhaustive search among 2^9 codewords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2.38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0.41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2195736" y="184482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hangingPunct="0">
              <a:spcBef>
                <a:spcPts val="600"/>
              </a:spcBef>
              <a:spcAft>
                <a:spcPts val="600"/>
              </a:spcAft>
            </a:pPr>
            <a:r>
              <a:rPr lang="en-US" b="1" dirty="0">
                <a:latin typeface="Times New Roman" panose="02020603050405020304" pitchFamily="18" charset="0"/>
                <a:ea typeface="SimSun" panose="02010600030101010101" pitchFamily="2" charset="-122"/>
              </a:rPr>
              <a:t>Table 3: simulation results for the different W2 rank-2 codebooks</a:t>
            </a:r>
            <a:endParaRPr lang="en-US" sz="1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729248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2363</TotalTime>
  <Words>215</Words>
  <Application>Microsoft Office PowerPoint</Application>
  <PresentationFormat>On-screen Show (4:3)</PresentationFormat>
  <Paragraphs>58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4" baseType="lpstr">
      <vt:lpstr>Gulim</vt:lpstr>
      <vt:lpstr>SimSun</vt:lpstr>
      <vt:lpstr>SimSun</vt:lpstr>
      <vt:lpstr>Arial</vt:lpstr>
      <vt:lpstr>Calibri</vt:lpstr>
      <vt:lpstr>Cambria Math</vt:lpstr>
      <vt:lpstr>Times New Roman</vt:lpstr>
      <vt:lpstr>Office Theme</vt:lpstr>
      <vt:lpstr>WF on Advanced CSI codebook design</vt:lpstr>
      <vt:lpstr>observation</vt:lpstr>
      <vt:lpstr>proposals</vt:lpstr>
      <vt:lpstr>Backup---- on W2 codebook selection</vt:lpstr>
      <vt:lpstr>Performance of WA</vt:lpstr>
      <vt:lpstr>Tradeoff between complexity and performance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Scope of advanced CSI</dc:title>
  <dc:creator>Eko Onggosanusi</dc:creator>
  <cp:lastModifiedBy>Mao, Kathy (Nokia - CN/Hangzhou)</cp:lastModifiedBy>
  <cp:revision>133</cp:revision>
  <dcterms:created xsi:type="dcterms:W3CDTF">2016-05-23T04:09:27Z</dcterms:created>
  <dcterms:modified xsi:type="dcterms:W3CDTF">2017-02-15T06:34:21Z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