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4" r:id="rId3"/>
    <p:sldId id="28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2" d="100"/>
          <a:sy n="72" d="100"/>
        </p:scale>
        <p:origin x="1074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the </a:t>
            </a:r>
            <a:r>
              <a:rPr lang="en-GB" dirty="0"/>
              <a:t>multiple PRS time-frequency configurations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9456" y="4149080"/>
            <a:ext cx="8745016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 Qualcomm…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9408368" y="110043"/>
            <a:ext cx="237626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dirty="0"/>
              <a:t>R1-1703678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63352" y="174537"/>
            <a:ext cx="513968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#88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– 17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Feb 2017</a:t>
            </a: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7.2.3.3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/>
              <a:t>The OTDOA positioning performance for BL/CE UEs with reduced receiver bandwidth and single receive antenna can benefit from PRS transmissions that are more dense in the time domain than what would typically be needed for non-BL UEs</a:t>
            </a:r>
          </a:p>
          <a:p>
            <a:pPr lvl="1"/>
            <a:r>
              <a:rPr lang="en-US" sz="1800" dirty="0"/>
              <a:t>Allowing PRS transmissions with different signal bandwidths in the same LTE carrier can keep a low PRS overhead while supporting OTDOA for UEs with different maximum receiver bandwidths</a:t>
            </a:r>
          </a:p>
          <a:p>
            <a:pPr lvl="1"/>
            <a:endParaRPr lang="en-US" sz="1800" dirty="0"/>
          </a:p>
          <a:p>
            <a:pPr lvl="0"/>
            <a:r>
              <a:rPr lang="en-US" sz="1800" dirty="0"/>
              <a:t>In RAN1#87, it was agreed that </a:t>
            </a:r>
            <a:r>
              <a:rPr lang="en-US" sz="1800" i="1" dirty="0"/>
              <a:t>“PRS bandwidths include {1.4, 3, 5, 10, 15, 20} MHz</a:t>
            </a:r>
          </a:p>
          <a:p>
            <a:pPr lvl="1"/>
            <a:r>
              <a:rPr lang="en-US" sz="1800" i="1" dirty="0"/>
              <a:t>No change w.r.t. legacy LTE PRS bandwidths</a:t>
            </a:r>
          </a:p>
          <a:p>
            <a:pPr lvl="1"/>
            <a:r>
              <a:rPr lang="en-US" sz="1800" i="1" dirty="0"/>
              <a:t>One cell can transmit multiple PRS time-frequency configurations with possibly up to </a:t>
            </a:r>
            <a:r>
              <a:rPr lang="en-US" sz="1800" i="1" dirty="0">
                <a:highlight>
                  <a:srgbClr val="FFFF00"/>
                </a:highlight>
              </a:rPr>
              <a:t>[3]</a:t>
            </a:r>
            <a:r>
              <a:rPr lang="en-US" sz="1800" i="1" dirty="0"/>
              <a:t> different PRS bandwidths</a:t>
            </a:r>
          </a:p>
          <a:p>
            <a:pPr lvl="1"/>
            <a:r>
              <a:rPr lang="en-US" sz="1800" i="1" dirty="0"/>
              <a:t>Configuration information multiple PRS time-frequency configurations with possibly up to </a:t>
            </a:r>
            <a:r>
              <a:rPr lang="en-US" sz="1800" i="1" dirty="0">
                <a:highlight>
                  <a:srgbClr val="FFFF00"/>
                </a:highlight>
              </a:rPr>
              <a:t>[3]</a:t>
            </a:r>
            <a:r>
              <a:rPr lang="en-US" sz="1800" i="1" dirty="0"/>
              <a:t> different PRS bandwidths per cell can be signaled to the UE, each information associated with a set of configuration parameters including PRS configuration index, number of PRS </a:t>
            </a:r>
            <a:r>
              <a:rPr lang="en-US" sz="1800" i="1" dirty="0" err="1"/>
              <a:t>subframes</a:t>
            </a:r>
            <a:r>
              <a:rPr lang="en-US" sz="1800" i="1" dirty="0"/>
              <a:t> per occasion, muting pattern, and new optional parameters”</a:t>
            </a:r>
          </a:p>
        </p:txBody>
      </p:sp>
    </p:spTree>
    <p:extLst>
      <p:ext uri="{BB962C8B-B14F-4D97-AF65-F5344CB8AC3E}">
        <p14:creationId xmlns:p14="http://schemas.microsoft.com/office/powerpoint/2010/main" val="32767880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853135"/>
          </a:xfrm>
        </p:spPr>
        <p:txBody>
          <a:bodyPr>
            <a:noAutofit/>
          </a:bodyPr>
          <a:lstStyle/>
          <a:p>
            <a:r>
              <a:rPr lang="en-GB" sz="2400" dirty="0"/>
              <a:t>RAN1 confirms that </a:t>
            </a:r>
            <a:endParaRPr lang="en-US" sz="2400" dirty="0"/>
          </a:p>
          <a:p>
            <a:pPr lvl="1"/>
            <a:r>
              <a:rPr lang="en-GB" sz="2400" dirty="0"/>
              <a:t>One cell can transmit multiple PRS time-frequency configurations with possibly up to </a:t>
            </a:r>
            <a:r>
              <a:rPr lang="en-GB" sz="2400" dirty="0">
                <a:highlight>
                  <a:srgbClr val="FFFF00"/>
                </a:highlight>
              </a:rPr>
              <a:t>3</a:t>
            </a:r>
            <a:r>
              <a:rPr lang="en-GB" sz="2400" dirty="0"/>
              <a:t> different PRS bandwidths</a:t>
            </a:r>
            <a:endParaRPr lang="en-US" sz="2400" dirty="0"/>
          </a:p>
          <a:p>
            <a:pPr lvl="1"/>
            <a:r>
              <a:rPr lang="en-GB" sz="2400" dirty="0"/>
              <a:t>Configuration information multiple PRS time-frequency configurations with possibly up to </a:t>
            </a:r>
            <a:r>
              <a:rPr lang="en-GB" sz="2400" dirty="0">
                <a:highlight>
                  <a:srgbClr val="FFFF00"/>
                </a:highlight>
              </a:rPr>
              <a:t>3</a:t>
            </a:r>
            <a:r>
              <a:rPr lang="en-GB" sz="2400" dirty="0"/>
              <a:t> different PRS bandwidths per cell can be </a:t>
            </a:r>
            <a:r>
              <a:rPr lang="en-GB" sz="2400" dirty="0" err="1"/>
              <a:t>signaled</a:t>
            </a:r>
            <a:r>
              <a:rPr lang="en-GB" sz="2400" dirty="0"/>
              <a:t> to the UE, each information associated with a set of configuration parameters including PRS configuration index, </a:t>
            </a:r>
            <a:r>
              <a:rPr lang="en-GB" sz="2400" dirty="0">
                <a:highlight>
                  <a:srgbClr val="FFFF00"/>
                </a:highlight>
              </a:rPr>
              <a:t>PRS ID, </a:t>
            </a:r>
            <a:r>
              <a:rPr lang="en-GB" sz="2400" dirty="0"/>
              <a:t>number of PRS </a:t>
            </a:r>
            <a:r>
              <a:rPr lang="en-GB" sz="2400" dirty="0" err="1"/>
              <a:t>subframes</a:t>
            </a:r>
            <a:r>
              <a:rPr lang="en-GB" sz="2400" dirty="0"/>
              <a:t> per occasion, muting pattern, and new optional parameters</a:t>
            </a:r>
          </a:p>
        </p:txBody>
      </p:sp>
    </p:spTree>
    <p:extLst>
      <p:ext uri="{BB962C8B-B14F-4D97-AF65-F5344CB8AC3E}">
        <p14:creationId xmlns:p14="http://schemas.microsoft.com/office/powerpoint/2010/main" val="25304662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13555</TotalTime>
  <Words>276</Words>
  <Application>Microsoft Office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Office Theme</vt:lpstr>
      <vt:lpstr>WF on the multiple PRS time-frequency configurations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OTDOA enhancements for FeMTC</dc:title>
  <dc:creator>Xingqin Lin</dc:creator>
  <cp:lastModifiedBy>Yutao Sui</cp:lastModifiedBy>
  <cp:revision>1366</cp:revision>
  <dcterms:created xsi:type="dcterms:W3CDTF">2015-04-22T00:12:23Z</dcterms:created>
  <dcterms:modified xsi:type="dcterms:W3CDTF">2017-02-15T09:44:22Z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