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69" r:id="rId4"/>
    <p:sldId id="270" r:id="rId5"/>
    <p:sldId id="271" r:id="rId6"/>
    <p:sldId id="272" r:id="rId7"/>
    <p:sldId id="273" r:id="rId8"/>
    <p:sldId id="268" r:id="rId9"/>
    <p:sldId id="27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Relationship Id="rId4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0.emf"/><Relationship Id="rId4" Type="http://schemas.openxmlformats.org/officeDocument/2006/relationships/image" Target="../media/image7.emf"/><Relationship Id="rId9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6"/>
            <a:ext cx="7800775" cy="14461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400" dirty="0"/>
              <a:t>WF on </a:t>
            </a:r>
            <a:r>
              <a:rPr lang="en-US" altLang="zh-CN" dirty="0"/>
              <a:t>CDM-4 Port Indexing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405180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/>
              <a:t>Ericsson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237803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#88			                                     R1-1703618</a:t>
            </a:r>
            <a:endParaRPr lang="en-US" altLang="zh-CN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>
              <a:tabLst>
                <a:tab pos="2880360" algn="ctr"/>
                <a:tab pos="5760720" algn="r"/>
              </a:tabLst>
            </a:pP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Athens, Greece, 13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– 17</a:t>
            </a:r>
            <a:r>
              <a:rPr lang="en-US" b="1" baseline="300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February, 2017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7.2.2.1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616573"/>
          </a:xfrm>
        </p:spPr>
        <p:txBody>
          <a:bodyPr>
            <a:normAutofit lnSpcReduction="10000"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b="1" u="sng" dirty="0"/>
              <a:t>Conclusion from RAN1#87: </a:t>
            </a:r>
            <a:endParaRPr lang="en-US" dirty="0"/>
          </a:p>
          <a:p>
            <a:pPr lvl="0"/>
            <a:r>
              <a:rPr lang="en-US" dirty="0"/>
              <a:t>Companies are encouraged to study the port indexing of CDM-4 considering CSI-RS port sharing including examples R1-1611752 and R1-1611600 until RAN1#88.  </a:t>
            </a:r>
          </a:p>
          <a:p>
            <a:pPr lvl="1"/>
            <a:r>
              <a:rPr lang="en-US" dirty="0"/>
              <a:t>Other examples are not precluded.</a:t>
            </a: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</a:p>
          <a:p>
            <a:pPr marL="401638" lvl="1">
              <a:buClr>
                <a:schemeClr val="bg2"/>
              </a:buClr>
              <a:buNone/>
            </a:pPr>
            <a:endParaRPr lang="en-US" altLang="zh-CN" sz="1400" dirty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b="1" u="sng" dirty="0"/>
              <a:t>In RAN1#88: </a:t>
            </a:r>
            <a:endParaRPr lang="en-US" dirty="0"/>
          </a:p>
          <a:p>
            <a:pPr lvl="0"/>
            <a:r>
              <a:rPr lang="en-US" dirty="0"/>
              <a:t>Four new CDM-4 Port indexing schemes are proposed:</a:t>
            </a:r>
          </a:p>
          <a:p>
            <a:pPr lvl="1"/>
            <a:r>
              <a:rPr lang="en-US" altLang="zh-CN" dirty="0">
                <a:ea typeface="ＭＳ Ｐゴシック" pitchFamily="34" charset="-128"/>
              </a:rPr>
              <a:t>Alternative 1:  R1-1702401 </a:t>
            </a:r>
          </a:p>
          <a:p>
            <a:pPr lvl="1"/>
            <a:r>
              <a:rPr lang="en-US" altLang="zh-CN" dirty="0">
                <a:ea typeface="ＭＳ Ｐゴシック" pitchFamily="34" charset="-128"/>
              </a:rPr>
              <a:t>Alternative 2:  R1-1702530</a:t>
            </a:r>
          </a:p>
          <a:p>
            <a:pPr lvl="1"/>
            <a:r>
              <a:rPr lang="en-US" altLang="zh-CN" dirty="0">
                <a:ea typeface="ＭＳ Ｐゴシック" pitchFamily="34" charset="-128"/>
              </a:rPr>
              <a:t>Alternative 3:  R1-1702038</a:t>
            </a:r>
          </a:p>
          <a:p>
            <a:pPr lvl="1"/>
            <a:r>
              <a:rPr lang="en-US" altLang="zh-CN" dirty="0">
                <a:ea typeface="ＭＳ Ｐゴシック" pitchFamily="34" charset="-128"/>
              </a:rPr>
              <a:t>Alternative 4:  R1-1702367</a:t>
            </a:r>
          </a:p>
          <a:p>
            <a:pPr lvl="1"/>
            <a:endParaRPr lang="zh-CN" altLang="en-US" kern="120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616573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lvl="0"/>
            <a:r>
              <a:rPr lang="en-US" dirty="0"/>
              <a:t>Rel-13 CDM-4 port indexing formula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Does not enable port sharing with all port layouts</a:t>
            </a:r>
          </a:p>
          <a:p>
            <a:pPr marL="0" lvl="0" indent="0">
              <a:buNone/>
            </a:pPr>
            <a:r>
              <a:rPr lang="en-US" dirty="0"/>
              <a:t>	</a:t>
            </a:r>
          </a:p>
          <a:p>
            <a:pPr marL="401638" lvl="1">
              <a:buClr>
                <a:schemeClr val="bg2"/>
              </a:buClr>
              <a:buNone/>
            </a:pPr>
            <a:endParaRPr lang="en-US" altLang="zh-CN" sz="1400" kern="1200" dirty="0">
              <a:ea typeface="ＭＳ Ｐゴシック" pitchFamily="34" charset="-128"/>
            </a:endParaRP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628800"/>
            <a:ext cx="1581150" cy="485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1704999"/>
            <a:ext cx="1962150" cy="3333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5088" y="1581174"/>
            <a:ext cx="2409825" cy="4572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73" y="3429000"/>
            <a:ext cx="6311900" cy="21526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7475928" y="4182159"/>
            <a:ext cx="1521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ea typeface="ＭＳ Ｐゴシック" pitchFamily="34" charset="-128"/>
              </a:rPr>
              <a:t>Figure Source:</a:t>
            </a:r>
          </a:p>
          <a:p>
            <a:pPr algn="ctr"/>
            <a:r>
              <a:rPr lang="en-US" altLang="zh-CN" dirty="0">
                <a:ea typeface="ＭＳ Ｐゴシック" pitchFamily="34" charset="-128"/>
              </a:rPr>
              <a:t>R1-1702530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752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Alternative 1:  R1-1702401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616573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lvl="0"/>
            <a:r>
              <a:rPr lang="en-US" dirty="0"/>
              <a:t>New CDM-4 port indexing formula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Formula only applicable to a subset of the Rel-14 Ports:</a:t>
            </a:r>
          </a:p>
          <a:p>
            <a:pPr marL="0" lvl="0" indent="0">
              <a:buNone/>
            </a:pPr>
            <a:r>
              <a:rPr lang="en-US" dirty="0"/>
              <a:t>	</a:t>
            </a:r>
          </a:p>
          <a:p>
            <a:pPr marL="0" lvl="0" indent="0">
              <a:buNone/>
            </a:pPr>
            <a:r>
              <a:rPr lang="en-US" dirty="0"/>
              <a:t>	</a:t>
            </a:r>
          </a:p>
          <a:p>
            <a:pPr marL="401638" lvl="1">
              <a:buClr>
                <a:schemeClr val="bg2"/>
              </a:buClr>
              <a:buNone/>
            </a:pPr>
            <a:endParaRPr lang="en-US" altLang="zh-CN" sz="1400" kern="1200" dirty="0">
              <a:ea typeface="ＭＳ Ｐゴシック" pitchFamily="34" charset="-128"/>
            </a:endParaRP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219146"/>
              </p:ext>
            </p:extLst>
          </p:nvPr>
        </p:nvGraphicFramePr>
        <p:xfrm>
          <a:off x="1043608" y="1628800"/>
          <a:ext cx="6057900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r:id="rId3" imgW="5353197" imgH="1380980" progId="">
                  <p:embed/>
                </p:oleObj>
              </mc:Choice>
              <mc:Fallback>
                <p:oleObj r:id="rId3" imgW="5353197" imgH="13809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628800"/>
                        <a:ext cx="6057900" cy="181927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603163"/>
              </p:ext>
            </p:extLst>
          </p:nvPr>
        </p:nvGraphicFramePr>
        <p:xfrm>
          <a:off x="1452481" y="4797152"/>
          <a:ext cx="609600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Document" r:id="rId5" imgW="6094725" imgH="1006582" progId="Word.Document.12">
                  <p:embed/>
                </p:oleObj>
              </mc:Choice>
              <mc:Fallback>
                <p:oleObj name="Document" r:id="rId5" imgW="6094725" imgH="1006582" progId="Word.Document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2481" y="4797152"/>
                        <a:ext cx="6096000" cy="10096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3808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Alternative 2:  R1-1702530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616573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lvl="0"/>
            <a:r>
              <a:rPr lang="en-US" dirty="0"/>
              <a:t>New CDM-4 port indexing formula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/>
              <a:t>Formula only applicable to a subset of the Rel-14 Ports:</a:t>
            </a:r>
          </a:p>
          <a:p>
            <a:pPr marL="0" lvl="0" indent="0">
              <a:buNone/>
            </a:pPr>
            <a:r>
              <a:rPr lang="en-US" dirty="0"/>
              <a:t>	</a:t>
            </a:r>
          </a:p>
          <a:p>
            <a:pPr marL="0" lvl="0" indent="0">
              <a:buNone/>
            </a:pPr>
            <a:r>
              <a:rPr lang="en-US" dirty="0"/>
              <a:t>	</a:t>
            </a:r>
          </a:p>
          <a:p>
            <a:pPr marL="401638" lvl="1">
              <a:buClr>
                <a:schemeClr val="bg2"/>
              </a:buClr>
              <a:buNone/>
            </a:pPr>
            <a:endParaRPr lang="en-US" altLang="zh-CN" sz="1400" kern="1200" dirty="0">
              <a:ea typeface="ＭＳ Ｐゴシック" pitchFamily="34" charset="-128"/>
            </a:endParaRP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646931"/>
              </p:ext>
            </p:extLst>
          </p:nvPr>
        </p:nvGraphicFramePr>
        <p:xfrm>
          <a:off x="1043608" y="2150207"/>
          <a:ext cx="63341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Document" r:id="rId3" imgW="6332273" imgH="278302" progId="Word.Document.12">
                  <p:embed/>
                </p:oleObj>
              </mc:Choice>
              <mc:Fallback>
                <p:oleObj name="Document" r:id="rId3" imgW="6332273" imgH="278302" progId="Word.Document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2150207"/>
                        <a:ext cx="6334125" cy="2762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259571"/>
              </p:ext>
            </p:extLst>
          </p:nvPr>
        </p:nvGraphicFramePr>
        <p:xfrm>
          <a:off x="1043608" y="2531207"/>
          <a:ext cx="63341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Document" r:id="rId5" imgW="6332273" imgH="285590" progId="Word.Document.12">
                  <p:embed/>
                </p:oleObj>
              </mc:Choice>
              <mc:Fallback>
                <p:oleObj name="Document" r:id="rId5" imgW="6332273" imgH="285590" progId="Word.Document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2531207"/>
                        <a:ext cx="6334125" cy="2857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1619480"/>
              </p:ext>
            </p:extLst>
          </p:nvPr>
        </p:nvGraphicFramePr>
        <p:xfrm>
          <a:off x="1043608" y="1759682"/>
          <a:ext cx="63341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Document" r:id="rId7" imgW="6332273" imgH="309614" progId="Word.Document.12">
                  <p:embed/>
                </p:oleObj>
              </mc:Choice>
              <mc:Fallback>
                <p:oleObj name="Document" r:id="rId7" imgW="6332273" imgH="309614" progId="Word.Document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759682"/>
                        <a:ext cx="6334125" cy="3143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218525"/>
              </p:ext>
            </p:extLst>
          </p:nvPr>
        </p:nvGraphicFramePr>
        <p:xfrm>
          <a:off x="1547664" y="4005064"/>
          <a:ext cx="6534150" cy="269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Document" r:id="rId9" imgW="6532299" imgH="2456666" progId="Word.Document.12">
                  <p:embed/>
                </p:oleObj>
              </mc:Choice>
              <mc:Fallback>
                <p:oleObj name="Document" r:id="rId9" imgW="6532299" imgH="2456666" progId="Word.Document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4005064"/>
                        <a:ext cx="6534150" cy="269557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4881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ea typeface="ＭＳ Ｐゴシック" pitchFamily="34" charset="-128"/>
              </a:rPr>
              <a:t>Alternative 3:  R1-1702038</a:t>
            </a:r>
            <a:r>
              <a:rPr lang="en-US" altLang="zh-CN" dirty="0"/>
              <a:t>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616573"/>
          </a:xfrm>
        </p:spPr>
        <p:txBody>
          <a:bodyPr>
            <a:normAutofit lnSpcReduction="10000"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lvl="0"/>
            <a:r>
              <a:rPr lang="en-US" dirty="0"/>
              <a:t>New CDM-4 port indexing formula</a:t>
            </a:r>
          </a:p>
          <a:p>
            <a:pPr lvl="0"/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dirty="0" err="1"/>
              <a:t>Eq</a:t>
            </a:r>
            <a:r>
              <a:rPr lang="en-US" dirty="0"/>
              <a:t> 1</a:t>
            </a:r>
          </a:p>
          <a:p>
            <a:pPr lvl="0"/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dirty="0" err="1"/>
              <a:t>Eq</a:t>
            </a:r>
            <a:r>
              <a:rPr lang="en-US" dirty="0"/>
              <a:t> 2 	</a:t>
            </a:r>
          </a:p>
          <a:p>
            <a:pPr marL="0" lvl="0" indent="0">
              <a:buNone/>
            </a:pPr>
            <a:r>
              <a:rPr lang="en-US" dirty="0"/>
              <a:t>	</a:t>
            </a:r>
          </a:p>
          <a:p>
            <a:pPr marL="401638" lvl="1">
              <a:buClr>
                <a:schemeClr val="bg2"/>
              </a:buClr>
              <a:buNone/>
            </a:pPr>
            <a:endParaRPr lang="en-US" altLang="zh-CN" sz="1400" kern="1200" dirty="0">
              <a:ea typeface="ＭＳ Ｐゴシック" pitchFamily="34" charset="-128"/>
            </a:endParaRP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607751"/>
              </p:ext>
            </p:extLst>
          </p:nvPr>
        </p:nvGraphicFramePr>
        <p:xfrm>
          <a:off x="1115616" y="1705347"/>
          <a:ext cx="5715000" cy="237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3" imgW="5740200" imgH="2450880" progId="Equation.3">
                  <p:embed/>
                </p:oleObj>
              </mc:Choice>
              <mc:Fallback>
                <p:oleObj name="Equation" r:id="rId3" imgW="5740200" imgH="24508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705347"/>
                        <a:ext cx="5715000" cy="23717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2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328211"/>
            <a:ext cx="6038849" cy="182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8" r="35233"/>
          <a:stretch/>
        </p:blipFill>
        <p:spPr bwMode="auto">
          <a:xfrm>
            <a:off x="7020272" y="2024240"/>
            <a:ext cx="1872208" cy="14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2"/>
          <a:stretch/>
        </p:blipFill>
        <p:spPr bwMode="auto">
          <a:xfrm>
            <a:off x="7380312" y="4515249"/>
            <a:ext cx="1994190" cy="14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359596" y="3593123"/>
            <a:ext cx="13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Applicable</a:t>
            </a:r>
          </a:p>
          <a:p>
            <a:pPr algn="ctr"/>
            <a:r>
              <a:rPr lang="en-US" dirty="0"/>
              <a:t>Port Layouts</a:t>
            </a:r>
          </a:p>
        </p:txBody>
      </p:sp>
      <p:cxnSp>
        <p:nvCxnSpPr>
          <p:cNvPr id="14" name="Straight Arrow Connector 13"/>
          <p:cNvCxnSpPr>
            <a:stCxn id="12" idx="0"/>
          </p:cNvCxnSpPr>
          <p:nvPr/>
        </p:nvCxnSpPr>
        <p:spPr>
          <a:xfrm flipH="1" flipV="1">
            <a:off x="7884368" y="3356992"/>
            <a:ext cx="154948" cy="2361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2" idx="2"/>
          </p:cNvCxnSpPr>
          <p:nvPr/>
        </p:nvCxnSpPr>
        <p:spPr>
          <a:xfrm flipH="1">
            <a:off x="7884368" y="4239454"/>
            <a:ext cx="154948" cy="2757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内容占位符 2"/>
          <p:cNvSpPr>
            <a:spLocks noGrp="1"/>
          </p:cNvSpPr>
          <p:nvPr>
            <p:ph sz="half" idx="1"/>
          </p:nvPr>
        </p:nvSpPr>
        <p:spPr>
          <a:xfrm>
            <a:off x="211108" y="6093296"/>
            <a:ext cx="8437107" cy="1191622"/>
          </a:xfrm>
        </p:spPr>
        <p:txBody>
          <a:bodyPr>
            <a:normAutofit fontScale="77500" lnSpcReduction="20000"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lvl="0"/>
            <a:r>
              <a:rPr lang="en-US" dirty="0"/>
              <a:t>2 different formulas.  Results in non-integer indices (i.e., </a:t>
            </a:r>
            <a:r>
              <a:rPr lang="en-US" dirty="0" err="1"/>
              <a:t>Eq</a:t>
            </a:r>
            <a:r>
              <a:rPr lang="en-US" dirty="0"/>
              <a:t> 1, with N1=5, </a:t>
            </a:r>
            <a:r>
              <a:rPr lang="en-US" dirty="0" err="1"/>
              <a:t>N^CSI_ports</a:t>
            </a:r>
            <a:r>
              <a:rPr lang="en-US" dirty="0"/>
              <a:t> =4)</a:t>
            </a:r>
          </a:p>
          <a:p>
            <a:pPr marL="401638" lvl="1">
              <a:buClr>
                <a:schemeClr val="bg2"/>
              </a:buClr>
              <a:buNone/>
            </a:pPr>
            <a:endParaRPr lang="en-US" altLang="zh-CN" sz="1400" kern="1200" dirty="0">
              <a:ea typeface="ＭＳ Ｐゴシック" pitchFamily="34" charset="-128"/>
            </a:endParaRP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6578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ea typeface="ＭＳ Ｐゴシック" pitchFamily="34" charset="-128"/>
              </a:rPr>
              <a:t>Alternative 4:  R1-1702367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616573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lvl="0"/>
            <a:r>
              <a:rPr lang="en-US" dirty="0"/>
              <a:t>New CDM-4 port indexing formula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401638" lvl="1">
              <a:buClr>
                <a:schemeClr val="bg2"/>
              </a:buClr>
              <a:buNone/>
            </a:pPr>
            <a:endParaRPr lang="en-US" altLang="zh-CN" sz="1400" kern="1200" dirty="0">
              <a:ea typeface="ＭＳ Ｐゴシック" pitchFamily="34" charset="-128"/>
            </a:endParaRPr>
          </a:p>
        </p:txBody>
      </p:sp>
      <p:sp>
        <p:nvSpPr>
          <p:cNvPr id="17" name="内容占位符 2"/>
          <p:cNvSpPr>
            <a:spLocks noGrp="1"/>
          </p:cNvSpPr>
          <p:nvPr>
            <p:ph sz="half" idx="1"/>
          </p:nvPr>
        </p:nvSpPr>
        <p:spPr>
          <a:xfrm>
            <a:off x="311239" y="3332169"/>
            <a:ext cx="8437107" cy="3233309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800" kern="1200" dirty="0">
              <a:ea typeface="ＭＳ Ｐゴシック" pitchFamily="34" charset="-128"/>
            </a:endParaRPr>
          </a:p>
          <a:p>
            <a:pPr lvl="0"/>
            <a:r>
              <a:rPr lang="en-US" dirty="0"/>
              <a:t>Advantages of Alternative 4</a:t>
            </a:r>
          </a:p>
          <a:p>
            <a:pPr lvl="1"/>
            <a:r>
              <a:rPr lang="en-US" dirty="0"/>
              <a:t>Single formula is for all Rel-14 port layouts</a:t>
            </a:r>
          </a:p>
          <a:p>
            <a:pPr lvl="1"/>
            <a:r>
              <a:rPr lang="en-US" dirty="0"/>
              <a:t>Port sharing of 12 or 16 ports possible</a:t>
            </a:r>
          </a:p>
          <a:p>
            <a:pPr lvl="1"/>
            <a:r>
              <a:rPr lang="en-US" dirty="0"/>
              <a:t>Shared ports have similar layout as Rel-14 port layout</a:t>
            </a:r>
          </a:p>
          <a:p>
            <a:pPr marL="401638" lvl="1">
              <a:buClr>
                <a:schemeClr val="bg2"/>
              </a:buClr>
              <a:buNone/>
            </a:pPr>
            <a:endParaRPr lang="en-US" altLang="zh-CN" sz="1400" kern="1200" dirty="0">
              <a:ea typeface="ＭＳ Ｐゴシック" pitchFamily="34" charset="-128"/>
            </a:endParaRP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400" kern="1200" dirty="0">
                <a:ea typeface="ＭＳ Ｐゴシック" pitchFamily="34" charset="-128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28" y="2060848"/>
            <a:ext cx="5715000" cy="533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1772816"/>
            <a:ext cx="31242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61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/>
              <a:t>Proposal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568" y="1148317"/>
            <a:ext cx="8360842" cy="5377027"/>
          </a:xfrm>
        </p:spPr>
        <p:txBody>
          <a:bodyPr>
            <a:normAutofit/>
          </a:bodyPr>
          <a:lstStyle/>
          <a:p>
            <a:r>
              <a:rPr lang="en-US" sz="3000" dirty="0"/>
              <a:t>Adopt Alternative 4 for CDM-4 port indexing for Rel-14</a:t>
            </a:r>
            <a:endParaRPr lang="en-US" sz="2600" dirty="0"/>
          </a:p>
          <a:p>
            <a:pPr lvl="1"/>
            <a:endParaRPr lang="en-US" sz="2800" dirty="0"/>
          </a:p>
          <a:p>
            <a:endParaRPr lang="en-US" sz="3000" dirty="0"/>
          </a:p>
          <a:p>
            <a:pPr marL="457200" lvl="1" indent="0" algn="ctr">
              <a:spcAft>
                <a:spcPts val="6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038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/>
              <a:t>Example</a:t>
            </a:r>
            <a:endParaRPr lang="zh-CN" altLang="en-US" sz="40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423" y="1196752"/>
            <a:ext cx="8343900" cy="1733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173" y="3238941"/>
            <a:ext cx="54864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989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</Words>
  <Application>Microsoft Office PowerPoint</Application>
  <PresentationFormat>On-screen Show (4:3)</PresentationFormat>
  <Paragraphs>93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맑은 고딕</vt:lpstr>
      <vt:lpstr>맑은 고딕</vt:lpstr>
      <vt:lpstr>MS Mincho</vt:lpstr>
      <vt:lpstr>ＭＳ Ｐゴシック</vt:lpstr>
      <vt:lpstr>宋体</vt:lpstr>
      <vt:lpstr>Arial</vt:lpstr>
      <vt:lpstr>Calibri</vt:lpstr>
      <vt:lpstr>Times New Roman</vt:lpstr>
      <vt:lpstr>Office 主题</vt:lpstr>
      <vt:lpstr>Document</vt:lpstr>
      <vt:lpstr>Equation</vt:lpstr>
      <vt:lpstr>WF on CDM-4 Port Indexing</vt:lpstr>
      <vt:lpstr>Background (1)</vt:lpstr>
      <vt:lpstr>Background (2)</vt:lpstr>
      <vt:lpstr>Alternative 1:  R1-1702401 </vt:lpstr>
      <vt:lpstr>Alternative 2:  R1-1702530 </vt:lpstr>
      <vt:lpstr>Alternative 3:  R1-1702038 </vt:lpstr>
      <vt:lpstr>Alternative 4:  R1-1702367</vt:lpstr>
      <vt:lpstr>Proposal</vt:lpstr>
      <vt:lpstr>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2016-10-09T22:06:49Z</dcterms:created>
  <dcterms:modified xsi:type="dcterms:W3CDTF">2017-02-14T06:57:44Z</dcterms:modified>
</cp:coreProperties>
</file>