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4" r:id="rId3"/>
    <p:sldId id="263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6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90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936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847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4342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85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521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155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9675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8795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7422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4368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941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8F308-CBC9-4C45-B2B9-92B75E51CDE9}" type="datetimeFigureOut">
              <a:rPr lang="ko-KR" altLang="en-US" smtClean="0"/>
              <a:t>2017-02-16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6214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Transmission Bandwidth for NR-PBCH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LG Electronics, NTT DOCOMO, Intel</a:t>
            </a:r>
            <a:r>
              <a:rPr lang="en-US" altLang="ko-KR" dirty="0"/>
              <a:t>, </a:t>
            </a:r>
            <a:r>
              <a:rPr lang="en-US" altLang="ko-KR" dirty="0" err="1" smtClean="0"/>
              <a:t>InterDigital</a:t>
            </a:r>
            <a:r>
              <a:rPr lang="en-US" altLang="ko-KR" dirty="0" smtClean="0"/>
              <a:t>, </a:t>
            </a:r>
          </a:p>
          <a:p>
            <a:endParaRPr lang="ko-KR" altLang="en-US" dirty="0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153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000" b="1" dirty="0" smtClean="0"/>
              <a:t>3GPP TSG RAN WG1 Meeting #88 </a:t>
            </a:r>
          </a:p>
          <a:p>
            <a:r>
              <a:rPr lang="en-US" altLang="ko-KR" sz="2000" b="1" dirty="0" smtClean="0"/>
              <a:t>Athens, Greece 13</a:t>
            </a:r>
            <a:r>
              <a:rPr lang="en-US" altLang="ko-KR" sz="2000" b="1" baseline="30000" dirty="0" smtClean="0"/>
              <a:t>th</a:t>
            </a:r>
            <a:r>
              <a:rPr lang="en-US" altLang="ko-KR" sz="2000" b="1" dirty="0" smtClean="0"/>
              <a:t> – 17</a:t>
            </a:r>
            <a:r>
              <a:rPr lang="en-US" altLang="ko-KR" sz="2000" b="1" baseline="30000" dirty="0" smtClean="0"/>
              <a:t>th</a:t>
            </a:r>
            <a:r>
              <a:rPr lang="en-US" altLang="ko-KR" sz="2000" b="1" dirty="0" smtClean="0"/>
              <a:t> February 2017</a:t>
            </a:r>
            <a:endParaRPr lang="ko-KR" altLang="ko-KR" sz="2000" b="1" smtClean="0"/>
          </a:p>
          <a:p>
            <a:r>
              <a:rPr kumimoji="1" lang="en-US" altLang="ja-JP" sz="2000" b="1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Agenda </a:t>
            </a:r>
            <a:r>
              <a:rPr kumimoji="1" lang="en-US" altLang="ja-JP" sz="2000" b="1" dirty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item: </a:t>
            </a:r>
            <a:r>
              <a:rPr kumimoji="1" lang="en-GB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8.1.1.2.1</a:t>
            </a:r>
            <a:endParaRPr kumimoji="1" lang="ja-JP" altLang="en-US" sz="2000" b="1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" name="テキスト ボックス 5"/>
          <p:cNvSpPr txBox="1">
            <a:spLocks noChangeArrowheads="1"/>
          </p:cNvSpPr>
          <p:nvPr/>
        </p:nvSpPr>
        <p:spPr bwMode="auto">
          <a:xfrm>
            <a:off x="10424152" y="188913"/>
            <a:ext cx="16514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000" b="1" dirty="0" smtClean="0"/>
              <a:t>R1-1703986</a:t>
            </a:r>
            <a:endParaRPr lang="ko-KR" altLang="ko-KR" sz="2000" smtClean="0"/>
          </a:p>
        </p:txBody>
      </p:sp>
    </p:spTree>
    <p:extLst>
      <p:ext uri="{BB962C8B-B14F-4D97-AF65-F5344CB8AC3E}">
        <p14:creationId xmlns:p14="http://schemas.microsoft.com/office/powerpoint/2010/main" val="1357893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ko-KR" b="1" u="sng" dirty="0" smtClean="0"/>
              <a:t>Working assumption in RAN1#88</a:t>
            </a:r>
            <a:r>
              <a:rPr lang="en-US" altLang="ko-KR" dirty="0" smtClean="0"/>
              <a:t> (Subcarrier spacing)</a:t>
            </a:r>
          </a:p>
          <a:p>
            <a:r>
              <a:rPr lang="en-GB" altLang="ko-KR" dirty="0" smtClean="0"/>
              <a:t>UE </a:t>
            </a:r>
            <a:r>
              <a:rPr lang="en-GB" altLang="ko-KR" dirty="0"/>
              <a:t>assumes </a:t>
            </a:r>
            <a:r>
              <a:rPr lang="en-GB" altLang="ko-KR" dirty="0">
                <a:solidFill>
                  <a:srgbClr val="FF0000"/>
                </a:solidFill>
              </a:rPr>
              <a:t>the same PBCH numerology as that of NR-SS</a:t>
            </a:r>
            <a:endParaRPr lang="ko-KR" altLang="ko-KR">
              <a:solidFill>
                <a:srgbClr val="FF0000"/>
              </a:solidFill>
            </a:endParaRPr>
          </a:p>
          <a:p>
            <a:pPr lvl="1"/>
            <a:endParaRPr lang="ko-KR" altLang="ko-KR" dirty="0"/>
          </a:p>
          <a:p>
            <a:pPr marL="0" indent="0">
              <a:buNone/>
            </a:pPr>
            <a:r>
              <a:rPr lang="en-US" altLang="ko-KR" b="1" u="sng" dirty="0" smtClean="0"/>
              <a:t>Agreement </a:t>
            </a:r>
            <a:r>
              <a:rPr lang="en-US" altLang="ko-KR" b="1" u="sng" dirty="0"/>
              <a:t>in RAN1#88</a:t>
            </a:r>
            <a:r>
              <a:rPr lang="en-US" altLang="ko-KR" dirty="0"/>
              <a:t> </a:t>
            </a:r>
            <a:r>
              <a:rPr lang="en-US" altLang="ko-KR" dirty="0" smtClean="0"/>
              <a:t>(NR-SS transmission bandwidth)</a:t>
            </a:r>
          </a:p>
          <a:p>
            <a:r>
              <a:rPr lang="en-US" altLang="ja-JP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RAN1 considers following </a:t>
            </a:r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parameter </a:t>
            </a:r>
            <a:r>
              <a:rPr lang="en-US" altLang="ja-JP" dirty="0" smtClean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sets </a:t>
            </a:r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with associated default subcarrier spacing and possible maximum transmission bandwidth for NR-SS </a:t>
            </a:r>
            <a:r>
              <a:rPr lang="en-US" altLang="ja-JP" dirty="0" smtClean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design</a:t>
            </a:r>
          </a:p>
          <a:p>
            <a:pPr marL="457200" lvl="1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2300" dirty="0" smtClean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Parameter </a:t>
            </a:r>
            <a:r>
              <a:rPr lang="en-US" altLang="ja-JP" sz="23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set #W associated with 15 kHz subcarrier spacing and </a:t>
            </a:r>
            <a:r>
              <a:rPr lang="en-US" altLang="ja-JP" sz="2300" dirty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NR-SS</a:t>
            </a:r>
            <a:r>
              <a:rPr lang="en-US" altLang="ja-JP" sz="23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transmission bandwidth no larger than 5 MHz</a:t>
            </a:r>
            <a:endParaRPr lang="en-US" altLang="ko-KR" sz="2300" dirty="0">
              <a:latin typeface="Arial" panose="020B0604020202020204" pitchFamily="34" charset="0"/>
            </a:endParaRPr>
          </a:p>
          <a:p>
            <a:pPr marL="457200" lvl="1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2300" dirty="0" smtClean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Parameter </a:t>
            </a:r>
            <a:r>
              <a:rPr lang="en-US" altLang="ja-JP" sz="23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set #X associated with 30 kHz subcarrier spacing and </a:t>
            </a:r>
            <a:r>
              <a:rPr lang="en-US" altLang="ja-JP" sz="2300" dirty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NR-SS</a:t>
            </a:r>
            <a:r>
              <a:rPr lang="en-US" altLang="ja-JP" sz="23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transmission bandwidth no larger than 10 MHz</a:t>
            </a:r>
            <a:endParaRPr lang="en-US" altLang="ko-KR" sz="2300" dirty="0">
              <a:latin typeface="Arial" panose="020B0604020202020204" pitchFamily="34" charset="0"/>
            </a:endParaRPr>
          </a:p>
          <a:p>
            <a:pPr marL="457200" lvl="1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2300" dirty="0" smtClean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Parameter </a:t>
            </a:r>
            <a:r>
              <a:rPr lang="en-US" altLang="ja-JP" sz="23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set #Y associated with 120 kHz subcarrier spacing and </a:t>
            </a:r>
            <a:r>
              <a:rPr lang="en-US" altLang="ja-JP" sz="2300" dirty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NR-SS</a:t>
            </a:r>
            <a:r>
              <a:rPr lang="en-US" altLang="ja-JP" sz="23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transmission bandwidth no larger than 40 MHz</a:t>
            </a:r>
            <a:endParaRPr lang="en-US" altLang="ko-KR" sz="2300" dirty="0">
              <a:latin typeface="Arial" panose="020B0604020202020204" pitchFamily="34" charset="0"/>
            </a:endParaRPr>
          </a:p>
          <a:p>
            <a:pPr marL="457200" lvl="1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2300" dirty="0" smtClean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Parameter </a:t>
            </a:r>
            <a:r>
              <a:rPr lang="en-US" altLang="ja-JP" sz="23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set #Z associated with 240 kHz subcarrier spacing and </a:t>
            </a:r>
            <a:r>
              <a:rPr lang="en-US" altLang="ja-JP" sz="2300" dirty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NR-SS</a:t>
            </a:r>
            <a:r>
              <a:rPr lang="en-US" altLang="ja-JP" sz="23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transmission bandwidth no larger than 80 MHz</a:t>
            </a:r>
            <a:endParaRPr lang="en-US" altLang="ja-JP" sz="2300" dirty="0">
              <a:latin typeface="Arial" panose="020B0604020202020204" pitchFamily="34" charset="0"/>
            </a:endParaRPr>
          </a:p>
          <a:p>
            <a:pPr lvl="2"/>
            <a:endParaRPr lang="en-US" altLang="ko-KR" sz="1400" dirty="0">
              <a:latin typeface="Arial" panose="020B0604020202020204" pitchFamily="34" charset="0"/>
            </a:endParaRPr>
          </a:p>
          <a:p>
            <a:pPr lvl="1"/>
            <a:endParaRPr lang="en-US" altLang="ko-KR" dirty="0" smtClean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4327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RAN1 </a:t>
            </a:r>
            <a:r>
              <a:rPr lang="en-US" altLang="ko-KR" dirty="0"/>
              <a:t>considers following parameter sets with associated default subcarrier spacing and possible </a:t>
            </a:r>
            <a:r>
              <a:rPr lang="en-US" altLang="ko-KR" dirty="0">
                <a:solidFill>
                  <a:srgbClr val="FF0000"/>
                </a:solidFill>
              </a:rPr>
              <a:t>maximum transmission bandwidth for NR-PBCH design</a:t>
            </a:r>
          </a:p>
          <a:p>
            <a:pPr lvl="1"/>
            <a:r>
              <a:rPr lang="en-US" altLang="ko-KR" dirty="0" smtClean="0"/>
              <a:t>Parameter </a:t>
            </a:r>
            <a:r>
              <a:rPr lang="en-US" altLang="ko-KR" dirty="0"/>
              <a:t>set #W associated with 15 kHz subcarrier spacing and </a:t>
            </a:r>
            <a:r>
              <a:rPr lang="en-US" altLang="ko-KR" dirty="0">
                <a:solidFill>
                  <a:srgbClr val="FF0000"/>
                </a:solidFill>
              </a:rPr>
              <a:t>NR-PBCH</a:t>
            </a:r>
            <a:r>
              <a:rPr lang="en-US" altLang="ko-KR" dirty="0"/>
              <a:t> transmission bandwidth no larger than 5 MHz</a:t>
            </a:r>
          </a:p>
          <a:p>
            <a:pPr lvl="1"/>
            <a:r>
              <a:rPr lang="en-US" altLang="ko-KR" dirty="0" smtClean="0"/>
              <a:t>Parameter </a:t>
            </a:r>
            <a:r>
              <a:rPr lang="en-US" altLang="ko-KR" dirty="0"/>
              <a:t>set #X associated with 30 kHz subcarrier spacing and </a:t>
            </a:r>
            <a:r>
              <a:rPr lang="en-US" altLang="ko-KR" dirty="0">
                <a:solidFill>
                  <a:srgbClr val="FF0000"/>
                </a:solidFill>
              </a:rPr>
              <a:t>NR-PBCH</a:t>
            </a:r>
            <a:r>
              <a:rPr lang="en-US" altLang="ko-KR" dirty="0" smtClean="0"/>
              <a:t> </a:t>
            </a:r>
            <a:r>
              <a:rPr lang="en-US" altLang="ko-KR" dirty="0"/>
              <a:t>transmission bandwidth no larger than 10 MHz</a:t>
            </a:r>
          </a:p>
          <a:p>
            <a:pPr lvl="1"/>
            <a:r>
              <a:rPr lang="en-US" altLang="ko-KR" dirty="0" smtClean="0"/>
              <a:t>Parameter </a:t>
            </a:r>
            <a:r>
              <a:rPr lang="en-US" altLang="ko-KR" dirty="0"/>
              <a:t>set #Y associated with 120 kHz subcarrier spacing and </a:t>
            </a:r>
            <a:r>
              <a:rPr lang="en-US" altLang="ko-KR" dirty="0">
                <a:solidFill>
                  <a:srgbClr val="FF0000"/>
                </a:solidFill>
              </a:rPr>
              <a:t>NR-PBCH</a:t>
            </a:r>
            <a:r>
              <a:rPr lang="en-US" altLang="ko-KR" dirty="0" smtClean="0"/>
              <a:t> </a:t>
            </a:r>
            <a:r>
              <a:rPr lang="en-US" altLang="ko-KR" dirty="0"/>
              <a:t>transmission bandwidth no larger than 40 MHz</a:t>
            </a:r>
          </a:p>
          <a:p>
            <a:pPr lvl="1"/>
            <a:r>
              <a:rPr lang="en-US" altLang="ko-KR" dirty="0" smtClean="0"/>
              <a:t>Parameter </a:t>
            </a:r>
            <a:r>
              <a:rPr lang="en-US" altLang="ko-KR" dirty="0"/>
              <a:t>set #Z associated with 240 kHz subcarrier spacing and </a:t>
            </a:r>
            <a:r>
              <a:rPr lang="en-US" altLang="ko-KR" dirty="0">
                <a:solidFill>
                  <a:srgbClr val="FF0000"/>
                </a:solidFill>
              </a:rPr>
              <a:t>NR-PBCH</a:t>
            </a:r>
            <a:r>
              <a:rPr lang="en-US" altLang="ko-KR" dirty="0" smtClean="0"/>
              <a:t> </a:t>
            </a:r>
            <a:r>
              <a:rPr lang="en-US" altLang="ko-KR" dirty="0"/>
              <a:t>transmission bandwidth no larger than 80 </a:t>
            </a:r>
            <a:r>
              <a:rPr lang="en-US" altLang="ko-KR" dirty="0" smtClean="0"/>
              <a:t>MHz</a:t>
            </a:r>
          </a:p>
          <a:p>
            <a:r>
              <a:rPr lang="en-US" altLang="ko-KR" dirty="0" smtClean="0">
                <a:solidFill>
                  <a:srgbClr val="FF0000"/>
                </a:solidFill>
              </a:rPr>
              <a:t>For each parameter set, study whether transmission </a:t>
            </a:r>
            <a:r>
              <a:rPr lang="en-US" altLang="ko-KR" dirty="0">
                <a:solidFill>
                  <a:srgbClr val="FF0000"/>
                </a:solidFill>
              </a:rPr>
              <a:t>bandwidth for NR-PBCH </a:t>
            </a:r>
            <a:r>
              <a:rPr lang="en-US" altLang="ko-KR" dirty="0" smtClean="0">
                <a:solidFill>
                  <a:srgbClr val="FF0000"/>
                </a:solidFill>
              </a:rPr>
              <a:t>is </a:t>
            </a:r>
            <a:r>
              <a:rPr lang="en-US" altLang="ko-KR" dirty="0">
                <a:solidFill>
                  <a:srgbClr val="FF0000"/>
                </a:solidFill>
              </a:rPr>
              <a:t>same or wider than that of NR-SS</a:t>
            </a:r>
            <a:r>
              <a:rPr lang="en-US" altLang="ko-KR" dirty="0" smtClean="0"/>
              <a:t>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5634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1753</TotalTime>
  <Words>272</Words>
  <Application>Microsoft Office PowerPoint</Application>
  <PresentationFormat>와이드스크린</PresentationFormat>
  <Paragraphs>24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MS Mincho</vt:lpstr>
      <vt:lpstr>MS PGothic</vt:lpstr>
      <vt:lpstr>MS PGothic</vt:lpstr>
      <vt:lpstr>맑은 고딕</vt:lpstr>
      <vt:lpstr>Arial</vt:lpstr>
      <vt:lpstr>Times New Roman</vt:lpstr>
      <vt:lpstr>Office 테마</vt:lpstr>
      <vt:lpstr>WF on Transmission Bandwidth for NR-PBCH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Transmission scheme for PBCH</dc:title>
  <dc:creator>고현수/책임연구원/차세대표준(연)ACS팀(hyunsoo.ko@lge.com)</dc:creator>
  <cp:lastModifiedBy>고현수/책임연구원/차세대표준(연)ACS팀(hyunsoo.ko@lge.com)</cp:lastModifiedBy>
  <cp:revision>64</cp:revision>
  <dcterms:created xsi:type="dcterms:W3CDTF">2017-02-14T02:49:19Z</dcterms:created>
  <dcterms:modified xsi:type="dcterms:W3CDTF">2017-02-16T06:42:45Z</dcterms:modified>
</cp:coreProperties>
</file>