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rmh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660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25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remaining issues on advanced CSI reporting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371600"/>
          </a:xfrm>
        </p:spPr>
        <p:txBody>
          <a:bodyPr>
            <a:normAutofit/>
          </a:bodyPr>
          <a:lstStyle/>
          <a:p>
            <a:r>
              <a:rPr lang="en-US" sz="2800" dirty="0"/>
              <a:t>Samsung</a:t>
            </a:r>
            <a:r>
              <a:rPr lang="en-US" sz="2800" dirty="0" smtClean="0"/>
              <a:t>, Ericsson, LG Electronics,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NTT DOCOMO, ….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099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#88</a:t>
            </a:r>
            <a:endParaRPr kumimoji="1" lang="zh-CN" altLang="zh-CN" sz="2000" dirty="0"/>
          </a:p>
          <a:p>
            <a:r>
              <a:rPr lang="en-US" sz="2000" dirty="0"/>
              <a:t>Athens, Greece 13th - 17th February 2017</a:t>
            </a:r>
          </a:p>
          <a:p>
            <a:r>
              <a:rPr kumimoji="1" lang="en-US" altLang="ja-JP" sz="2000" dirty="0"/>
              <a:t>Agenda item: 7.2.2.6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</a:t>
            </a:r>
            <a:r>
              <a:rPr lang="en-US" altLang="ko-KR" sz="2400" smtClean="0">
                <a:ea typeface="Gulim" pitchFamily="34" charset="-127"/>
              </a:rPr>
              <a:t>03645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Proposal: for advanced CSI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914400"/>
                <a:ext cx="8534400" cy="5638800"/>
              </a:xfrm>
            </p:spPr>
            <p:txBody>
              <a:bodyPr vert="horz" lIns="91440" tIns="45720" rIns="91440" bIns="45720" rtlCol="0">
                <a:noAutofit/>
              </a:bodyPr>
              <a:lstStyle/>
              <a:p>
                <a:r>
                  <a:rPr lang="en-GB" sz="2400" i="1" dirty="0"/>
                  <a:t>For A-CSI, support PUSCH mode 1-2, 2-2, 3-1, and 3-2</a:t>
                </a:r>
              </a:p>
              <a:p>
                <a:r>
                  <a:rPr lang="en-GB" sz="2400" i="1" dirty="0"/>
                  <a:t>For P-CSI, support only PUCCH mode 1-1 </a:t>
                </a:r>
                <a:endParaRPr lang="en-US" sz="2400" i="1" dirty="0"/>
              </a:p>
              <a:p>
                <a:pPr lvl="1"/>
                <a:r>
                  <a:rPr lang="en-GB" sz="2000" i="1" dirty="0"/>
                  <a:t>For RI=1,2 CQI/PMI is calculated based on advanced CSI codebook</a:t>
                </a:r>
              </a:p>
              <a:p>
                <a:pPr lvl="1"/>
                <a:r>
                  <a:rPr lang="en-GB" sz="2000" i="1" dirty="0"/>
                  <a:t>For RI&gt;2, CQI/PMI is calculated based on legacy/class A codebook (see next slide)</a:t>
                </a:r>
                <a:endParaRPr lang="en-US" sz="2000" i="1" dirty="0"/>
              </a:p>
              <a:p>
                <a:pPr lvl="1"/>
                <a:r>
                  <a:rPr lang="en-GB" sz="2000" i="1" dirty="0"/>
                  <a:t>Based on PUCCH Format 2/2A/2B</a:t>
                </a:r>
              </a:p>
              <a:p>
                <a:pPr lvl="1"/>
                <a:r>
                  <a:rPr lang="en-GB" sz="2000" i="1" dirty="0"/>
                  <a:t>3 reporting instances (analogous to Rel.13 Class A)</a:t>
                </a:r>
                <a:endParaRPr lang="en-US" sz="2000" i="1" dirty="0"/>
              </a:p>
              <a:p>
                <a:pPr lvl="2"/>
                <a:r>
                  <a:rPr lang="en-GB" sz="1800" i="1" dirty="0"/>
                  <a:t>1st reporting instance: </a:t>
                </a:r>
                <a:r>
                  <a:rPr lang="en-GB" sz="1800" i="1" dirty="0" smtClean="0"/>
                  <a:t>RI + beam </a:t>
                </a:r>
                <a:r>
                  <a:rPr lang="en-GB" sz="1800" i="1" dirty="0"/>
                  <a:t>power</a:t>
                </a:r>
                <a:endParaRPr lang="en-US" sz="1800" i="1" dirty="0"/>
              </a:p>
              <a:p>
                <a:pPr lvl="2"/>
                <a:r>
                  <a:rPr lang="en-GB" sz="1800" i="1" dirty="0"/>
                  <a:t>2nd reporting instance: (i</a:t>
                </a:r>
                <a:r>
                  <a:rPr lang="en-GB" sz="1800" i="1" baseline="-25000" dirty="0"/>
                  <a:t>1,1</a:t>
                </a:r>
                <a:r>
                  <a:rPr lang="en-GB" sz="1800" i="1" dirty="0"/>
                  <a:t>,i</a:t>
                </a:r>
                <a:r>
                  <a:rPr lang="en-GB" sz="1800" i="1" baseline="-25000" dirty="0"/>
                  <a:t>1,2</a:t>
                </a:r>
                <a:r>
                  <a:rPr lang="en-GB" sz="1800" i="1" dirty="0"/>
                  <a:t>)</a:t>
                </a:r>
              </a:p>
              <a:p>
                <a:pPr lvl="2"/>
                <a:r>
                  <a:rPr lang="en-GB" sz="1800" i="1" dirty="0"/>
                  <a:t>3rd reporting instance: </a:t>
                </a:r>
                <a:r>
                  <a:rPr lang="en-GB" sz="1800" i="1" dirty="0" smtClean="0"/>
                  <a:t>i</a:t>
                </a:r>
                <a:r>
                  <a:rPr lang="en-GB" sz="1800" i="1" baseline="-25000" dirty="0" smtClean="0"/>
                  <a:t>2 </a:t>
                </a:r>
                <a:r>
                  <a:rPr lang="en-GB" sz="1800" i="1" dirty="0" smtClean="0"/>
                  <a:t>/ CQI</a:t>
                </a:r>
                <a:endParaRPr lang="en-GB" sz="1800" i="1" dirty="0"/>
              </a:p>
              <a:p>
                <a:pPr lvl="3"/>
                <a:r>
                  <a:rPr lang="en-GB" sz="1600" i="1" dirty="0"/>
                  <a:t>For rank 1, i</a:t>
                </a:r>
                <a:r>
                  <a:rPr lang="en-GB" sz="1600" i="1" baseline="-25000" dirty="0"/>
                  <a:t>2</a:t>
                </a:r>
                <a:r>
                  <a:rPr lang="en-GB" sz="1600" i="1" dirty="0"/>
                  <a:t> is 6 bits (not subsampled)</a:t>
                </a:r>
              </a:p>
              <a:p>
                <a:pPr lvl="3"/>
                <a:r>
                  <a:rPr lang="en-GB" sz="1600" i="1" dirty="0" smtClean="0"/>
                  <a:t>For rank 2, i</a:t>
                </a:r>
                <a:r>
                  <a:rPr lang="en-GB" sz="1600" i="1" baseline="-25000" dirty="0" smtClean="0"/>
                  <a:t>2</a:t>
                </a:r>
                <a:r>
                  <a:rPr lang="en-GB" sz="1600" i="1" dirty="0" smtClean="0"/>
                  <a:t> </a:t>
                </a:r>
                <a:r>
                  <a:rPr lang="en-GB" sz="1600" i="1" dirty="0"/>
                  <a:t>is 4 </a:t>
                </a:r>
                <a:r>
                  <a:rPr lang="en-GB" sz="1600" i="1" dirty="0" smtClean="0"/>
                  <a:t>bits, </a:t>
                </a:r>
                <a:r>
                  <a:rPr lang="en-GB" sz="1600" i="1" dirty="0"/>
                  <a:t>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1600" b="1" i="1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eqArr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𝑐</m:t>
                                  </m:r>
                                </m:e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𝑐</m:t>
                                  </m:r>
                                </m:e>
                              </m:mr>
                            </m:m>
                          </m:e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𝜑</m:t>
                                  </m:r>
                                </m:e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600" i="1">
                                      <a:latin typeface="Cambria Math"/>
                                    </a:rPr>
                                    <m:t>𝜑</m:t>
                                  </m:r>
                                </m:e>
                              </m:mr>
                            </m:m>
                          </m:e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16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  <m:e>
                                  <m:r>
                                    <a:rPr lang="en-US" sz="16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6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</m:mr>
                            </m:m>
                          </m:e>
                        </m:eqArr>
                      </m:e>
                    </m:d>
                  </m:oMath>
                </a14:m>
                <a:r>
                  <a:rPr lang="en-US" sz="1600" dirty="0"/>
                  <a:t>, where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𝑐</m:t>
                    </m:r>
                  </m:oMath>
                </a14:m>
                <a:r>
                  <a:rPr lang="en-US" sz="1600" dirty="0" smtClean="0"/>
                  <a:t> </a:t>
                </a:r>
                <a:r>
                  <a:rPr lang="en-US" sz="1600" dirty="0"/>
                  <a:t>(</a:t>
                </a:r>
                <a:r>
                  <a:rPr lang="en-US" sz="1600" dirty="0" smtClean="0"/>
                  <a:t>2 bits</a:t>
                </a:r>
                <a:r>
                  <a:rPr lang="en-US" sz="1600" dirty="0"/>
                  <a:t>) is QPSK, and </a:t>
                </a:r>
                <a14:m>
                  <m:oMath xmlns:m="http://schemas.openxmlformats.org/officeDocument/2006/math">
                    <m:r>
                      <a:rPr lang="en-US" sz="1600" i="1" smtClean="0">
                        <a:latin typeface="Cambria Math"/>
                      </a:rPr>
                      <m:t>𝜑</m:t>
                    </m:r>
                  </m:oMath>
                </a14:m>
                <a:r>
                  <a:rPr lang="en-US" sz="1600" dirty="0" smtClean="0"/>
                  <a:t> (1 bit) </a:t>
                </a:r>
                <a:r>
                  <a:rPr lang="en-US" sz="1600" dirty="0"/>
                  <a:t>and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𝑎</m:t>
                    </m:r>
                    <m:r>
                      <a:rPr lang="en-US" sz="1600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1600" dirty="0"/>
                  <a:t>(</a:t>
                </a:r>
                <a:r>
                  <a:rPr lang="en-US" sz="1600" dirty="0" smtClean="0"/>
                  <a:t>1 bit</a:t>
                </a:r>
                <a:r>
                  <a:rPr lang="en-US" sz="1600" dirty="0"/>
                  <a:t>) are </a:t>
                </a:r>
                <a:r>
                  <a:rPr lang="en-US" sz="1600" dirty="0" smtClean="0">
                    <a:solidFill>
                      <a:srgbClr val="FF0000"/>
                    </a:solidFill>
                  </a:rPr>
                  <a:t>BPSK</a:t>
                </a:r>
                <a:endParaRPr lang="en-GB" sz="1600" i="1" dirty="0">
                  <a:solidFill>
                    <a:srgbClr val="FF0000"/>
                  </a:solidFill>
                  <a:highlight>
                    <a:srgbClr val="FFFF00"/>
                  </a:highlight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914400"/>
                <a:ext cx="8534400" cy="5638800"/>
              </a:xfrm>
              <a:blipFill rotWithShape="1">
                <a:blip r:embed="rId3"/>
                <a:stretch>
                  <a:fillRect l="-929" t="-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4195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Proposal: for advanced CSI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715000"/>
          </a:xfrm>
        </p:spPr>
        <p:txBody>
          <a:bodyPr>
            <a:noAutofit/>
          </a:bodyPr>
          <a:lstStyle/>
          <a:p>
            <a:r>
              <a:rPr lang="en-US" sz="2400" i="1" dirty="0"/>
              <a:t>For rank 3-8 P-CSI and rank 3-8 A-CSI, use following codebooks</a:t>
            </a:r>
          </a:p>
          <a:p>
            <a:pPr lvl="1"/>
            <a:r>
              <a:rPr lang="en-US" sz="2000" i="1" dirty="0"/>
              <a:t>4 port: Rel. 8/12 4 </a:t>
            </a:r>
            <a:r>
              <a:rPr lang="en-US" sz="2000" i="1" dirty="0" err="1"/>
              <a:t>Tx</a:t>
            </a:r>
            <a:r>
              <a:rPr lang="en-US" sz="2000" i="1" dirty="0"/>
              <a:t> rank 3-4 codebook </a:t>
            </a:r>
          </a:p>
          <a:p>
            <a:pPr lvl="1"/>
            <a:r>
              <a:rPr lang="en-US" sz="2000" i="1" dirty="0"/>
              <a:t>8 port, 1D: Rel. 10 8 </a:t>
            </a:r>
            <a:r>
              <a:rPr lang="en-US" sz="2000" i="1" dirty="0" err="1"/>
              <a:t>Tx</a:t>
            </a:r>
            <a:r>
              <a:rPr lang="en-US" sz="2000" i="1" dirty="0"/>
              <a:t> rank 3-8 codebook</a:t>
            </a:r>
          </a:p>
          <a:p>
            <a:pPr lvl="1"/>
            <a:r>
              <a:rPr lang="en-GB" sz="2000" i="1" dirty="0"/>
              <a:t>8 ports, 2D: Rel. </a:t>
            </a:r>
            <a:r>
              <a:rPr lang="en-GB" sz="2000" i="1" dirty="0" smtClean="0"/>
              <a:t>13 rank </a:t>
            </a:r>
            <a:r>
              <a:rPr lang="en-GB" sz="2000" i="1" dirty="0"/>
              <a:t>3-8 Class A codebook</a:t>
            </a:r>
            <a:endParaRPr lang="en-US" sz="2000" dirty="0"/>
          </a:p>
          <a:p>
            <a:pPr lvl="1"/>
            <a:r>
              <a:rPr lang="en-GB" sz="2000" i="1" dirty="0"/>
              <a:t>{12,16,20,24,28,32} ports: Rel. 13/14 rank 3-8 Class A codebook</a:t>
            </a:r>
            <a:endParaRPr lang="en-US" sz="2000" dirty="0"/>
          </a:p>
          <a:p>
            <a:endParaRPr lang="en-US" sz="2400" i="1" dirty="0"/>
          </a:p>
          <a:p>
            <a:r>
              <a:rPr lang="en-US" sz="2400" i="1" dirty="0"/>
              <a:t>(N</a:t>
            </a:r>
            <a:r>
              <a:rPr lang="en-US" sz="2400" i="1" baseline="-25000" dirty="0"/>
              <a:t>1</a:t>
            </a:r>
            <a:r>
              <a:rPr lang="en-US" sz="2400" i="1" dirty="0"/>
              <a:t>,N</a:t>
            </a:r>
            <a:r>
              <a:rPr lang="en-US" sz="2400" i="1" baseline="-25000" dirty="0"/>
              <a:t>2</a:t>
            </a:r>
            <a:r>
              <a:rPr lang="en-US" sz="2400" i="1" dirty="0"/>
              <a:t>) combinations</a:t>
            </a:r>
          </a:p>
          <a:p>
            <a:pPr lvl="1"/>
            <a:r>
              <a:rPr lang="en-US" sz="2000" i="1" dirty="0"/>
              <a:t>Support all Rel. 13/14 Class A combinations</a:t>
            </a:r>
          </a:p>
          <a:p>
            <a:pPr lvl="1"/>
            <a:r>
              <a:rPr lang="en-US" sz="2000" i="1" dirty="0"/>
              <a:t>Support two additional combinations, (N</a:t>
            </a:r>
            <a:r>
              <a:rPr lang="en-US" sz="2000" i="1" baseline="-25000" dirty="0"/>
              <a:t>1</a:t>
            </a:r>
            <a:r>
              <a:rPr lang="en-US" sz="2000" i="1" dirty="0"/>
              <a:t>,N</a:t>
            </a:r>
            <a:r>
              <a:rPr lang="en-US" sz="2000" i="1" baseline="-25000" dirty="0"/>
              <a:t>2</a:t>
            </a:r>
            <a:r>
              <a:rPr lang="en-US" sz="2000" i="1" dirty="0"/>
              <a:t>) = (2,1) and (4,1)</a:t>
            </a:r>
          </a:p>
          <a:p>
            <a:pPr marL="457200" lvl="1" indent="0">
              <a:buNone/>
            </a:pPr>
            <a:endParaRPr lang="en-GB" sz="2000" i="1" dirty="0"/>
          </a:p>
          <a:p>
            <a:r>
              <a:rPr lang="en-GB" sz="2400" i="1" dirty="0"/>
              <a:t>Use Class A RRC parameter to configure codebook parameters</a:t>
            </a:r>
          </a:p>
          <a:p>
            <a:pPr lvl="1"/>
            <a:r>
              <a:rPr lang="en-GB" sz="2000" i="1" dirty="0"/>
              <a:t>(N</a:t>
            </a:r>
            <a:r>
              <a:rPr lang="en-GB" sz="2000" i="1" baseline="-25000" dirty="0"/>
              <a:t>1</a:t>
            </a:r>
            <a:r>
              <a:rPr lang="en-GB" sz="2000" i="1" dirty="0"/>
              <a:t>,N</a:t>
            </a:r>
            <a:r>
              <a:rPr lang="en-GB" sz="2000" i="1" baseline="-25000" dirty="0"/>
              <a:t>2</a:t>
            </a:r>
            <a:r>
              <a:rPr lang="en-GB" sz="2000" i="1" dirty="0"/>
              <a:t>)</a:t>
            </a:r>
          </a:p>
          <a:p>
            <a:pPr lvl="1"/>
            <a:r>
              <a:rPr lang="en-GB" sz="2000" i="1" dirty="0"/>
              <a:t>(O</a:t>
            </a:r>
            <a:r>
              <a:rPr lang="en-GB" sz="2000" i="1" baseline="-25000" dirty="0"/>
              <a:t>1</a:t>
            </a:r>
            <a:r>
              <a:rPr lang="en-GB" sz="2000" i="1" dirty="0"/>
              <a:t>,O</a:t>
            </a:r>
            <a:r>
              <a:rPr lang="en-GB" sz="2000" i="1" baseline="-25000" dirty="0"/>
              <a:t>2</a:t>
            </a:r>
            <a:r>
              <a:rPr lang="en-GB" sz="2000" i="1" dirty="0"/>
              <a:t>,Config) only for Class A (N</a:t>
            </a:r>
            <a:r>
              <a:rPr lang="en-GB" sz="2000" i="1" baseline="-25000" dirty="0"/>
              <a:t>1</a:t>
            </a:r>
            <a:r>
              <a:rPr lang="en-GB" sz="2000" i="1" dirty="0"/>
              <a:t>,N</a:t>
            </a:r>
            <a:r>
              <a:rPr lang="en-GB" sz="2000" i="1" baseline="-25000" dirty="0"/>
              <a:t>2</a:t>
            </a:r>
            <a:r>
              <a:rPr lang="en-GB" sz="2000" i="1" dirty="0"/>
              <a:t>) combinations and rank 3-8</a:t>
            </a:r>
          </a:p>
          <a:p>
            <a:pPr lvl="3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25757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3574</TotalTime>
  <Words>323</Words>
  <Application>Microsoft Office PowerPoint</Application>
  <PresentationFormat>On-screen Show (4:3)</PresentationFormat>
  <Paragraphs>34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remaining issues on advanced CSI reporting</vt:lpstr>
      <vt:lpstr>Proposal: for advanced CSI</vt:lpstr>
      <vt:lpstr>Proposal: for advanced CSI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232</cp:revision>
  <dcterms:created xsi:type="dcterms:W3CDTF">2016-09-09T20:37:00Z</dcterms:created>
  <dcterms:modified xsi:type="dcterms:W3CDTF">2017-02-15T12:24:13Z</dcterms:modified>
</cp:coreProperties>
</file>