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1"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92" d="100"/>
          <a:sy n="92" d="100"/>
        </p:scale>
        <p:origin x="190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B84484-2B80-43EB-A8B6-9B299C4079D0}" type="datetimeFigureOut">
              <a:rPr lang="en-US" smtClean="0"/>
              <a:pPr/>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B84484-2B80-43EB-A8B6-9B299C4079D0}" type="datetimeFigureOut">
              <a:rPr lang="en-US" smtClean="0"/>
              <a:pPr/>
              <a:t>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B84484-2B80-43EB-A8B6-9B299C4079D0}" type="datetimeFigureOut">
              <a:rPr lang="en-US" smtClean="0"/>
              <a:pPr/>
              <a:t>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2/14/2017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smtClean="0"/>
              <a:t>WF on reducing handover delay for </a:t>
            </a:r>
            <a:r>
              <a:rPr lang="en-US" altLang="zh-CN" dirty="0" err="1" smtClean="0"/>
              <a:t>eMTC</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smtClean="0">
                <a:solidFill>
                  <a:schemeClr val="tx1"/>
                </a:solidFill>
              </a:rPr>
              <a:t>Qualcomm, </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smtClean="0"/>
              <a:t>R1-1703514</a:t>
            </a:r>
            <a:endParaRPr lang="en-US" altLang="en-US" sz="1800" b="1" dirty="0">
              <a:latin typeface="Arial" charset="0"/>
            </a:endParaRPr>
          </a:p>
        </p:txBody>
      </p:sp>
      <p:sp>
        <p:nvSpPr>
          <p:cNvPr id="6" name="TextBox 4"/>
          <p:cNvSpPr txBox="1">
            <a:spLocks noChangeArrowheads="1"/>
          </p:cNvSpPr>
          <p:nvPr/>
        </p:nvSpPr>
        <p:spPr bwMode="auto">
          <a:xfrm>
            <a:off x="152400" y="174536"/>
            <a:ext cx="513968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WG1 Meeting </a:t>
            </a:r>
            <a:r>
              <a:rPr lang="en-US" altLang="zh-CN" sz="1800" dirty="0" smtClean="0">
                <a:latin typeface="Arial Unicode MS" pitchFamily="50" charset="-127"/>
                <a:ea typeface="Arial Unicode MS" pitchFamily="50" charset="-127"/>
                <a:cs typeface="Arial Unicode MS" pitchFamily="50" charset="-127"/>
              </a:rPr>
              <a:t>#88</a:t>
            </a:r>
          </a:p>
          <a:p>
            <a:pPr>
              <a:spcBef>
                <a:spcPct val="0"/>
              </a:spcBef>
              <a:buNone/>
            </a:pPr>
            <a:r>
              <a:rPr lang="en-GB" sz="1800" b="1" dirty="0"/>
              <a:t>Athens, Greece 13</a:t>
            </a:r>
            <a:r>
              <a:rPr lang="en-GB" sz="1800" b="1" baseline="30000" dirty="0"/>
              <a:t>th</a:t>
            </a:r>
            <a:r>
              <a:rPr lang="en-GB" sz="1800" b="1" dirty="0"/>
              <a:t> - 17</a:t>
            </a:r>
            <a:r>
              <a:rPr lang="en-GB" sz="1800" b="1" baseline="30000" dirty="0"/>
              <a:t>th</a:t>
            </a:r>
            <a:r>
              <a:rPr lang="en-GB" sz="1800" b="1" dirty="0"/>
              <a:t> February </a:t>
            </a:r>
            <a:r>
              <a:rPr lang="en-GB" sz="1800" b="1" dirty="0" smtClean="0"/>
              <a:t>2017</a:t>
            </a:r>
          </a:p>
          <a:p>
            <a:pPr>
              <a:spcBef>
                <a:spcPct val="0"/>
              </a:spcBef>
              <a:buNone/>
            </a:pPr>
            <a:r>
              <a:rPr lang="en-GB" sz="1800" b="1" dirty="0" smtClean="0"/>
              <a:t>A.I. 7.1.1</a:t>
            </a:r>
            <a:endParaRPr lang="en-US" sz="1800" dirty="0"/>
          </a:p>
          <a:p>
            <a:pPr>
              <a:spcBef>
                <a:spcPct val="0"/>
              </a:spcBef>
              <a:buNone/>
            </a:pP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Background</a:t>
            </a:r>
            <a:endParaRPr lang="en-US" dirty="0"/>
          </a:p>
        </p:txBody>
      </p:sp>
      <p:sp>
        <p:nvSpPr>
          <p:cNvPr id="5" name="内容占位符 2"/>
          <p:cNvSpPr>
            <a:spLocks noGrp="1"/>
          </p:cNvSpPr>
          <p:nvPr>
            <p:ph idx="1"/>
          </p:nvPr>
        </p:nvSpPr>
        <p:spPr>
          <a:xfrm>
            <a:off x="395536" y="980728"/>
            <a:ext cx="8280920" cy="5400600"/>
          </a:xfrm>
        </p:spPr>
        <p:txBody>
          <a:bodyPr>
            <a:normAutofit/>
          </a:bodyPr>
          <a:lstStyle/>
          <a:p>
            <a:pPr lvl="0"/>
            <a:r>
              <a:rPr lang="en-US" sz="2200" dirty="0" smtClean="0"/>
              <a:t>LS from </a:t>
            </a:r>
            <a:r>
              <a:rPr lang="en-US" sz="2200" dirty="0"/>
              <a:t>RAN4 </a:t>
            </a:r>
            <a:r>
              <a:rPr lang="en-US" sz="2200" dirty="0" smtClean="0"/>
              <a:t>(R1-1701570) with the following observation:</a:t>
            </a:r>
          </a:p>
          <a:p>
            <a:pPr lvl="1"/>
            <a:r>
              <a:rPr lang="en-GB" sz="1400" b="1" dirty="0"/>
              <a:t>Observation 1</a:t>
            </a:r>
            <a:r>
              <a:rPr lang="en-GB" sz="1400" dirty="0"/>
              <a:t>: The UE is required to acquire the MIB of the target cell during handover procedures.  This increases handover delay significantly for UE Cat-M1 CE Mode B.</a:t>
            </a:r>
            <a:endParaRPr lang="en-US" sz="1400" dirty="0"/>
          </a:p>
          <a:p>
            <a:r>
              <a:rPr lang="en-US" sz="1800" dirty="0" smtClean="0"/>
              <a:t>In 36.211 we have the following statement:</a:t>
            </a:r>
          </a:p>
          <a:p>
            <a:pPr lvl="1"/>
            <a:r>
              <a:rPr lang="en-GB" sz="1400" dirty="0"/>
              <a:t>PRACH configurations 0, 1, 2, 15, 16, 17, 18, 31, 32, 33, 34, 47, 48, 49, 50 and 63 the UE may for handover purposes assume an absolute value of the relative time difference between radio </a:t>
            </a:r>
            <a:r>
              <a:rPr lang="en-GB" sz="1400" dirty="0" smtClean="0"/>
              <a:t>frame</a:t>
            </a:r>
            <a:r>
              <a:rPr lang="en-GB" sz="1400" i="1" dirty="0"/>
              <a:t> </a:t>
            </a:r>
            <a:r>
              <a:rPr lang="en-GB" sz="1400" i="1" dirty="0" smtClean="0"/>
              <a:t>i </a:t>
            </a:r>
            <a:r>
              <a:rPr lang="en-GB" sz="1400" dirty="0" smtClean="0"/>
              <a:t>in the current and </a:t>
            </a:r>
            <a:r>
              <a:rPr lang="en-GB" sz="1400" dirty="0"/>
              <a:t>the target cell of less than </a:t>
            </a:r>
            <a:r>
              <a:rPr lang="en-GB" sz="1400" dirty="0" smtClean="0"/>
              <a:t>153600 </a:t>
            </a:r>
            <a:r>
              <a:rPr lang="en-GB" sz="1400" dirty="0" err="1" smtClean="0"/>
              <a:t>Ts</a:t>
            </a:r>
            <a:endParaRPr lang="en-GB" sz="1400" dirty="0" smtClean="0"/>
          </a:p>
          <a:p>
            <a:pPr lvl="1"/>
            <a:r>
              <a:rPr lang="en-GB" sz="1400" dirty="0"/>
              <a:t>For frame structure type 2 with PRACH configuration indices 0, 1, 2, 20, 21, 22, 30, 31, 32, 40, 41, 42, 48, 49, 50, or with PRACH configuration indices 51, 53, 54, 55, 56, 57 in UL/DL configuration 3, 4, 5,</a:t>
            </a:r>
            <a:r>
              <a:rPr lang="en-GB" sz="1400" u="sng" dirty="0"/>
              <a:t> </a:t>
            </a:r>
            <a:r>
              <a:rPr lang="en-GB" sz="1400" dirty="0"/>
              <a:t>the UE may for handover purposes assume an absolute value of the relative time difference between radio frame </a:t>
            </a:r>
            <a:r>
              <a:rPr lang="en-GB" sz="1400" i="1" dirty="0" smtClean="0"/>
              <a:t>I </a:t>
            </a:r>
            <a:r>
              <a:rPr lang="en-GB" sz="1400" dirty="0"/>
              <a:t>in the current cell and the target cell is less than 153600 </a:t>
            </a:r>
            <a:r>
              <a:rPr lang="en-GB" sz="1400" dirty="0" err="1" smtClean="0"/>
              <a:t>Ts</a:t>
            </a:r>
            <a:endParaRPr lang="en-GB" sz="1400" dirty="0" smtClean="0"/>
          </a:p>
          <a:p>
            <a:pPr lvl="1"/>
            <a:endParaRPr lang="en-GB" sz="1400" dirty="0"/>
          </a:p>
          <a:p>
            <a:r>
              <a:rPr lang="en-GB" sz="1800" dirty="0" smtClean="0"/>
              <a:t>If the UE knows the SFN a priori, it doesn’t need to acquire MIB.</a:t>
            </a:r>
            <a:endParaRPr lang="en-GB"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Proposals</a:t>
            </a:r>
            <a:endParaRPr lang="en-US" dirty="0"/>
          </a:p>
        </p:txBody>
      </p:sp>
      <p:sp>
        <p:nvSpPr>
          <p:cNvPr id="5" name="内容占位符 2"/>
          <p:cNvSpPr>
            <a:spLocks noGrp="1"/>
          </p:cNvSpPr>
          <p:nvPr>
            <p:ph idx="1"/>
          </p:nvPr>
        </p:nvSpPr>
        <p:spPr>
          <a:xfrm>
            <a:off x="395536" y="980728"/>
            <a:ext cx="8280920" cy="5400600"/>
          </a:xfrm>
        </p:spPr>
        <p:txBody>
          <a:bodyPr>
            <a:normAutofit/>
          </a:bodyPr>
          <a:lstStyle/>
          <a:p>
            <a:r>
              <a:rPr lang="en-US" sz="2200" dirty="0" smtClean="0"/>
              <a:t>From RAN1 perspective, it is beneficial to introduce a new field in the handover message that signals that the offset between source and destination cell is less than </a:t>
            </a:r>
            <a:r>
              <a:rPr lang="en-GB" sz="2400" dirty="0"/>
              <a:t>153600 </a:t>
            </a:r>
            <a:r>
              <a:rPr lang="en-GB" sz="2400" dirty="0" err="1" smtClean="0"/>
              <a:t>Ts</a:t>
            </a:r>
            <a:endParaRPr lang="en-GB" sz="2400" dirty="0" smtClean="0"/>
          </a:p>
          <a:p>
            <a:endParaRPr lang="en-GB" sz="2400" dirty="0"/>
          </a:p>
          <a:p>
            <a:r>
              <a:rPr lang="en-GB" sz="2400" dirty="0" smtClean="0"/>
              <a:t>Send an LS to RAN2/4 with this agreement</a:t>
            </a:r>
            <a:endParaRPr lang="en-GB" sz="2400" dirty="0"/>
          </a:p>
          <a:p>
            <a:pPr lvl="0"/>
            <a:endParaRPr lang="en-US" sz="2200" dirty="0" smtClean="0"/>
          </a:p>
        </p:txBody>
      </p:sp>
    </p:spTree>
    <p:extLst>
      <p:ext uri="{BB962C8B-B14F-4D97-AF65-F5344CB8AC3E}">
        <p14:creationId xmlns:p14="http://schemas.microsoft.com/office/powerpoint/2010/main" val="2719787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13017</TotalTime>
  <Words>295</Words>
  <Application>Microsoft Office PowerPoint</Application>
  <PresentationFormat>On-screen Show (4:3)</PresentationFormat>
  <Paragraphs>18</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 Unicode MS</vt:lpstr>
      <vt:lpstr>宋体</vt:lpstr>
      <vt:lpstr>Arial</vt:lpstr>
      <vt:lpstr>Calibri</vt:lpstr>
      <vt:lpstr>Office Theme</vt:lpstr>
      <vt:lpstr>WF on reducing handover delay for eMTC</vt:lpstr>
      <vt:lpstr>Background</vt:lpstr>
      <vt:lpstr>Proposals</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ePDCCH detection for LC/CE UE</dc:title>
  <dc:creator>mtk09788</dc:creator>
  <cp:lastModifiedBy>Rico Alvarino, Alberto</cp:lastModifiedBy>
  <cp:revision>1137</cp:revision>
  <dcterms:created xsi:type="dcterms:W3CDTF">2015-04-22T00:12:23Z</dcterms:created>
  <dcterms:modified xsi:type="dcterms:W3CDTF">2017-02-14T08:28:24Z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y fmtid="{D5CDD505-2E9C-101B-9397-08002B2CF9AE}" pid="14" name="_AdHocReviewCycleID">
    <vt:i4>-1325038457</vt:i4>
  </property>
  <property fmtid="{D5CDD505-2E9C-101B-9397-08002B2CF9AE}" pid="15" name="_EmailSubject">
    <vt:lpwstr>WF on enhanced eMBMS modes and backward compatibility</vt:lpwstr>
  </property>
  <property fmtid="{D5CDD505-2E9C-101B-9397-08002B2CF9AE}" pid="16" name="_AuthorEmail">
    <vt:lpwstr>albertor@qti.qualcomm.com</vt:lpwstr>
  </property>
  <property fmtid="{D5CDD505-2E9C-101B-9397-08002B2CF9AE}" pid="17" name="_AuthorEmailDisplayName">
    <vt:lpwstr>Rico Alvarino, Alberto</vt:lpwstr>
  </property>
  <property fmtid="{D5CDD505-2E9C-101B-9397-08002B2CF9AE}" pid="18" name="_PreviousAdHocReviewCycleID">
    <vt:i4>-1607108102</vt:i4>
  </property>
</Properties>
</file>