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60" r:id="rId5"/>
    <p:sldId id="262" r:id="rId6"/>
    <p:sldId id="264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>
      <p:ext uri="{19B8F6BF-5375-455C-9EA6-DF929625EA0E}">
        <p15:presenceInfo xmlns:p15="http://schemas.microsoft.com/office/powerpoint/2012/main" userId="S-1-5-21-1538607324-3213881460-940295383-4979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>
        <p:scale>
          <a:sx n="75" d="100"/>
          <a:sy n="75" d="100"/>
        </p:scale>
        <p:origin x="16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46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821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717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advanced CSI codebook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Ericsson, Samsung, CATT</a:t>
            </a:r>
            <a:r>
              <a:rPr lang="en-US" sz="2800"/>
              <a:t>, [NTT DOCOMO], </a:t>
            </a:r>
            <a:r>
              <a:rPr lang="en-US" sz="2800" dirty="0" err="1"/>
              <a:t>Kathrein</a:t>
            </a:r>
            <a:r>
              <a:rPr lang="en-US" sz="2800" dirty="0"/>
              <a:t> </a:t>
            </a:r>
            <a:r>
              <a:rPr lang="en-US" sz="2800" dirty="0" err="1"/>
              <a:t>Werke</a:t>
            </a:r>
            <a:r>
              <a:rPr lang="en-US" sz="2800" dirty="0"/>
              <a:t>, Mitsubishi, Verizon, LG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#87</a:t>
            </a:r>
            <a:endParaRPr kumimoji="1" lang="zh-CN" altLang="zh-CN" sz="2000" dirty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2016</a:t>
            </a:r>
          </a:p>
          <a:p>
            <a:r>
              <a:rPr kumimoji="1" lang="en-US" altLang="ja-JP" sz="2000" dirty="0"/>
              <a:t>Agenda item: 6.2.2.1.1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 dirty="0">
                <a:ea typeface="Gulim" pitchFamily="34" charset="-127"/>
              </a:rPr>
              <a:t>13246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56834"/>
            <a:ext cx="8534400" cy="5748765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sz="2000" dirty="0"/>
              <a:t>Two configurations</a:t>
            </a:r>
          </a:p>
          <a:p>
            <a:pPr lvl="1">
              <a:lnSpc>
                <a:spcPct val="120000"/>
              </a:lnSpc>
            </a:pPr>
            <a:r>
              <a:rPr lang="en-US" sz="1800" b="1" dirty="0"/>
              <a:t>Config 1: </a:t>
            </a:r>
            <a:r>
              <a:rPr lang="en-US" sz="1800" dirty="0"/>
              <a:t>Orthogonal W1 matrix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Orthogonal basis, freely selected beams 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Non-equal gain combining (with e.g. 2 bits)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L-beam selection is wideband</a:t>
            </a:r>
            <a:endParaRPr lang="en-US" sz="1600" dirty="0">
              <a:solidFill>
                <a:srgbClr val="FF0000"/>
              </a:solidFill>
            </a:endParaRPr>
          </a:p>
          <a:p>
            <a:pPr lvl="2">
              <a:lnSpc>
                <a:spcPct val="120000"/>
              </a:lnSpc>
            </a:pPr>
            <a:r>
              <a:rPr lang="en-US" sz="1600" dirty="0">
                <a:solidFill>
                  <a:srgbClr val="FF0000"/>
                </a:solidFill>
              </a:rPr>
              <a:t>Independent encoding of layers</a:t>
            </a:r>
          </a:p>
          <a:p>
            <a:pPr lvl="1">
              <a:lnSpc>
                <a:spcPct val="120000"/>
              </a:lnSpc>
            </a:pPr>
            <a:r>
              <a:rPr lang="en-US" sz="1800" b="1" dirty="0"/>
              <a:t>Config 2</a:t>
            </a:r>
            <a:r>
              <a:rPr lang="en-US" sz="1800" dirty="0"/>
              <a:t>: Non-orthogonal W1 based on Rel-13 Class A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Non-orthogonal basis, 4 fixed beams 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Equal gain combining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Beam selection (out of 4 beams) is subband, if configured</a:t>
            </a:r>
          </a:p>
          <a:p>
            <a:pPr lvl="3">
              <a:lnSpc>
                <a:spcPct val="120000"/>
              </a:lnSpc>
            </a:pPr>
            <a:r>
              <a:rPr lang="en-US" sz="1200" dirty="0"/>
              <a:t>2 or 1 beams selected</a:t>
            </a:r>
          </a:p>
          <a:p>
            <a:pPr lvl="2">
              <a:lnSpc>
                <a:spcPct val="120000"/>
              </a:lnSpc>
            </a:pPr>
            <a:r>
              <a:rPr lang="en-US" sz="1600" dirty="0">
                <a:solidFill>
                  <a:srgbClr val="FF0000"/>
                </a:solidFill>
              </a:rPr>
              <a:t>Joint encoding of layers</a:t>
            </a:r>
          </a:p>
          <a:p>
            <a:pPr lvl="1">
              <a:lnSpc>
                <a:spcPct val="120000"/>
              </a:lnSpc>
            </a:pPr>
            <a:r>
              <a:rPr lang="en-US" sz="1800" dirty="0"/>
              <a:t>When &gt;1 values of L are supported, FFS the selection of L  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Alt 1: UE recommendation of L </a:t>
            </a:r>
          </a:p>
          <a:p>
            <a:pPr lvl="2">
              <a:lnSpc>
                <a:spcPct val="120000"/>
              </a:lnSpc>
            </a:pPr>
            <a:r>
              <a:rPr lang="en-US" sz="1600" dirty="0"/>
              <a:t>Alt. 2: configuration via higher layer signaling</a:t>
            </a:r>
          </a:p>
          <a:p>
            <a:pPr lvl="1">
              <a:lnSpc>
                <a:spcPct val="12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Overview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</p:spPr>
            <p:txBody>
              <a:bodyPr>
                <a:normAutofit fontScale="85000" lnSpcReduction="10000"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CA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r>
                      <a:rPr lang="en-CA" sz="2000"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sz="200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  <m:r>
                          <a:rPr lang="sv-SE" sz="2000" i="1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(0)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,..,</m:t>
                    </m:r>
                    <m:sSub>
                      <m:sSubPr>
                        <m:ctrlPr>
                          <a:rPr lang="en-CA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CA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CA" sz="2000">
                                <a:latin typeface="Cambria Math" panose="02040503050406030204" pitchFamily="18" charset="0"/>
                              </a:rPr>
                              <m:t>−1 </m:t>
                            </m:r>
                          </m:sub>
                        </m:sSub>
                        <m:r>
                          <a:rPr lang="en-CA" sz="2000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  <m:r>
                          <a:rPr lang="sv-SE" sz="2000"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sup>
                        </m:sSubSup>
                      </m:sub>
                    </m:sSub>
                    <m:r>
                      <a:rPr lang="en-CA" sz="200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000" dirty="0"/>
              </a:p>
              <a:p>
                <a:pPr lvl="1"/>
                <a:r>
                  <a:rPr lang="sv-SE" sz="1800" dirty="0"/>
                  <a:t>For rank 1:  </a:t>
                </a:r>
                <a14:m>
                  <m:oMath xmlns:m="http://schemas.openxmlformats.org/officeDocument/2006/math">
                    <m:r>
                      <a:rPr lang="sv-SE" sz="1800"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800"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sv-SE" sz="1800" b="0" i="0" smtClean="0">
                                    <a:latin typeface="Cambria Math" panose="02040503050406030204" pitchFamily="18" charset="0"/>
                                  </a:rPr>
                                  <m:t>,1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dirty="0"/>
                  <a:t> 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CA" sz="1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b="0" i="0" smtClean="0"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>
                                      <a:latin typeface="Cambria Math" panose="02040503050406030204" pitchFamily="18" charset="0"/>
                                    </a:rPr>
                                    <m:t>𝐜</m:t>
                                  </m:r>
                                </m:e>
                                <m:sub>
                                  <m:r>
                                    <a:rPr lang="en-CA" sz="1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b="0" i="0" smtClean="0"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800" dirty="0"/>
              </a:p>
              <a:p>
                <a:pPr lvl="1"/>
                <a:r>
                  <a:rPr lang="sv-SE" sz="1800" dirty="0">
                    <a:solidFill>
                      <a:srgbClr val="FF0000"/>
                    </a:solidFill>
                  </a:rPr>
                  <a:t>For rank 2: 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sv-SE" sz="18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800" i="1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80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800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800" dirty="0">
                    <a:solidFill>
                      <a:srgbClr val="FF0000"/>
                    </a:solidFill>
                  </a:rPr>
                  <a:t> 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CA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v-SE" sz="18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lang="sv-SE" sz="1800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sv-SE" sz="18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CA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𝐜</m:t>
                        </m:r>
                      </m:e>
                      <m:sub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CA" sz="18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CA" sz="1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CA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8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18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,0</m:t>
                                </m:r>
                              </m:sub>
                            </m:sSub>
                            <m:r>
                              <a:rPr lang="en-CA" sz="1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sv-SE" sz="18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sv-SE" sz="18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  <m:r>
                                  <a:rPr lang="en-CA" sz="18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CA" sz="18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600" dirty="0">
                    <a:solidFill>
                      <a:srgbClr val="FF0000"/>
                    </a:solidFill>
                  </a:rPr>
                  <a:t>,</a:t>
                </a:r>
                <a:r>
                  <a:rPr lang="en-CA" sz="16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CA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6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sv-SE" sz="1600" dirty="0">
                    <a:solidFill>
                      <a:srgbClr val="FF00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sz="1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1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sz="1600" dirty="0">
                  <a:solidFill>
                    <a:srgbClr val="FF0000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sv-SE" sz="18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;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r>
                  <a:rPr lang="sv-SE" sz="1800" dirty="0"/>
                  <a:t>, </a:t>
                </a:r>
                <a14:m>
                  <m:oMath xmlns:m="http://schemas.openxmlformats.org/officeDocument/2006/math">
                    <m:r>
                      <a:rPr lang="sv-SE" sz="18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sv-SE" sz="1800" i="1"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endParaRPr lang="sv-SE" sz="1800" dirty="0"/>
              </a:p>
              <a:p>
                <a:pPr marL="914400" lvl="2" indent="0">
                  <a:buNone/>
                </a:pPr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:endParaRPr lang="sv-SE" sz="1800" dirty="0">
                  <a:solidFill>
                    <a:srgbClr val="00B0F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the number of beams </a:t>
                </a:r>
                <a:endParaRPr lang="en-US" sz="2800" b="1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is a 2D DFT beam from oversampled grid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8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0≤</m:t>
                    </m:r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≤1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  beam power scaling factor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beam combining coefficient for beam </a:t>
                </a:r>
                <a14:m>
                  <m:oMath xmlns:m="http://schemas.openxmlformats.org/officeDocument/2006/math">
                    <m:r>
                      <a:rPr lang="sv-SE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 and on polarization </a:t>
                </a:r>
                <a:r>
                  <a:rPr lang="en-US" sz="2000" i="1" dirty="0">
                    <a:solidFill>
                      <a:schemeClr val="tx1"/>
                    </a:solidFill>
                  </a:rPr>
                  <a:t>r </a:t>
                </a:r>
                <a:r>
                  <a:rPr lang="en-US" sz="2000" dirty="0">
                    <a:solidFill>
                      <a:schemeClr val="tx1"/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sz="2000" i="1" dirty="0">
                  <a:solidFill>
                    <a:schemeClr val="tx1"/>
                  </a:solidFill>
                </a:endParaRPr>
              </a:p>
              <a:p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90600"/>
                <a:ext cx="8610600" cy="4572000"/>
              </a:xfrm>
              <a:blipFill>
                <a:blip r:embed="rId3"/>
                <a:stretch>
                  <a:fillRect l="-354" t="-133" b="-5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9550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1 codebook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762000"/>
                <a:ext cx="4495800" cy="5943600"/>
              </a:xfrm>
              <a:ln>
                <a:solidFill>
                  <a:schemeClr val="accent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Config 1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W1</a:t>
                </a:r>
                <a:r>
                  <a:rPr lang="en-US" sz="2000" dirty="0"/>
                  <a:t>: </a:t>
                </a:r>
                <a:r>
                  <a:rPr lang="en-US" sz="2000" i="1" dirty="0"/>
                  <a:t>L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i="1" dirty="0"/>
                  <a:t> </a:t>
                </a:r>
                <a:r>
                  <a:rPr lang="en-US" sz="2000" dirty="0"/>
                  <a:t>{2,3}</a:t>
                </a:r>
                <a:endParaRPr lang="en-US" sz="2000" strike="sngStrike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sv-SE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…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sz="16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n-US" sz="1600" dirty="0">
                        <a:solidFill>
                          <a:schemeClr val="tx1"/>
                        </a:solidFill>
                      </a:rPr>
                      <m:t>: 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  <m:r>
                      <m:rPr>
                        <m:nor/>
                      </m:rPr>
                      <a:rPr lang="en-US" sz="1600" dirty="0">
                        <a:solidFill>
                          <a:schemeClr val="tx1"/>
                        </a:solidFill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…,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1600" i="1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…,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=1,  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1, </m:t>
                        </m:r>
                        <m:rad>
                          <m:radPr>
                            <m:degHide m:val="on"/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0.5</m:t>
                            </m:r>
                          </m:e>
                        </m:rad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ad>
                          <m:radPr>
                            <m:degHide m:val="on"/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0.25</m:t>
                            </m:r>
                          </m:e>
                        </m:rad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</a:p>
              <a:p>
                <a:pPr lvl="1"/>
                <a:endParaRPr lang="en-US" sz="2000" dirty="0">
                  <a:solidFill>
                    <a:schemeClr val="tx1"/>
                  </a:solidFill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W2: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-PSK combining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always </a:t>
                </a:r>
                <a:endParaRPr lang="sv-SE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⋅2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2,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chemeClr val="tx1"/>
                    </a:solidFill>
                  </a:rPr>
                  <a:t>FFS: If (L=2,N=3) and/or (L=3,N=2) is not supported</a:t>
                </a:r>
                <a:endParaRPr lang="en-US" sz="1200" dirty="0">
                  <a:solidFill>
                    <a:schemeClr val="tx1"/>
                  </a:solidFill>
                </a:endParaRPr>
              </a:p>
              <a:p>
                <a:pPr lvl="0"/>
                <a:endParaRPr lang="en-US" dirty="0">
                  <a:solidFill>
                    <a:schemeClr val="tx1"/>
                  </a:solidFill>
                </a:endParaRPr>
              </a:p>
              <a:p>
                <a:pPr marL="0" marR="9525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solidFill>
                    <a:schemeClr val="tx1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62000"/>
                <a:ext cx="4495800" cy="5943600"/>
              </a:xfrm>
              <a:blipFill>
                <a:blip r:embed="rId3"/>
                <a:stretch>
                  <a:fillRect l="-1081" t="-40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4648200" y="762000"/>
                <a:ext cx="4495800" cy="594360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000" b="1" dirty="0"/>
                  <a:t>Config 2</a:t>
                </a:r>
              </a:p>
              <a:p>
                <a:pPr marL="3429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</a:rPr>
                  <a:t>W1: </a:t>
                </a:r>
                <a:r>
                  <a:rPr lang="en-US" sz="2000" i="1" dirty="0"/>
                  <a:t>L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i="1" dirty="0"/>
                  <a:t> </a:t>
                </a:r>
                <a:r>
                  <a:rPr lang="en-US" sz="2000" dirty="0"/>
                  <a:t>{2,4}</a:t>
                </a:r>
                <a:endParaRPr lang="en-US" sz="2000" strike="sngStrike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  <m:sup/>
                    </m:sSubSup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sSub>
                      <m:sSubPr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0, 1, 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2, 3</m:t>
                        </m:r>
                      </m:e>
                    </m:d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=(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f>
                      <m:fPr>
                        <m:ctrlP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sv-SE" sz="1600" dirty="0">
                    <a:solidFill>
                      <a:schemeClr val="tx1"/>
                    </a:solidFill>
                  </a:rPr>
                  <a:t>Beam power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1  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endParaRPr lang="en-US" sz="2000" dirty="0">
                  <a:solidFill>
                    <a:schemeClr val="tx1"/>
                  </a:solidFill>
                </a:endParaRPr>
              </a:p>
              <a:p>
                <a:pPr lvl="1"/>
                <a:endParaRPr lang="en-US" sz="2000" dirty="0">
                  <a:solidFill>
                    <a:schemeClr val="tx1"/>
                  </a:solidFill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W2: QPSK combining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always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,−1,−</m:t>
                        </m:r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sv-SE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8200" y="762000"/>
                <a:ext cx="4495800" cy="5943600"/>
              </a:xfrm>
              <a:prstGeom prst="rect">
                <a:avLst/>
              </a:prstGeom>
              <a:blipFill rotWithShape="1">
                <a:blip r:embed="rId4"/>
                <a:stretch>
                  <a:fillRect l="-1083" t="-40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97456"/>
                  </p:ext>
                </p:extLst>
              </p:nvPr>
            </p:nvGraphicFramePr>
            <p:xfrm>
              <a:off x="4762500" y="5334000"/>
              <a:ext cx="4267200" cy="1237870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1600199">
                      <a:extLst>
                        <a:ext uri="{9D8B030D-6E8A-4147-A177-3AD203B41FA5}">
                          <a16:colId xmlns:a16="http://schemas.microsoft.com/office/drawing/2014/main" val="4257871145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123164019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3688641728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4289351080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:a16="http://schemas.microsoft.com/office/drawing/2014/main" val="4138118446"/>
                        </a:ext>
                      </a:extLst>
                    </a:gridCol>
                    <a:gridCol w="533401">
                      <a:extLst>
                        <a:ext uri="{9D8B030D-6E8A-4147-A177-3AD203B41FA5}">
                          <a16:colId xmlns:a16="http://schemas.microsoft.com/office/drawing/2014/main" val="2776553376"/>
                        </a:ext>
                      </a:extLst>
                    </a:gridCol>
                  </a:tblGrid>
                  <a:tr h="190668"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group </a:t>
                          </a:r>
                          <a:r>
                            <a:rPr lang="en-US" sz="1400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endParaRPr lang="en-US" sz="14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rowSpan="2" h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index i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6856416"/>
                      </a:ext>
                    </a:extLst>
                  </a:tr>
                  <a:tr h="190668">
                    <a:tc gridSpan="2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849410540"/>
                      </a:ext>
                    </a:extLst>
                  </a:tr>
                  <a:tr h="196318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“Square”</a:t>
                          </a:r>
                        </a:p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(Rel-13 Config 2)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𝒅</m:t>
                                    </m:r>
                                  </m:e>
                                  <m:sub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07482742"/>
                      </a:ext>
                    </a:extLst>
                  </a:tr>
                  <a:tr h="248575"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𝒅</m:t>
                                    </m:r>
                                  </m:e>
                                  <m:sub>
                                    <m:r>
                                      <a:rPr lang="sv-SE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CA" sz="1400" b="1" i="1" smtClean="0">
                                        <a:solidFill>
                                          <a:schemeClr val="tx1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b="1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36457097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197456"/>
                  </p:ext>
                </p:extLst>
              </p:nvPr>
            </p:nvGraphicFramePr>
            <p:xfrm>
              <a:off x="4762500" y="5334000"/>
              <a:ext cx="4267200" cy="1237870"/>
            </p:xfrm>
            <a:graphic>
              <a:graphicData uri="http://schemas.openxmlformats.org/drawingml/2006/table">
                <a:tbl>
                  <a:tblPr firstRow="1" bandRow="1">
                    <a:tableStyleId>{35758FB7-9AC5-4552-8A53-C91805E547FA}</a:tableStyleId>
                  </a:tblPr>
                  <a:tblGrid>
                    <a:gridCol w="1600199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257871145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23164019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688641728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289351080"/>
                        </a:ext>
                      </a:extLst>
                    </a:gridCol>
                    <a:gridCol w="5334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4138118446"/>
                        </a:ext>
                      </a:extLst>
                    </a:gridCol>
                    <a:gridCol w="533401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2776553376"/>
                        </a:ext>
                      </a:extLst>
                    </a:gridCol>
                  </a:tblGrid>
                  <a:tr h="304800"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group </a:t>
                          </a:r>
                          <a:r>
                            <a:rPr lang="en-US" sz="1400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endParaRPr lang="en-US" sz="1400" dirty="0">
                            <a:solidFill>
                              <a:schemeClr val="tx1">
                                <a:lumMod val="50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 rowSpan="2" h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Beam index i</a:t>
                          </a:r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4176856416"/>
                      </a:ext>
                    </a:extLst>
                  </a:tr>
                  <a:tr h="304800">
                    <a:tc gridSpan="2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849410540"/>
                      </a:ext>
                    </a:extLst>
                  </a:tr>
                  <a:tr h="314135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“Square”</a:t>
                          </a:r>
                        </a:p>
                        <a:p>
                          <a:pPr algn="ctr"/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(Rel-13 </a:t>
                          </a:r>
                          <a:r>
                            <a:rPr lang="en-US" sz="1400" b="1" dirty="0" err="1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Config</a:t>
                          </a:r>
                          <a:r>
                            <a:rPr lang="en-US" sz="1400" b="1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 2)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305682" t="-203922" r="-405682" b="-1215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607482742"/>
                      </a:ext>
                    </a:extLst>
                  </a:tr>
                  <a:tr h="314135">
                    <a:tc vMerge="1">
                      <a:txBody>
                        <a:bodyPr/>
                        <a:lstStyle/>
                        <a:p>
                          <a:endParaRPr 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 rotWithShape="1">
                          <a:blip r:embed="rId5"/>
                          <a:stretch>
                            <a:fillRect l="-305682" t="-298077" r="-405682" b="-19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solidFill>
                                <a:schemeClr val="tx1">
                                  <a:lumMod val="50000"/>
                                </a:schemeClr>
                              </a:solidFill>
                            </a:rPr>
                            <a:t>1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336457097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5569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1 Payload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094984"/>
              </p:ext>
            </p:extLst>
          </p:nvPr>
        </p:nvGraphicFramePr>
        <p:xfrm>
          <a:off x="5105400" y="1066800"/>
          <a:ext cx="3733800" cy="1680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0189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2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9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138244"/>
              </p:ext>
            </p:extLst>
          </p:nvPr>
        </p:nvGraphicFramePr>
        <p:xfrm>
          <a:off x="304800" y="1066800"/>
          <a:ext cx="4038601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1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 (QPSK), </a:t>
                      </a:r>
                      <a:r>
                        <a:rPr lang="en-US" sz="1800" baseline="0" dirty="0"/>
                        <a:t>9 (8PSK)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19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10</a:t>
                      </a:r>
                      <a:r>
                        <a:rPr lang="en-US" sz="1800" baseline="0" dirty="0"/>
                        <a:t> (QPSK</a:t>
                      </a:r>
                      <a:r>
                        <a:rPr lang="en-US" sz="1800" dirty="0"/>
                        <a:t>), 15</a:t>
                      </a:r>
                      <a:r>
                        <a:rPr lang="en-US" sz="1800" baseline="0" dirty="0"/>
                        <a:t> (8PSK)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04800" y="2971800"/>
                <a:ext cx="4191000" cy="3080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Signal leading beam index: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 panose="02040503050406030204" pitchFamily="18" charset="0"/>
                          </a:rPr>
                          <m:t>=4</m:t>
                        </m:r>
                      </m:e>
                    </m:func>
                  </m:oMath>
                </a14:m>
                <a:r>
                  <a:rPr lang="en-US" dirty="0"/>
                  <a:t> bits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sv-SE" dirty="0"/>
                  <a:t>Signal rotation index: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sv-SE"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sv-S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sv-SE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i="1">
                            <a:latin typeface="Cambria Math" panose="02040503050406030204" pitchFamily="18" charset="0"/>
                          </a:rPr>
                          <m:t>=4</m:t>
                        </m:r>
                      </m:e>
                    </m:func>
                  </m:oMath>
                </a14:m>
                <a:r>
                  <a:rPr lang="en-US" dirty="0"/>
                  <a:t> bits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Signal group of last L-1 </a:t>
                </a:r>
                <a:r>
                  <a:rPr lang="en-US" dirty="0">
                    <a:solidFill>
                      <a:schemeClr val="tx1"/>
                    </a:solidFill>
                  </a:rPr>
                  <a:t>beams: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sv-SE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sv-SE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sv-SE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sv-SE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sSub>
                                      <m:sSubPr>
                                        <m:ctrlP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sv-SE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sv-SE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  <m:r>
                                      <a:rPr lang="sv-SE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eqArr>
                              </m:e>
                            </m:d>
                          </m:e>
                        </m:func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sv-SE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US" dirty="0"/>
                  <a:t> bits for L = 3)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sv-SE" dirty="0"/>
                  <a:t>Signal power level for last L-1 beams: 2(L-1) bits (2 bits per beam)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2971800"/>
                <a:ext cx="4191000" cy="3080139"/>
              </a:xfrm>
              <a:prstGeom prst="rect">
                <a:avLst/>
              </a:prstGeom>
              <a:blipFill>
                <a:blip r:embed="rId3"/>
                <a:stretch>
                  <a:fillRect l="-872" t="-1188" b="-21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724400" y="3011208"/>
                <a:ext cx="4114800" cy="35020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Assuming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i="1"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sv-SE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285750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3 bits for subband beam selection only when L = 2 is configured</a:t>
                </a:r>
              </a:p>
              <a:p>
                <a:pPr marL="742950" lvl="1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sv-S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sv-SE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US" dirty="0"/>
                  <a:t> states for selecting 2 out of 4 beams in W1</a:t>
                </a:r>
              </a:p>
              <a:p>
                <a:pPr marL="742950" lvl="1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Remaining 2 states selects 1 beam in legacy Rel-13 fashion</a:t>
                </a:r>
              </a:p>
              <a:p>
                <a:pPr marL="1200150" lvl="2" indent="-285750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dirty="0"/>
                  <a:t>As beam cophasing not used in this case, legacy W2 4 bit PMI indicated with the 6 cophasing bits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011208"/>
                <a:ext cx="4114800" cy="3502049"/>
              </a:xfrm>
              <a:prstGeom prst="rect">
                <a:avLst/>
              </a:prstGeom>
              <a:blipFill>
                <a:blip r:embed="rId4"/>
                <a:stretch>
                  <a:fillRect l="-889" t="-1045" r="-2222" b="-1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1922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000" dirty="0"/>
              <a:t>Proposal: Rank 2 codebook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762000"/>
                <a:ext cx="4343400" cy="6096000"/>
              </a:xfrm>
              <a:ln>
                <a:solidFill>
                  <a:schemeClr val="accent1"/>
                </a:solidFill>
              </a:ln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:r>
                  <a:rPr lang="en-US" sz="2000" b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2000" b="1" dirty="0">
                    <a:solidFill>
                      <a:schemeClr val="tx1"/>
                    </a:solidFill>
                  </a:rPr>
                  <a:t> 1</a:t>
                </a:r>
              </a:p>
              <a:p>
                <a:pPr marL="0" indent="0" algn="ctr">
                  <a:buNone/>
                </a:pPr>
                <a:endParaRPr lang="en-US" sz="2000" b="1" dirty="0">
                  <a:solidFill>
                    <a:schemeClr val="tx1"/>
                  </a:solidFill>
                </a:endParaRP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W1: L=2 beams</a:t>
                </a:r>
              </a:p>
              <a:p>
                <a:r>
                  <a:rPr lang="en-US" sz="2000" dirty="0">
                    <a:solidFill>
                      <a:schemeClr val="tx1"/>
                    </a:solidFill>
                  </a:rPr>
                  <a:t>W2: Independent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-PSK combining per layer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sv-SE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  <m:r>
                          <a:rPr lang="sv-SE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0,1,0</m:t>
                        </m:r>
                      </m:sub>
                    </m:sSub>
                    <m:r>
                      <a:rPr lang="sv-SE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sv-SE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always </a:t>
                </a:r>
                <a:endParaRPr lang="sv-SE" sz="16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func>
                          <m:funcPr>
                            <m:ctrl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sv-SE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𝜋</m:t>
                                    </m:r>
                                    <m:r>
                                      <a:rPr lang="sv-SE" sz="1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⋅2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sup>
                                        <m:r>
                                          <a:rPr lang="sv-SE" sz="1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  <m:r>
                          <a:rPr lang="sv-SE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,…</m:t>
                        </m:r>
                      </m:e>
                    </m:d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∀</m:t>
                    </m:r>
                    <m:r>
                      <a:rPr lang="sv-SE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CA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16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,l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600" b="0" i="1" dirty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sv-SE" sz="1600" b="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[2,3]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en-US" sz="2000" dirty="0">
                    <a:solidFill>
                      <a:schemeClr val="tx1"/>
                    </a:solidFill>
                  </a:rPr>
                  <a:t>to be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downselected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marL="0" marR="95250" lv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solidFill>
                    <a:schemeClr val="tx1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62000"/>
                <a:ext cx="4343400" cy="6096000"/>
              </a:xfrm>
              <a:blipFill>
                <a:blip r:embed="rId3"/>
                <a:stretch>
                  <a:fillRect l="-1678" t="-399" r="-1119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3"/>
              <p:cNvSpPr txBox="1">
                <a:spLocks/>
              </p:cNvSpPr>
              <p:nvPr/>
            </p:nvSpPr>
            <p:spPr>
              <a:xfrm>
                <a:off x="4686300" y="762000"/>
                <a:ext cx="4381500" cy="5867400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  <p:txBody>
              <a:bodyPr>
                <a:normAutofit fontScale="92500" lnSpcReduction="2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71650" lvl="4" indent="0">
                  <a:lnSpc>
                    <a:spcPct val="110000"/>
                  </a:lnSpc>
                  <a:buNone/>
                </a:pPr>
                <a:r>
                  <a:rPr lang="en-US" sz="2100" b="1" dirty="0" err="1"/>
                  <a:t>Config</a:t>
                </a:r>
                <a:r>
                  <a:rPr lang="en-US" sz="2100" b="1" dirty="0"/>
                  <a:t> 2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sz="2000" dirty="0"/>
                  <a:t>W2: QPSK combining</a:t>
                </a:r>
              </a:p>
              <a:p>
                <a:pPr lvl="1">
                  <a:lnSpc>
                    <a:spcPct val="110000"/>
                  </a:lnSpc>
                </a:pPr>
                <a:r>
                  <a:rPr lang="sv-SE" sz="1600" i="1" dirty="0"/>
                  <a:t>L</a:t>
                </a:r>
                <a:r>
                  <a:rPr lang="sv-SE" sz="1600" dirty="0"/>
                  <a:t> = 2: SB beam selection (out of 4) for Config 2 </a:t>
                </a:r>
              </a:p>
              <a:p>
                <a:pPr lvl="1">
                  <a:lnSpc>
                    <a:spcPct val="110000"/>
                  </a:lnSpc>
                </a:pPr>
                <a:endParaRPr lang="sv-SE" sz="1600" dirty="0">
                  <a:solidFill>
                    <a:srgbClr val="FF0000"/>
                  </a:solidFill>
                </a:endParaRPr>
              </a:p>
              <a:p>
                <a:pPr lvl="1">
                  <a:lnSpc>
                    <a:spcPct val="110000"/>
                  </a:lnSpc>
                </a:pPr>
                <a:r>
                  <a:rPr lang="en-US" sz="1600" i="1" dirty="0"/>
                  <a:t>L</a:t>
                </a:r>
                <a:r>
                  <a:rPr lang="en-US" sz="1600" dirty="0"/>
                  <a:t> co-phase, (</a:t>
                </a:r>
                <a:r>
                  <a:rPr lang="en-US" sz="1600" i="1" dirty="0"/>
                  <a:t>L</a:t>
                </a:r>
                <a:r>
                  <a:rPr lang="en-US" sz="1600" dirty="0"/>
                  <a:t> – 1) coefficients</a:t>
                </a:r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CA" sz="1200">
                              <a:latin typeface="Cambria Math" panose="02040503050406030204" pitchFamily="18" charset="0"/>
                            </a:rPr>
                            <m:t>𝑾</m:t>
                          </m:r>
                        </m:e>
                        <m:sub>
                          <m:r>
                            <a:rPr lang="en-CA" sz="12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)</m:t>
                          </m:r>
                        </m:sup>
                      </m:sSubSup>
                      <m:r>
                        <a:rPr lang="en-CA" sz="12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1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⋯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</m:m>
                                  </m:e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latin typeface="Cambria Math" panose="02040503050406030204" pitchFamily="18" charset="0"/>
                                                      </a:rPr>
                                                      <m:t>0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FF0000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FF0000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  <m:e>
                                          <m:m>
                                            <m:mPr>
                                              <m:mcs>
                                                <m:mc>
                                                  <m:mcPr>
                                                    <m:count m:val="2"/>
                                                    <m:mcJc m:val="center"/>
                                                  </m:mcPr>
                                                </m:mc>
                                              </m:mcs>
                                              <m:ctrlP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mPr>
                                            <m:mr>
                                              <m:e>
                                                <m:r>
                                                  <a:rPr lang="en-US" sz="1200">
                                                    <a:latin typeface="Cambria Math" panose="02040503050406030204" pitchFamily="18" charset="0"/>
                                                  </a:rPr>
                                                  <m:t>⋯</m:t>
                                                </m:r>
                                              </m:e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𝜙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  <m:sSubSup>
                                                  <m:sSubSupPr>
                                                    <m:ctrlPr>
                                                      <a:rPr lang="en-US" sz="1200" i="1" smtClean="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𝑐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  <m:r>
                                                      <a:rPr lang="en-US" sz="1200">
                                                        <a:solidFill>
                                                          <a:srgbClr val="0000FF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−1</m:t>
                                                    </m:r>
                                                  </m:sub>
                                                  <m:sup>
                                                    <m:d>
                                                      <m:dPr>
                                                        <m:ctrlP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</m:ctrlPr>
                                                      </m:d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solidFill>
                                                              <a:srgbClr val="0000FF"/>
                                                            </a:solidFill>
                                                            <a:latin typeface="Cambria Math" panose="02040503050406030204" pitchFamily="18" charset="0"/>
                                                          </a:rPr>
                                                          <m:t>𝑟</m:t>
                                                        </m:r>
                                                      </m:e>
                                                    </m:d>
                                                  </m:sup>
                                                </m:sSubSup>
                                              </m:e>
                                            </m:mr>
                                          </m:m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d>
                        </m:e>
                        <m:sup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</m:oMath>
                  </m:oMathPara>
                </a14:m>
                <a:endParaRPr lang="en-US" sz="1400" dirty="0"/>
              </a:p>
              <a:p>
                <a:pPr lvl="1">
                  <a:lnSpc>
                    <a:spcPct val="110000"/>
                  </a:lnSpc>
                </a:pPr>
                <a:endParaRPr lang="en-US" sz="1600" dirty="0"/>
              </a:p>
              <a:p>
                <a:pPr lvl="1">
                  <a:lnSpc>
                    <a:spcPct val="110000"/>
                  </a:lnSpc>
                </a:pPr>
                <a:r>
                  <a:rPr lang="en-US" sz="1600" dirty="0"/>
                  <a:t>Co-phase for two layers: </a:t>
                </a:r>
                <a:endParaRPr lang="en-US" sz="1600" i="1" dirty="0">
                  <a:latin typeface="Cambria Math" panose="02040503050406030204" pitchFamily="18" charset="0"/>
                </a:endParaRPr>
              </a:p>
              <a:p>
                <a:pPr marL="457200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6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=0,…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pPr marL="11747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</m:d>
                                  </m:sup>
                                </m:sSubSup>
                              </m:e>
                              <m:e>
                                <m:sSubSup>
                                  <m:sSubSup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sub>
                                  <m:sup>
                                    <m:d>
                                      <m:dPr>
                                        <m:ctrlP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d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mr>
                              </m:m>
                            </m:e>
                          </m:d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,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1400" dirty="0"/>
              </a:p>
              <a:p>
                <a:pPr>
                  <a:lnSpc>
                    <a:spcPct val="110000"/>
                  </a:lnSpc>
                </a:pPr>
                <a:endParaRPr lang="en-US" sz="1600" dirty="0"/>
              </a:p>
              <a:p>
                <a:pPr lvl="1">
                  <a:lnSpc>
                    <a:spcPct val="110000"/>
                  </a:lnSpc>
                </a:pPr>
                <a:r>
                  <a:rPr lang="en-US" sz="1600" dirty="0"/>
                  <a:t>Coefficients for two layers: </a:t>
                </a:r>
              </a:p>
              <a:p>
                <a:pPr marL="457200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v-SE" sz="1600" i="1"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=1,…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sz="1600" dirty="0"/>
              </a:p>
              <a:p>
                <a:pPr marL="11747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d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  <m:sup>
                        <m:d>
                          <m:d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,−1,−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400" dirty="0"/>
                  <a:t>  (same </a:t>
                </a:r>
                <a:r>
                  <a:rPr lang="en-US" sz="1400" dirty="0" err="1"/>
                  <a:t>coef</a:t>
                </a:r>
                <a:r>
                  <a:rPr lang="en-US" sz="1400" dirty="0"/>
                  <a:t>. for two layers)</a:t>
                </a:r>
              </a:p>
              <a:p>
                <a:pPr marL="11747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en-US" sz="1400" dirty="0"/>
              </a:p>
              <a:p>
                <a:pPr marL="60325">
                  <a:lnSpc>
                    <a:spcPct val="110000"/>
                  </a:lnSpc>
                </a:pPr>
                <a:r>
                  <a:rPr lang="en-US" sz="2000" dirty="0"/>
                  <a:t>For L=2, add the following eight W2 pre-coders:</a:t>
                </a:r>
              </a:p>
              <a:p>
                <a:pPr marL="17462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en-US" altLang="ko-KR" sz="1200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200" b="1" i="1" smtClean="0"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ko-KR" sz="120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sz="120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120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20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altLang="ko-KR" sz="12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1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ko-KR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ko-KR" sz="12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altLang="ko-KR" sz="1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b="1" i="1" smtClean="0">
                                          <a:latin typeface="Cambria Math" panose="02040503050406030204" pitchFamily="18" charset="0"/>
                                        </a:rPr>
                                        <m:t>𝒆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  <m:e>
                                  <m:sSub>
                                    <m:sSubPr>
                                      <m:ctrlPr>
                                        <a:rPr lang="en-US" altLang="ko-KR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bSup>
                                        <m:sSubSupPr>
                                          <m:ctrlPr>
                                            <a:rPr lang="en-US" sz="120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1200" i="1">
                                              <a:latin typeface="Cambria Math" panose="02040503050406030204" pitchFamily="18" charset="0"/>
                                            </a:rPr>
                                            <m:t>𝜙</m:t>
                                          </m:r>
                                        </m:e>
                                        <m:sub>
                                          <m:r>
                                            <a:rPr lang="en-US" sz="120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  <m:sup>
                                          <m:d>
                                            <m:dPr>
                                              <m:ctrlP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200" i="1">
                                                  <a:latin typeface="Cambria Math" panose="02040503050406030204" pitchFamily="18" charset="0"/>
                                                </a:rPr>
                                                <m:t>𝑟</m:t>
                                              </m:r>
                                            </m:e>
                                          </m:d>
                                        </m:sup>
                                      </m:sSubSup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b="1" i="1">
                                          <a:latin typeface="Cambria Math" panose="02040503050406030204" pitchFamily="18" charset="0"/>
                                        </a:rPr>
                                        <m:t>𝒆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7"/>
                                        </m:rPr>
                                        <a:rPr lang="en-US" altLang="ko-KR" sz="12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altLang="ko-KR" sz="120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ko-KR" sz="120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1200" smtClean="0">
                        <a:latin typeface="Cambria Math" panose="02040503050406030204" pitchFamily="18" charset="0"/>
                      </a:rPr>
                      <m:t>where</m:t>
                    </m:r>
                    <m:r>
                      <a:rPr lang="en-US" altLang="ko-KR" sz="120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d>
                                    <m:dPr>
                                      <m:ctrlP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sup>
                              </m:sSubSup>
                            </m:e>
                          </m:mr>
                        </m:m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1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120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altLang="ko-KR" sz="1200" dirty="0">
                  <a:solidFill>
                    <a:srgbClr val="FF0000"/>
                  </a:solidFill>
                </a:endParaRPr>
              </a:p>
              <a:p>
                <a:pPr marL="17462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en-US" altLang="ko-KR" sz="1600" dirty="0">
                  <a:solidFill>
                    <a:srgbClr val="FF0000"/>
                  </a:solidFill>
                </a:endParaRPr>
              </a:p>
              <a:p>
                <a:pPr marL="17462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r>
                  <a:rPr lang="en-US" altLang="ko-KR" sz="1600" dirty="0"/>
                  <a:t>where </a:t>
                </a:r>
                <a:r>
                  <a:rPr lang="en-US" altLang="ko-KR" sz="1600" b="1" dirty="0" err="1"/>
                  <a:t>e</a:t>
                </a:r>
                <a:r>
                  <a:rPr lang="en-US" altLang="ko-KR" sz="1600" i="1" baseline="-25000" dirty="0" err="1"/>
                  <a:t>i</a:t>
                </a:r>
                <a:r>
                  <a:rPr lang="en-US" altLang="ko-KR" sz="1600" dirty="0"/>
                  <a:t> is a length-4 row vector with 1 at the </a:t>
                </a:r>
                <a:r>
                  <a:rPr lang="en-US" altLang="ko-KR" sz="1600" dirty="0" err="1"/>
                  <a:t>i-th</a:t>
                </a:r>
                <a:r>
                  <a:rPr lang="en-US" altLang="ko-KR" sz="1600" dirty="0"/>
                  <a:t> element and 0 elsewhere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.</a:t>
                </a:r>
                <a:endParaRPr lang="en-US" sz="1600" u="sng" dirty="0">
                  <a:solidFill>
                    <a:srgbClr val="FF0000"/>
                  </a:solidFill>
                </a:endParaRPr>
              </a:p>
              <a:p>
                <a:pPr marL="117475" lvl="1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en-US" sz="1400" dirty="0"/>
              </a:p>
              <a:p>
                <a:pPr marL="0" indent="0">
                  <a:lnSpc>
                    <a:spcPct val="110000"/>
                  </a:lnSpc>
                  <a:buFont typeface="Arial" panose="020B0604020202020204" pitchFamily="34" charset="0"/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4" name="Conten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300" y="762000"/>
                <a:ext cx="4381500" cy="5867400"/>
              </a:xfrm>
              <a:prstGeom prst="rect">
                <a:avLst/>
              </a:prstGeom>
              <a:blipFill>
                <a:blip r:embed="rId4"/>
                <a:stretch>
                  <a:fillRect l="-1111" t="-1037" r="-694"/>
                </a:stretch>
              </a:blipFill>
              <a:ln w="317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7186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/>
              <a:t>Proposal: Rank 2 payload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81570"/>
              </p:ext>
            </p:extLst>
          </p:nvPr>
        </p:nvGraphicFramePr>
        <p:xfrm>
          <a:off x="5105400" y="855072"/>
          <a:ext cx="3733800" cy="1680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0189">
                <a:tc>
                  <a:txBody>
                    <a:bodyPr/>
                    <a:lstStyle/>
                    <a:p>
                      <a:pPr algn="ctr"/>
                      <a:endParaRPr lang="en-US" sz="1800" b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2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9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1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037771"/>
              </p:ext>
            </p:extLst>
          </p:nvPr>
        </p:nvGraphicFramePr>
        <p:xfrm>
          <a:off x="304800" y="1066800"/>
          <a:ext cx="4038601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1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/>
                      <a:endParaRPr lang="en-US" sz="1800" b="1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Config</a:t>
                      </a:r>
                      <a:r>
                        <a:rPr lang="en-US" sz="1800" baseline="0" dirty="0"/>
                        <a:t> 1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  <a:endParaRPr lang="en-US" sz="1800" b="0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W1 (bits)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W2 (bits)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  <a:endParaRPr lang="en-US" sz="18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12 (QPSK), </a:t>
                      </a:r>
                      <a:r>
                        <a:rPr lang="en-US" sz="1800" baseline="0" dirty="0"/>
                        <a:t>18 (8PSK)</a:t>
                      </a:r>
                      <a:endParaRPr lang="en-US" sz="18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0849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349</Words>
  <Application>Microsoft Office PowerPoint</Application>
  <PresentationFormat>On-screen Show (4:3)</PresentationFormat>
  <Paragraphs>160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Gulim</vt:lpstr>
      <vt:lpstr>Malgun Gothic</vt:lpstr>
      <vt:lpstr>Malgun Gothic</vt:lpstr>
      <vt:lpstr>宋体</vt:lpstr>
      <vt:lpstr>Arial</vt:lpstr>
      <vt:lpstr>Calibri</vt:lpstr>
      <vt:lpstr>Cambria Math</vt:lpstr>
      <vt:lpstr>MS PGothic</vt:lpstr>
      <vt:lpstr>Times New Roman</vt:lpstr>
      <vt:lpstr>Office Theme</vt:lpstr>
      <vt:lpstr>WF on advanced CSI codebook</vt:lpstr>
      <vt:lpstr>Proposal: Overview</vt:lpstr>
      <vt:lpstr>Proposal: Overview</vt:lpstr>
      <vt:lpstr>Proposal: Rank 1 codebook</vt:lpstr>
      <vt:lpstr>Proposal: Rank 1 Payload</vt:lpstr>
      <vt:lpstr>Proposal: Rank 2 codebook</vt:lpstr>
      <vt:lpstr>Proposal: Rank 2 payload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Sebastian Faxér</cp:lastModifiedBy>
  <cp:revision>159</cp:revision>
  <dcterms:created xsi:type="dcterms:W3CDTF">2016-09-09T20:37:00Z</dcterms:created>
  <dcterms:modified xsi:type="dcterms:W3CDTF">2016-11-16T22:30:14Z</dcterms:modified>
</cp:coreProperties>
</file>