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25" r:id="rId3"/>
    <p:sldId id="292" r:id="rId4"/>
    <p:sldId id="321" r:id="rId5"/>
    <p:sldId id="322" r:id="rId6"/>
    <p:sldId id="320" r:id="rId7"/>
    <p:sldId id="317" r:id="rId8"/>
    <p:sldId id="323" r:id="rId9"/>
    <p:sldId id="32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FB2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03" autoAdjust="0"/>
    <p:restoredTop sz="95560" autoAdjust="0"/>
  </p:normalViewPr>
  <p:slideViewPr>
    <p:cSldViewPr>
      <p:cViewPr>
        <p:scale>
          <a:sx n="80" d="100"/>
          <a:sy n="80" d="100"/>
        </p:scale>
        <p:origin x="-13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observations of </a:t>
            </a:r>
            <a:r>
              <a:rPr lang="en-US" dirty="0" err="1" smtClean="0"/>
              <a:t>eMBB</a:t>
            </a:r>
            <a:r>
              <a:rPr lang="en-US" dirty="0" smtClean="0"/>
              <a:t> data channel coding for large block length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InterDigital</a:t>
            </a:r>
            <a:endParaRPr lang="en-US" altLang="ko-KR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R1-1610993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Comparison Set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marL="742950" lvl="2" indent="-342900"/>
            <a:r>
              <a:rPr lang="en-US" altLang="ko-KR" dirty="0"/>
              <a:t>Data source: R1-1610600</a:t>
            </a:r>
          </a:p>
          <a:p>
            <a:pPr marL="742950" lvl="2" indent="-342900"/>
            <a:r>
              <a:rPr lang="en-US" altLang="ko-KR" dirty="0"/>
              <a:t>The data selection considers the fact of data availability and data performance </a:t>
            </a:r>
            <a:r>
              <a:rPr lang="en-US" altLang="ko-KR" dirty="0" smtClean="0"/>
              <a:t>from all the companies until RAN1#86bis</a:t>
            </a:r>
          </a:p>
          <a:p>
            <a:pPr marL="742950" lvl="2" indent="-342900"/>
            <a:r>
              <a:rPr lang="en-US" altLang="ko-KR" dirty="0" smtClean="0"/>
              <a:t>Examples of implementable decoders, up to 8k information block size</a:t>
            </a:r>
          </a:p>
          <a:p>
            <a:pPr marL="1200150" lvl="3" indent="-342900"/>
            <a:r>
              <a:rPr lang="en-US" altLang="ko-KR" dirty="0" smtClean="0"/>
              <a:t>Turbo: Max-log-Map (Nokia, </a:t>
            </a:r>
            <a:r>
              <a:rPr lang="en-US" altLang="ko-KR" dirty="0" err="1" smtClean="0"/>
              <a:t>Spreadtrum</a:t>
            </a:r>
            <a:r>
              <a:rPr lang="en-US" altLang="ko-KR" dirty="0" smtClean="0"/>
              <a:t>)</a:t>
            </a:r>
          </a:p>
          <a:p>
            <a:pPr marL="1200150" lvl="3" indent="-342900"/>
            <a:r>
              <a:rPr lang="en-US" altLang="ko-KR" dirty="0" smtClean="0"/>
              <a:t>LDPC:  </a:t>
            </a:r>
            <a:r>
              <a:rPr lang="en-US" dirty="0" smtClean="0"/>
              <a:t>Offset-Min-sum (Nokia)</a:t>
            </a:r>
          </a:p>
          <a:p>
            <a:pPr marL="1200150" lvl="3" indent="-342900"/>
            <a:r>
              <a:rPr lang="en-US" altLang="ko-KR" dirty="0" smtClean="0"/>
              <a:t>LDPC:  </a:t>
            </a:r>
            <a:r>
              <a:rPr lang="en-US" dirty="0" smtClean="0"/>
              <a:t>Offset-Min-sum (</a:t>
            </a:r>
            <a:r>
              <a:rPr lang="en-US" altLang="ko-KR" dirty="0" smtClean="0"/>
              <a:t>Samsung</a:t>
            </a:r>
            <a:r>
              <a:rPr lang="en-US" dirty="0" smtClean="0"/>
              <a:t>)</a:t>
            </a:r>
            <a:endParaRPr lang="en-US" altLang="ko-KR" dirty="0" smtClean="0"/>
          </a:p>
          <a:p>
            <a:pPr marL="1200150" lvl="3" indent="-342900"/>
            <a:r>
              <a:rPr lang="en-US" altLang="ko-KR" dirty="0" smtClean="0"/>
              <a:t>Polar:  PC-SCL, List 8 as the example (Huawei)</a:t>
            </a:r>
          </a:p>
          <a:p>
            <a:pPr marL="742950" lvl="2" indent="-342900"/>
            <a:r>
              <a:rPr lang="en-US" altLang="ko-KR" dirty="0" smtClean="0"/>
              <a:t>Examples of more advanced decoders, up to 8k information block size</a:t>
            </a:r>
          </a:p>
          <a:p>
            <a:pPr marL="1200150" lvl="3" indent="-342900"/>
            <a:r>
              <a:rPr lang="en-US" altLang="ko-KR" dirty="0" smtClean="0"/>
              <a:t>Enhanced Turbo: mixed mother codes of 1/3 &amp; 1/5, log-map (Ericsson)</a:t>
            </a:r>
          </a:p>
          <a:p>
            <a:pPr marL="1200150" lvl="3" indent="-342900"/>
            <a:r>
              <a:rPr lang="en-US" altLang="ko-KR" dirty="0" smtClean="0"/>
              <a:t>LDPC: Sum product (Qualcomm)</a:t>
            </a:r>
          </a:p>
          <a:p>
            <a:pPr marL="1200150" lvl="3" indent="-342900"/>
            <a:r>
              <a:rPr lang="en-US" altLang="ko-KR" dirty="0" smtClean="0"/>
              <a:t>LDPC: Sum product (Samsung)</a:t>
            </a:r>
          </a:p>
          <a:p>
            <a:pPr marL="1200150" lvl="3" indent="-342900"/>
            <a:r>
              <a:rPr lang="en-US" altLang="ko-KR" dirty="0" smtClean="0"/>
              <a:t>Polar: PC-SCL, list 32 (Huawei)</a:t>
            </a:r>
          </a:p>
          <a:p>
            <a:pPr marL="857250" lvl="3" indent="0">
              <a:buNone/>
            </a:pPr>
            <a:endParaRPr lang="en-US" altLang="ko-KR" dirty="0"/>
          </a:p>
          <a:p>
            <a:pPr marL="857250" lvl="3" indent="0">
              <a:buNone/>
            </a:pPr>
            <a:endParaRPr lang="en-US" altLang="ko-KR" dirty="0" smtClean="0"/>
          </a:p>
          <a:p>
            <a:pPr marL="857250" lvl="3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779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Large Block Length(2K~8K)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19672" y="4149080"/>
            <a:ext cx="5577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2" indent="-342900" algn="ctr"/>
            <a:r>
              <a:rPr lang="en-US" altLang="ko-KR" sz="4000" dirty="0"/>
              <a:t>Implementable decoder</a:t>
            </a:r>
          </a:p>
        </p:txBody>
      </p:sp>
    </p:spTree>
    <p:extLst>
      <p:ext uri="{BB962C8B-B14F-4D97-AF65-F5344CB8AC3E}">
        <p14:creationId xmlns="" xmlns:p14="http://schemas.microsoft.com/office/powerpoint/2010/main" val="33477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Implementable D</a:t>
            </a:r>
            <a:r>
              <a:rPr lang="en-US" altLang="ko-KR" dirty="0" smtClean="0"/>
              <a:t>ecoder Performance at Large Block Size (</a:t>
            </a:r>
            <a:r>
              <a:rPr lang="en-US" altLang="ko-KR" dirty="0" smtClean="0">
                <a:solidFill>
                  <a:srgbClr val="FF0000"/>
                </a:solidFill>
              </a:rPr>
              <a:t>QPSK</a:t>
            </a:r>
            <a:r>
              <a:rPr lang="en-US" altLang="ko-KR" dirty="0" smtClean="0"/>
              <a:t>, BLER </a:t>
            </a:r>
            <a:r>
              <a:rPr lang="en-US" altLang="ko-KR" dirty="0" smtClean="0">
                <a:solidFill>
                  <a:srgbClr val="FF0000"/>
                </a:solidFill>
              </a:rPr>
              <a:t>10%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885" y="1556792"/>
            <a:ext cx="8905611" cy="4896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8662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Implementable D</a:t>
            </a:r>
            <a:r>
              <a:rPr lang="en-US" altLang="ko-KR" dirty="0" smtClean="0"/>
              <a:t>ecoder Performance at </a:t>
            </a:r>
            <a:r>
              <a:rPr lang="en-US" altLang="ko-KR" dirty="0"/>
              <a:t>Large Block </a:t>
            </a:r>
            <a:r>
              <a:rPr lang="en-US" altLang="ko-KR" dirty="0" smtClean="0"/>
              <a:t>Size (</a:t>
            </a:r>
            <a:r>
              <a:rPr lang="en-US" altLang="ko-KR" dirty="0" smtClean="0">
                <a:solidFill>
                  <a:srgbClr val="FF0000"/>
                </a:solidFill>
              </a:rPr>
              <a:t>QPSK</a:t>
            </a:r>
            <a:r>
              <a:rPr lang="en-US" altLang="ko-KR" dirty="0" smtClean="0"/>
              <a:t>, BLER </a:t>
            </a:r>
            <a:r>
              <a:rPr lang="en-US" altLang="ko-KR" dirty="0" smtClean="0">
                <a:solidFill>
                  <a:srgbClr val="FF0000"/>
                </a:solidFill>
              </a:rPr>
              <a:t>1%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1556792"/>
            <a:ext cx="9036576" cy="4968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0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5536" y="0"/>
            <a:ext cx="8686800" cy="1138138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Observations on Implementable </a:t>
            </a:r>
            <a:r>
              <a:rPr lang="en-US" altLang="ko-KR" dirty="0" smtClean="0"/>
              <a:t>Decoder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ko-KR" dirty="0" smtClean="0"/>
              <a:t>In general, the performance differences among LDPC, Polar code and Turbo code are much smaller for large block size than for small block size</a:t>
            </a:r>
          </a:p>
          <a:p>
            <a:pPr marL="742950" lvl="2" indent="-342900"/>
            <a:r>
              <a:rPr lang="en-US" altLang="ko-KR" dirty="0" smtClean="0"/>
              <a:t>For information block length &gt;2000 bits, there is no clear conclusion can be drawn on the performance comparison among LDPC, Polar code and Turbo code</a:t>
            </a:r>
          </a:p>
          <a:p>
            <a:pPr marL="1200150" lvl="3" indent="-342900"/>
            <a:r>
              <a:rPr lang="en-US" altLang="ko-KR" dirty="0" smtClean="0"/>
              <a:t>Samsung LDPC code is slightly better than other codes for coding rates above 1/3</a:t>
            </a:r>
          </a:p>
          <a:p>
            <a:pPr marL="1657350" lvl="4" indent="-342900"/>
            <a:r>
              <a:rPr lang="en-US" altLang="ko-KR" dirty="0" smtClean="0"/>
              <a:t>The performance of LDPC code sourced from two companies differs</a:t>
            </a:r>
          </a:p>
          <a:p>
            <a:pPr marL="1200150" lvl="3" indent="-342900">
              <a:buNone/>
            </a:pPr>
            <a:endParaRPr lang="en-US" altLang="ko-KR" dirty="0" smtClean="0"/>
          </a:p>
        </p:txBody>
      </p:sp>
    </p:spTree>
    <p:extLst>
      <p:ext uri="{BB962C8B-B14F-4D97-AF65-F5344CB8AC3E}">
        <p14:creationId xmlns="" xmlns:p14="http://schemas.microsoft.com/office/powerpoint/2010/main" val="390881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3688" y="4149080"/>
            <a:ext cx="5444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2" indent="-342900" algn="ctr"/>
            <a:r>
              <a:rPr lang="en-US" altLang="ko-KR" sz="4000" dirty="0" smtClean="0"/>
              <a:t>More Advance decoder</a:t>
            </a:r>
            <a:endParaRPr lang="en-US" altLang="ko-KR" sz="4000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Large Block </a:t>
            </a:r>
            <a:r>
              <a:rPr lang="en-US" altLang="zh-CN" dirty="0"/>
              <a:t>Length(2K~8K)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9112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More Advance </a:t>
            </a:r>
            <a:r>
              <a:rPr lang="en-US" altLang="ko-KR" dirty="0"/>
              <a:t>D</a:t>
            </a:r>
            <a:r>
              <a:rPr lang="en-US" altLang="ko-KR" dirty="0" smtClean="0"/>
              <a:t>ecoder Performance at Large Block Size (</a:t>
            </a:r>
            <a:r>
              <a:rPr lang="en-US" altLang="ko-KR" dirty="0" smtClean="0">
                <a:solidFill>
                  <a:srgbClr val="FF0000"/>
                </a:solidFill>
              </a:rPr>
              <a:t>QPSK</a:t>
            </a:r>
            <a:r>
              <a:rPr lang="en-US" altLang="ko-KR" dirty="0" smtClean="0"/>
              <a:t>, BLER </a:t>
            </a:r>
            <a:r>
              <a:rPr lang="en-US" altLang="ko-KR" dirty="0" smtClean="0">
                <a:solidFill>
                  <a:srgbClr val="FF0000"/>
                </a:solidFill>
              </a:rPr>
              <a:t>10%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395" y="1700808"/>
            <a:ext cx="8547210" cy="45388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68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More Advance </a:t>
            </a:r>
            <a:r>
              <a:rPr lang="en-US" altLang="ko-KR" dirty="0"/>
              <a:t>D</a:t>
            </a:r>
            <a:r>
              <a:rPr lang="en-US" altLang="ko-KR" dirty="0" smtClean="0"/>
              <a:t>ecoder Performance at Large Block Size (</a:t>
            </a:r>
            <a:r>
              <a:rPr lang="en-US" altLang="ko-KR" dirty="0" smtClean="0">
                <a:solidFill>
                  <a:srgbClr val="FF0000"/>
                </a:solidFill>
              </a:rPr>
              <a:t>QPSK</a:t>
            </a:r>
            <a:r>
              <a:rPr lang="en-US" altLang="ko-KR" dirty="0" smtClean="0"/>
              <a:t>, BLER </a:t>
            </a:r>
            <a:r>
              <a:rPr lang="en-US" altLang="ko-KR" dirty="0" smtClean="0">
                <a:solidFill>
                  <a:srgbClr val="FF0000"/>
                </a:solidFill>
              </a:rPr>
              <a:t>1%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664" y="1556792"/>
            <a:ext cx="8905336" cy="47289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745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6615</TotalTime>
  <Words>289</Words>
  <Application>Microsoft Office PowerPoint</Application>
  <PresentationFormat>全屏显示(4:3)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Way forward on observations of eMBB data channel coding for large block length</vt:lpstr>
      <vt:lpstr>Comparison Set</vt:lpstr>
      <vt:lpstr>Large Block Length(2K~8K)</vt:lpstr>
      <vt:lpstr>Implementable Decoder Performance at Large Block Size (QPSK, BLER 10%)</vt:lpstr>
      <vt:lpstr>Implementable Decoder Performance at Large Block Size (QPSK, BLER 1%)</vt:lpstr>
      <vt:lpstr>Observations on Implementable Decoder</vt:lpstr>
      <vt:lpstr>Appendix: Large Block Length(2K~8K)</vt:lpstr>
      <vt:lpstr>More Advance Decoder Performance at Large Block Size (QPSK, BLER 10%)</vt:lpstr>
      <vt:lpstr>More Advance Decoder Performance at Large Block Size (QPSK, BLER 1%)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zengxin</cp:lastModifiedBy>
  <cp:revision>657</cp:revision>
  <dcterms:created xsi:type="dcterms:W3CDTF">2015-02-09T15:32:33Z</dcterms:created>
  <dcterms:modified xsi:type="dcterms:W3CDTF">2016-10-13T15:52:56Z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(3)QpHezS+5R3UbSXl9aoWeEOh/2ZxDb2iJWVEbVIiKEf5xHhlr4dPaCXXVIlCXthlJLmVFcKUT
XjHywN5NDuA0MI94wjFvj/7cqe1mALtLSzvgBullsZ9Fc94OrARCpk4SffsoMWbxh1VtdyW2
bSGh7OaEagwMXKKwEiaejSksRE/228oKYuScteNO95Y1k9y/cfrTfp83IL0oTaJn/A8n2bTo
S9jwWntQHLxpmIvgZ7</vt:lpwstr>
  </property>
  <property fmtid="{D5CDD505-2E9C-101B-9397-08002B2CF9AE}" pid="6" name="_2015_ms_pID_7253431">
    <vt:lpwstr>nFWLeA8dpEyFFnSxZ8Rdn3LgMlPrE/+eTlIkV+BsgCQxyvOlsW7a9O
e2DUm+SeMbLa9JWdIlNqQ+I/wXsY4DkxEKdGYPG+eAqwpf8CbhQS+MY6iYk+iwqDkxHgaruc
f4pmE1iUMvTu+VFqXn3rR+RGF6KOhplSGyNJrOvNAuq7PfoL/FZzuzhMp4HPwWcwm0ixeVcZ
cuXlpzvlUm2YAJxxNzxpFzeGY9hEkJC5ZFWb</vt:lpwstr>
  </property>
  <property fmtid="{D5CDD505-2E9C-101B-9397-08002B2CF9AE}" pid="7" name="_2015_ms_pID_7253432">
    <vt:lpwstr>EfpDkhQm7k5l3RRAkrdhHvwSQjVCUAKFf5cc
c19wk331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_NewReviewCycle">
    <vt:lpwstr/>
  </property>
  <property fmtid="{D5CDD505-2E9C-101B-9397-08002B2CF9AE}" pid="12" name="sflag">
    <vt:lpwstr>1476365125</vt:lpwstr>
  </property>
</Properties>
</file>