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324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807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1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12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340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5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79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757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91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92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476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F6F5A-0833-4E0C-8E80-A46AC7153CBF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7B6A2E-C7A9-48E7-A626-43A520B4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78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09400"/>
            <a:ext cx="11481954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Updated System Level Evaluation Assumptions for Initial Access in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4391" y="4251326"/>
            <a:ext cx="9144000" cy="1655762"/>
          </a:xfrm>
        </p:spPr>
        <p:txBody>
          <a:bodyPr/>
          <a:lstStyle/>
          <a:p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199" y="381000"/>
            <a:ext cx="11481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3GPP </a:t>
            </a:r>
            <a:r>
              <a:rPr lang="en-GB" sz="2400" dirty="0" smtClean="0"/>
              <a:t>TSG-RAN1 </a:t>
            </a:r>
            <a:r>
              <a:rPr lang="en-GB" sz="2400" dirty="0"/>
              <a:t>Meeting </a:t>
            </a:r>
            <a:r>
              <a:rPr lang="en-GB" sz="2400" dirty="0" smtClean="0"/>
              <a:t>#86b		</a:t>
            </a:r>
            <a:r>
              <a:rPr lang="en-GB" sz="2400" i="1" dirty="0"/>
              <a:t>	</a:t>
            </a:r>
            <a:r>
              <a:rPr lang="en-GB" sz="2400" i="1" dirty="0" smtClean="0"/>
              <a:t>			         </a:t>
            </a:r>
            <a:r>
              <a:rPr lang="en-GB" sz="2400" i="1" dirty="0" smtClean="0"/>
              <a:t>R1-1610991</a:t>
            </a:r>
            <a:endParaRPr lang="en-US" sz="2400" i="1" dirty="0"/>
          </a:p>
          <a:p>
            <a:r>
              <a:rPr lang="en-US" sz="2400" dirty="0" smtClean="0"/>
              <a:t>Lisbon, Portugal, 10th – 14th October 2016</a:t>
            </a:r>
          </a:p>
          <a:p>
            <a:r>
              <a:rPr lang="en-US" sz="2400" dirty="0" smtClean="0"/>
              <a:t>Agenda Item: 8.1.5.1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6712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8255860"/>
              </p:ext>
            </p:extLst>
          </p:nvPr>
        </p:nvGraphicFramePr>
        <p:xfrm>
          <a:off x="1392382" y="700178"/>
          <a:ext cx="8229600" cy="58703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09800"/>
                <a:gridCol w="3009900"/>
                <a:gridCol w="3009900"/>
              </a:tblGrid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 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Below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b="1" dirty="0">
                          <a:effectLst/>
                        </a:rPr>
                        <a:t>Above 6GHz</a:t>
                      </a:r>
                      <a:endParaRPr lang="en-US" sz="11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Scenario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Urban </a:t>
                      </a:r>
                      <a:r>
                        <a:rPr lang="en-GB" sz="1400" dirty="0" smtClean="0">
                          <a:effectLst/>
                        </a:rPr>
                        <a:t>Macro</a:t>
                      </a:r>
                      <a:r>
                        <a:rPr lang="en-GB" sz="1400" baseline="0" dirty="0" smtClean="0">
                          <a:effectLst/>
                        </a:rPr>
                        <a:t> (</a:t>
                      </a:r>
                      <a:r>
                        <a:rPr lang="en-GB" sz="1400" dirty="0" smtClean="0">
                          <a:effectLst/>
                        </a:rPr>
                        <a:t>ISD </a:t>
                      </a:r>
                      <a:r>
                        <a:rPr lang="en-GB" sz="1400" dirty="0">
                          <a:effectLst/>
                        </a:rPr>
                        <a:t>= </a:t>
                      </a:r>
                      <a:r>
                        <a:rPr lang="en-GB" sz="1400" dirty="0" smtClean="0">
                          <a:effectLst/>
                        </a:rPr>
                        <a:t>500m</a:t>
                      </a:r>
                      <a:r>
                        <a:rPr lang="en-GB" sz="1400" baseline="0" dirty="0" smtClean="0">
                          <a:effectLst/>
                        </a:rPr>
                        <a:t>), Macro only scenario in d</a:t>
                      </a:r>
                      <a:r>
                        <a:rPr lang="en-GB" sz="1400" dirty="0" smtClean="0">
                          <a:effectLst/>
                        </a:rPr>
                        <a:t>ense urban (ISD = 200m)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Carrier Frequency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4 GHz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30, 70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GHz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195145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Channel Model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36.873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38.900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0648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UE dropping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According to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36.873 </a:t>
                      </a:r>
                      <a:r>
                        <a:rPr lang="en-GB" sz="1400" b="1" dirty="0" smtClean="0">
                          <a:solidFill>
                            <a:srgbClr val="0070C0"/>
                          </a:solidFill>
                          <a:effectLst/>
                        </a:rPr>
                        <a:t>(seven sites)</a:t>
                      </a:r>
                      <a:endParaRPr lang="en-US" sz="1100" b="1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50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Subcarrier </a:t>
                      </a:r>
                      <a:r>
                        <a:rPr lang="en-GB" sz="1400" dirty="0" smtClean="0">
                          <a:effectLst/>
                        </a:rPr>
                        <a:t>Spacing(s)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15, 30, 60, 120, 240, or 480 kHz (to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clarified by each proponent; other values are not precluded)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Network Synchronization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TRPs are synchronized, propagation delay difference between TRPs is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modelled</a:t>
                      </a:r>
                      <a:r>
                        <a:rPr lang="en-GB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based on the free space assumption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Search window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The time window to search (correlate) NR-PSS. It depends on the periodicity of NR-SS transmission. The value needs to be provided by each </a:t>
                      </a:r>
                      <a:r>
                        <a:rPr lang="en-GB" sz="1400" dirty="0" smtClean="0">
                          <a:effectLst/>
                        </a:rPr>
                        <a:t>proponent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844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>
                          <a:effectLst/>
                        </a:rPr>
                        <a:t>Antenna Configuration at the TRP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(8,1,2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 with directional antenna element (HPBW=65</a:t>
                      </a:r>
                      <a:r>
                        <a:rPr lang="en-GB" sz="1400" baseline="30000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8dB)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(4,8,2), with directional antenna element (HPBW=65</a:t>
                      </a:r>
                      <a:r>
                        <a:rPr lang="en-GB" sz="1400" baseline="30000" dirty="0">
                          <a:effectLst/>
                        </a:rPr>
                        <a:t>0</a:t>
                      </a:r>
                      <a:r>
                        <a:rPr lang="en-GB" sz="1400" dirty="0"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effectLst/>
                        </a:rPr>
                        <a:t>8dB)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Antenna Configuration at the UE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(1,1,2) with </a:t>
                      </a:r>
                      <a:r>
                        <a:rPr lang="en-GB" sz="1400" dirty="0" err="1">
                          <a:effectLst/>
                        </a:rPr>
                        <a:t>omni</a:t>
                      </a:r>
                      <a:r>
                        <a:rPr lang="en-GB" sz="1400" dirty="0">
                          <a:effectLst/>
                        </a:rPr>
                        <a:t>-directional antenna element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(2,4,2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), with directional antenna element (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HPBW=90</a:t>
                      </a:r>
                      <a:r>
                        <a:rPr lang="en-GB" sz="14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, directivity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5dB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</a:tr>
              <a:tr h="41677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</a:rPr>
                        <a:t>Antenna port virtualization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68386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>
                          <a:effectLst/>
                        </a:rPr>
                        <a:t>Frequency Offset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+/- 5, </a:t>
                      </a:r>
                      <a:r>
                        <a:rPr lang="en-GB" sz="1400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10, 20 </a:t>
                      </a:r>
                      <a:r>
                        <a:rPr lang="en-GB" sz="14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 ppm (each company to choose one)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Non-initial acquisition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TRP: uniform distribution +/- 0.05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</a:rPr>
                        <a:t>UE: uniform distribution +/- 0.1 ppm</a:t>
                      </a:r>
                      <a:endParaRPr lang="en-US" sz="11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2999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PHY Abstraction</a:t>
                      </a:r>
                      <a:endParaRPr lang="en-US" sz="1100" strike="sngStrike" baseline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6068" marR="66068" marT="0" marB="0"/>
                </a:tc>
                <a:tc gridSpan="2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dirty="0" smtClean="0">
                          <a:effectLst/>
                        </a:rPr>
                        <a:t>No </a:t>
                      </a:r>
                      <a:r>
                        <a:rPr lang="en-GB" sz="1400" dirty="0">
                          <a:effectLst/>
                        </a:rPr>
                        <a:t>PHY Abstraction. </a:t>
                      </a:r>
                      <a:r>
                        <a:rPr lang="en-US" sz="1400" dirty="0">
                          <a:effectLst/>
                        </a:rPr>
                        <a:t>All the links shall be explicitly implemented in the system level platform</a:t>
                      </a:r>
                      <a:r>
                        <a:rPr lang="en-US" sz="1400" dirty="0" smtClean="0">
                          <a:effectLst/>
                        </a:rPr>
                        <a:t>.</a:t>
                      </a: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Note: Proponents</a:t>
                      </a:r>
                      <a:r>
                        <a:rPr lang="en-US" sz="1400" baseline="0" dirty="0" smtClean="0">
                          <a:effectLst/>
                        </a:rPr>
                        <a:t> are allowed to provide PHY abstraction details if used</a:t>
                      </a:r>
                      <a:endParaRPr lang="en-US" sz="1400" dirty="0" smtClean="0">
                        <a:effectLst/>
                      </a:endParaRPr>
                    </a:p>
                  </a:txBody>
                  <a:tcPr marL="66068" marR="6606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857501" y="145472"/>
            <a:ext cx="4717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Updated System Level Assumption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0114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Performance metrics for system level simulation are same as updated link level performance metrics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44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847</TotalTime>
  <Words>321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SimSun</vt:lpstr>
      <vt:lpstr>Arial</vt:lpstr>
      <vt:lpstr>Calibri</vt:lpstr>
      <vt:lpstr>Calibri Light</vt:lpstr>
      <vt:lpstr>Courier New</vt:lpstr>
      <vt:lpstr>Times New Roman</vt:lpstr>
      <vt:lpstr>Office Theme</vt:lpstr>
      <vt:lpstr>WF on Updated System Level Evaluation Assumptions for Initial Access in NR</vt:lpstr>
      <vt:lpstr>PowerPoint Presentation</vt:lpstr>
      <vt:lpstr>Performance Metrics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Updated System Level Evaluation Assumptions for Initial Access in NR</dc:title>
  <dc:creator>Islam, Nazmul</dc:creator>
  <cp:lastModifiedBy>Islam, Nazmul</cp:lastModifiedBy>
  <cp:revision>5</cp:revision>
  <dcterms:created xsi:type="dcterms:W3CDTF">2016-10-12T20:35:59Z</dcterms:created>
  <dcterms:modified xsi:type="dcterms:W3CDTF">2016-10-13T16:28:09Z</dcterms:modified>
</cp:coreProperties>
</file>