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9" r:id="rId2"/>
    <p:sldId id="279" r:id="rId3"/>
    <p:sldId id="270" r:id="rId4"/>
    <p:sldId id="285" r:id="rId5"/>
    <p:sldId id="281" r:id="rId6"/>
    <p:sldId id="286" r:id="rId7"/>
    <p:sldId id="287" r:id="rId8"/>
    <p:sldId id="282" r:id="rId9"/>
    <p:sldId id="28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" clrIdx="0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BE73E-62A6-4250-A390-DACF5C8E97F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628CB-A39D-4FB8-AC0C-00DA5A4653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4265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732183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5204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Grant-free URRLC Performance Evaluations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9909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en-US" altLang="zh-CN" sz="2000" dirty="0" smtClean="0"/>
              <a:t>Extensive SL performance evaluations for grant-free multiple access have been done based on the agreed </a:t>
            </a:r>
            <a:r>
              <a:rPr lang="en-US" altLang="zh-CN" sz="2000" dirty="0" err="1" smtClean="0"/>
              <a:t>mMTC</a:t>
            </a:r>
            <a:r>
              <a:rPr lang="en-US" altLang="zh-CN" sz="2000" dirty="0" smtClean="0"/>
              <a:t> evaluation methodology and assumptions.</a:t>
            </a:r>
          </a:p>
          <a:p>
            <a:pPr lvl="1"/>
            <a:r>
              <a:rPr lang="en-US" altLang="zh-CN" sz="2000" i="1" dirty="0" smtClean="0"/>
              <a:t>The system level results have been summarized into WF:R1-1610745 </a:t>
            </a:r>
          </a:p>
          <a:p>
            <a:pPr lvl="1">
              <a:buNone/>
            </a:pPr>
            <a:endParaRPr lang="en-US" altLang="zh-CN" sz="2000" dirty="0" smtClean="0"/>
          </a:p>
          <a:p>
            <a:pPr>
              <a:buNone/>
            </a:pPr>
            <a:r>
              <a:rPr lang="en-US" sz="1700" b="1" u="sng" dirty="0" smtClean="0"/>
              <a:t>Agreements:</a:t>
            </a:r>
          </a:p>
          <a:p>
            <a:pPr lvl="0"/>
            <a:r>
              <a:rPr lang="en-US" sz="1700" dirty="0" smtClean="0"/>
              <a:t>Capture the observations on page 4, and slides 7-10 into TR 38.802, with the following updates:</a:t>
            </a:r>
          </a:p>
          <a:p>
            <a:pPr lvl="1"/>
            <a:r>
              <a:rPr lang="en-US" sz="1500" dirty="0" smtClean="0"/>
              <a:t>Non-orthogonal MA schemes using an advanced receiver </a:t>
            </a:r>
            <a:r>
              <a:rPr lang="en-US" sz="1500" strike="sngStrike" dirty="0" smtClean="0"/>
              <a:t>(e.g. SCMA, MUSA, IGMA)</a:t>
            </a:r>
            <a:r>
              <a:rPr lang="en-US" sz="1500" dirty="0" smtClean="0"/>
              <a:t> have little or no performance loss due to MA signature (except RS) collision.</a:t>
            </a:r>
          </a:p>
          <a:p>
            <a:pPr lvl="1"/>
            <a:r>
              <a:rPr lang="en-GB" sz="1500" dirty="0" smtClean="0"/>
              <a:t>Some </a:t>
            </a:r>
            <a:r>
              <a:rPr lang="en-GB" sz="1500" strike="sngStrike" dirty="0" err="1" smtClean="0"/>
              <a:t>N</a:t>
            </a:r>
            <a:r>
              <a:rPr lang="en-GB" sz="1500" u="sng" dirty="0" err="1" smtClean="0"/>
              <a:t>n</a:t>
            </a:r>
            <a:r>
              <a:rPr lang="en-GB" sz="1500" dirty="0" err="1" smtClean="0"/>
              <a:t>on</a:t>
            </a:r>
            <a:r>
              <a:rPr lang="en-GB" sz="1500" dirty="0" smtClean="0"/>
              <a:t>-orthogonal MA </a:t>
            </a:r>
            <a:r>
              <a:rPr lang="en-GB" sz="1500" u="sng" dirty="0" smtClean="0"/>
              <a:t>results combined with narrowband and/or repetition operations</a:t>
            </a:r>
            <a:r>
              <a:rPr lang="en-GB" sz="1500" dirty="0" smtClean="0"/>
              <a:t> can </a:t>
            </a:r>
            <a:r>
              <a:rPr lang="en-GB" sz="1500" strike="sngStrike" dirty="0" smtClean="0"/>
              <a:t>potentially</a:t>
            </a:r>
            <a:r>
              <a:rPr lang="en-GB" sz="1500" dirty="0" smtClean="0"/>
              <a:t> reach</a:t>
            </a:r>
            <a:endParaRPr lang="en-US" sz="1500" dirty="0" smtClean="0"/>
          </a:p>
          <a:p>
            <a:pPr lvl="1"/>
            <a:r>
              <a:rPr lang="en-GB" sz="1500" dirty="0" smtClean="0"/>
              <a:t>Non-orthogonal MA</a:t>
            </a:r>
            <a:r>
              <a:rPr lang="en-GB" sz="1500" u="sng" dirty="0" smtClean="0"/>
              <a:t>, in some of the evaluated scenarios,</a:t>
            </a:r>
            <a:r>
              <a:rPr lang="en-GB" sz="1500" dirty="0" smtClean="0"/>
              <a:t> provides significant gain in terms of UL link-level sum throughput and overloading capability with ideal and realistic channel estimation </a:t>
            </a:r>
            <a:r>
              <a:rPr lang="en-GB" sz="1500" strike="sngStrike" dirty="0" smtClean="0"/>
              <a:t>in the evaluated scenarios</a:t>
            </a:r>
            <a:endParaRPr lang="en-US" sz="1500" dirty="0" smtClean="0"/>
          </a:p>
          <a:p>
            <a:pPr lvl="1"/>
            <a:r>
              <a:rPr lang="en-US" sz="1500" dirty="0" smtClean="0"/>
              <a:t>Slides 9-10 are to be updated based on updated simulation results submitted to this meeting</a:t>
            </a:r>
          </a:p>
          <a:p>
            <a:pPr lvl="1">
              <a:buNone/>
            </a:pPr>
            <a:r>
              <a:rPr lang="en-US" sz="1600" b="1" u="sng" dirty="0" smtClean="0"/>
              <a:t>Check  details in </a:t>
            </a:r>
            <a:r>
              <a:rPr lang="en-US" sz="1600" b="1" u="sng" dirty="0" smtClean="0"/>
              <a:t>Appendix A)</a:t>
            </a:r>
            <a:endParaRPr lang="en-US" sz="15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147248" cy="4824537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r>
              <a:rPr lang="en-US" altLang="zh-CN" sz="4200" dirty="0" smtClean="0"/>
              <a:t>In this meeting, the URLLC evaluation methodology has been agreed  for NR system performance evaluations in  R1-1610720   WF on URLLC System Level Evaluation Methodology  </a:t>
            </a:r>
            <a:r>
              <a:rPr lang="en-US" altLang="zh-CN" sz="4200" i="1" dirty="0" smtClean="0"/>
              <a:t>Intel, Qualcomm, ZTE, ZTE Microelectronics</a:t>
            </a:r>
          </a:p>
          <a:p>
            <a:pPr>
              <a:buNone/>
            </a:pPr>
            <a:endParaRPr lang="en-US" sz="2800" b="1" u="sng" dirty="0" smtClean="0"/>
          </a:p>
          <a:p>
            <a:pPr>
              <a:buNone/>
            </a:pPr>
            <a:r>
              <a:rPr lang="en-US" sz="3300" b="1" u="sng" dirty="0" smtClean="0"/>
              <a:t>Agreements:</a:t>
            </a:r>
          </a:p>
          <a:p>
            <a:pPr>
              <a:buNone/>
            </a:pPr>
            <a:r>
              <a:rPr lang="en-US" sz="3300" dirty="0" smtClean="0"/>
              <a:t>·     </a:t>
            </a:r>
            <a:r>
              <a:rPr lang="en-US" sz="3300" b="1" dirty="0" smtClean="0"/>
              <a:t>Slide 3 and slide 4 in R1-1610720 are agreed with the following updates:</a:t>
            </a:r>
          </a:p>
          <a:p>
            <a:pPr lvl="1">
              <a:buNone/>
            </a:pPr>
            <a:r>
              <a:rPr lang="en-US" sz="2900" dirty="0" smtClean="0"/>
              <a:t>o   Option 1 for UE distribution on slide 4 is for DL only, optional, and 1 </a:t>
            </a:r>
            <a:r>
              <a:rPr lang="en-US" sz="2900" dirty="0" err="1" smtClean="0"/>
              <a:t>eMBB</a:t>
            </a:r>
            <a:r>
              <a:rPr lang="en-US" sz="2900" dirty="0" smtClean="0"/>
              <a:t> UE in the other 56 sectors is of the same traffic model as the </a:t>
            </a:r>
            <a:r>
              <a:rPr lang="en-US" sz="2900" dirty="0" err="1" smtClean="0"/>
              <a:t>eMBB</a:t>
            </a:r>
            <a:r>
              <a:rPr lang="en-US" sz="2900" dirty="0" smtClean="0"/>
              <a:t> UEs in the center sector</a:t>
            </a:r>
          </a:p>
          <a:p>
            <a:pPr lvl="1">
              <a:buNone/>
            </a:pPr>
            <a:r>
              <a:rPr lang="en-US" sz="2900" strike="sngStrike" dirty="0" smtClean="0"/>
              <a:t>o   </a:t>
            </a:r>
            <a:r>
              <a:rPr lang="en-US" sz="2900" dirty="0" smtClean="0"/>
              <a:t>Unidirectional </a:t>
            </a:r>
            <a:r>
              <a:rPr lang="en-US" sz="2900" u="sng" dirty="0" smtClean="0"/>
              <a:t>and bidirectional</a:t>
            </a:r>
            <a:r>
              <a:rPr lang="en-US" sz="2900" dirty="0" smtClean="0"/>
              <a:t> (DL or UL) </a:t>
            </a:r>
            <a:r>
              <a:rPr lang="en-US" sz="2900" strike="sngStrike" dirty="0" smtClean="0"/>
              <a:t>is evaluated as baseline.</a:t>
            </a:r>
            <a:br>
              <a:rPr lang="en-US" sz="2900" strike="sngStrike" dirty="0" smtClean="0"/>
            </a:br>
            <a:r>
              <a:rPr lang="en-US" sz="2900" strike="sngStrike" dirty="0" smtClean="0"/>
              <a:t>Bidirectional DL and UL traffic is evaluated as a second priority.</a:t>
            </a:r>
            <a:endParaRPr lang="en-US" sz="2900" dirty="0" smtClean="0"/>
          </a:p>
          <a:p>
            <a:pPr lvl="1">
              <a:buNone/>
            </a:pPr>
            <a:r>
              <a:rPr lang="en-US" sz="2900" dirty="0" smtClean="0"/>
              <a:t>o   URLLC: </a:t>
            </a:r>
            <a:r>
              <a:rPr lang="en-US" sz="2900" u="sng" dirty="0" smtClean="0"/>
              <a:t>Both</a:t>
            </a:r>
            <a:r>
              <a:rPr lang="en-US" sz="2900" dirty="0" smtClean="0"/>
              <a:t> FTP Model 3 </a:t>
            </a:r>
            <a:r>
              <a:rPr lang="en-US" sz="2900" u="sng" dirty="0" smtClean="0"/>
              <a:t>(with Poisson arrival) and periodic packet arrivals</a:t>
            </a:r>
            <a:r>
              <a:rPr lang="en-US" sz="2900" dirty="0" smtClean="0"/>
              <a:t> with packet size 32, 50, 200 bytes.</a:t>
            </a:r>
          </a:p>
          <a:p>
            <a:pPr lvl="1">
              <a:buNone/>
            </a:pPr>
            <a:r>
              <a:rPr lang="en-US" sz="2900" dirty="0" smtClean="0"/>
              <a:t>o   URLLC: P</a:t>
            </a:r>
            <a:r>
              <a:rPr lang="en-US" sz="2900" strike="sngStrike" dirty="0" smtClean="0"/>
              <a:t>oisson p</a:t>
            </a:r>
            <a:r>
              <a:rPr lang="en-US" sz="2900" dirty="0" smtClean="0"/>
              <a:t>acket arrival </a:t>
            </a:r>
            <a:r>
              <a:rPr lang="en-US" sz="2900" strike="sngStrike" dirty="0" smtClean="0"/>
              <a:t>with arrival rate λ</a:t>
            </a:r>
            <a:r>
              <a:rPr lang="en-US" sz="2900" dirty="0" smtClean="0"/>
              <a:t> to achieve URLLC capacity</a:t>
            </a:r>
          </a:p>
          <a:p>
            <a:pPr lvl="1">
              <a:buNone/>
            </a:pPr>
            <a:r>
              <a:rPr lang="en-US" sz="2900" dirty="0" smtClean="0"/>
              <a:t>o   For “Simulation bandwidth”</a:t>
            </a:r>
          </a:p>
          <a:p>
            <a:pPr lvl="1">
              <a:buNone/>
            </a:pPr>
            <a:r>
              <a:rPr lang="en-US" sz="2900" dirty="0" smtClean="0"/>
              <a:t>§  Add “other bandwidths are not precluded”</a:t>
            </a:r>
          </a:p>
          <a:p>
            <a:pPr lvl="1">
              <a:buNone/>
            </a:pPr>
            <a:r>
              <a:rPr lang="en-US" sz="2900" dirty="0" smtClean="0"/>
              <a:t>o   For </a:t>
            </a:r>
            <a:r>
              <a:rPr lang="en-US" sz="2900" dirty="0" err="1" smtClean="0"/>
              <a:t>eMBB</a:t>
            </a:r>
            <a:r>
              <a:rPr lang="en-US" sz="2900" dirty="0" smtClean="0"/>
              <a:t> UE of FTP model 3, add that the packet size is 0.1Mbytes and 0.5Mbytes</a:t>
            </a:r>
          </a:p>
          <a:p>
            <a:pPr lvl="1">
              <a:buNone/>
            </a:pPr>
            <a:r>
              <a:rPr lang="en-US" sz="2900" dirty="0" smtClean="0"/>
              <a:t>o   Companies are encouraged to report the power control parameters (e.g., open-loop, etc.) for UL URLLC evaluations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r>
              <a:rPr lang="en-US" sz="2900" b="1" u="sng" dirty="0" smtClean="0"/>
              <a:t>(Check  details in Appendix B)</a:t>
            </a:r>
          </a:p>
          <a:p>
            <a:pPr>
              <a:buFont typeface="Arial"/>
              <a:buChar char="•"/>
              <a:tabLst>
                <a:tab pos="457200" algn="l"/>
              </a:tabLst>
              <a:defRPr/>
            </a:pPr>
            <a:endParaRPr lang="en-US" altLang="zh-CN" sz="2800" dirty="0" smtClean="0">
              <a:latin typeface="Times"/>
              <a:ea typeface="MS Mincho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9909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main differences between agreed URLLC and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 evaluation schemes</a:t>
            </a: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>
              <a:buFont typeface="Courier New" pitchFamily="49" charset="0"/>
              <a:buChar char="o"/>
            </a:pPr>
            <a:endParaRPr lang="en-US" altLang="zh-CN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As an observation, the two simulation assumptions are close. </a:t>
            </a:r>
          </a:p>
          <a:p>
            <a:pPr>
              <a:buNone/>
            </a:pP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0150525"/>
              </p:ext>
            </p:extLst>
          </p:nvPr>
        </p:nvGraphicFramePr>
        <p:xfrm>
          <a:off x="1331640" y="2351256"/>
          <a:ext cx="6096000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URLLC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mMTC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Carrier frequency (GHz)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0.7/2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Traffic model (packet size:</a:t>
                      </a:r>
                      <a:r>
                        <a:rPr lang="en-GB" sz="18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bytes</a:t>
                      </a:r>
                      <a:r>
                        <a:rPr lang="en-GB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trike="noStrike" baseline="0" dirty="0" smtClean="0"/>
                        <a:t>32</a:t>
                      </a:r>
                      <a:r>
                        <a:rPr lang="en-US" dirty="0" smtClean="0"/>
                        <a:t>, 50, 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r>
                        <a:rPr lang="en-US" baseline="0" dirty="0" smtClean="0"/>
                        <a:t> or variable length (20~200)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UE antenna element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(or others)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KPI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Connectivity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Continue the grant-free performance evaluation for URLLC, taking the identified differentiations into account.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152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Appendix A.1: </a:t>
            </a:r>
            <a:r>
              <a:rPr lang="en-US" dirty="0" smtClean="0"/>
              <a:t>SLS parameters for UL </a:t>
            </a:r>
            <a:r>
              <a:rPr lang="en-US" dirty="0" err="1" smtClean="0"/>
              <a:t>mMTC</a:t>
            </a:r>
            <a:r>
              <a:rPr lang="en-US" dirty="0" smtClean="0"/>
              <a:t> scenario in urban coverage for massive connection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1066800"/>
          <a:ext cx="7344816" cy="5508724"/>
        </p:xfrm>
        <a:graphic>
          <a:graphicData uri="http://schemas.openxmlformats.org/drawingml/2006/table">
            <a:tbl>
              <a:tblPr/>
              <a:tblGrid>
                <a:gridCol w="3672408"/>
                <a:gridCol w="3672408"/>
              </a:tblGrid>
              <a:tr h="18342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Attributes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 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Times"/>
                      </a:endParaRPr>
                    </a:p>
                  </a:txBody>
                  <a:tcPr marL="523808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Values or assumptions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 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Times"/>
                      </a:endParaRPr>
                    </a:p>
                  </a:txBody>
                  <a:tcPr marL="523808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Layout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Single layer - Macro layer: Hex. Grid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Inter-BS distance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1732m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Carrier frequency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700MHz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Simulation bandwidth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Companies report simulation bandwidth used in evaluation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Channel model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3D Uma. Take 5GCM output into account if applicable.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"/>
                        </a:rPr>
                        <a:t>Tx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 power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UE: Max 23dBm or optional 10dBm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antenna configuration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Rx: 2 and 4 ports (8 as optional)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antenna pattern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Follow the modeling of TR36.873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antenna height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25m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antenna tilt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Companies report tilt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6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antenna element gain + connector loss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8 dBi, including 3dB cable loss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receiver noise figure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5 dB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UE antenna elements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1Tx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UE antenna height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1.5m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UE antenna gain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-4dBi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3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Traffic model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Non-full buffer small packet. Consider future trend of mMTC traffic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39"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UE distribution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latin typeface="Times New Roman"/>
                        </a:rPr>
                        <a:t>20% of users are outdoor in cars (100km/h) or 20% of users are outdoors (3km/h)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latin typeface="Times New Roman"/>
                        </a:rPr>
                        <a:t>80% of users are indoor (3km/h) 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latin typeface="Times New Roman"/>
                        </a:rPr>
                        <a:t>Users dropped uniformly in entire cell 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BS receiver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MMSE-IRC as baseline, Advanced receiver is not precluded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UL power control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Companies report power control scheme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2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Channel estimation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Realistic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652"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Notes: The same table is also agreed to be used for general assumption for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"/>
                        </a:rPr>
                        <a:t>mMTC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 for UL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Additionally, it was agreed to additionally define the minimum packet size is [20] bytes 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"/>
                      </a:endParaRP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685802"/>
          <a:ext cx="8458200" cy="5791201"/>
        </p:xfrm>
        <a:graphic>
          <a:graphicData uri="http://schemas.openxmlformats.org/drawingml/2006/table">
            <a:tbl>
              <a:tblPr/>
              <a:tblGrid>
                <a:gridCol w="3552444"/>
                <a:gridCol w="4905756"/>
              </a:tblGrid>
              <a:tr h="30549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Attributes  </a:t>
                      </a:r>
                    </a:p>
                  </a:txBody>
                  <a:tcPr marL="523808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Value or assumptions </a:t>
                      </a:r>
                    </a:p>
                  </a:txBody>
                  <a:tcPr marL="523808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9022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Data packet arrival rate per UE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Poisson arrival with arrival rate  λ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Number of UEs per cell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Companies report the number of UEs per cell  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0"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Packet size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•  Option 1: Follow TR45.820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latin typeface="Times New Roman"/>
                        </a:rPr>
                        <a:t>•  Option 2: </a:t>
                      </a:r>
                      <a:r>
                        <a:rPr lang="fr-FR" sz="1200" b="0" i="0" u="none" strike="noStrike" dirty="0" err="1">
                          <a:latin typeface="Times New Roman"/>
                        </a:rPr>
                        <a:t>Fix</a:t>
                      </a:r>
                      <a:r>
                        <a:rPr lang="fr-FR" sz="1200" b="0" i="0" u="none" strike="noStrike" dirty="0">
                          <a:latin typeface="Times New Roman"/>
                        </a:rPr>
                        <a:t> 40 </a:t>
                      </a:r>
                      <a:r>
                        <a:rPr lang="fr-FR" sz="1200" b="0" i="0" u="none" strike="noStrike" dirty="0" err="1">
                          <a:latin typeface="Times New Roman"/>
                        </a:rPr>
                        <a:t>Bytes</a:t>
                      </a:r>
                      <a:r>
                        <a:rPr lang="fr-FR" sz="1200" b="0" i="0" u="none" strike="noStrike" dirty="0">
                          <a:latin typeface="Times New Roman"/>
                        </a:rPr>
                        <a:t>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60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Companies report the option used, but are encouraged to evaluate both options. Decide on which option(s) is used to draw the conclusion of MA at RAN1#86bis meeting. Companies report details on packet segmentation assumption.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Simulation Bandwidth 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Companies report the simulation bandwidth</a:t>
                      </a:r>
                    </a:p>
                  </a:txBody>
                  <a:tcPr marL="6467" marR="6467" marT="6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0">
                <a:tc rowSpan="4"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Target packet drop rate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0.01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85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•  Packet drop rate = (Number of packet in outage) / (number of generated packets), where a packet is in outage if this packet failed to be successfully received by destination receiver beyond “Packet dropping timer”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•  Companies report HARQ/retransmission assumption.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•  Companies are encouraged to provide CDF of packet drop rate per UE.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20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Packet dropping timer 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Baseline: 1s, 10s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latin typeface="Times New Roman"/>
                        </a:rPr>
                        <a:t>Other values are not precluded. </a:t>
                      </a:r>
                    </a:p>
                  </a:txBody>
                  <a:tcPr marL="6467" marR="6467" marT="646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306"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For the SLS evaluation for grant-free UL MA applied to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mMTC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− Companies report 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•  packet drop rate vs. packet arrival rate per cell curve</a:t>
                      </a:r>
                    </a:p>
                  </a:txBody>
                  <a:tcPr marL="6467" marR="6467" marT="6467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81200" y="152400"/>
            <a:ext cx="5687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Appendix </a:t>
            </a:r>
            <a:r>
              <a:rPr lang="en-US" b="1" dirty="0" smtClean="0"/>
              <a:t>A.2: </a:t>
            </a:r>
            <a:r>
              <a:rPr lang="en-US" dirty="0" smtClean="0"/>
              <a:t>UL traffic model for </a:t>
            </a:r>
            <a:r>
              <a:rPr lang="en-US" dirty="0" err="1" smtClean="0"/>
              <a:t>mMTC</a:t>
            </a:r>
            <a:r>
              <a:rPr lang="en-US" dirty="0" smtClean="0"/>
              <a:t> applied to MA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Appendix B: URLLC evaluation assumptions (1)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5501028"/>
              </p:ext>
            </p:extLst>
          </p:nvPr>
        </p:nvGraphicFramePr>
        <p:xfrm>
          <a:off x="457200" y="1383807"/>
          <a:ext cx="8229600" cy="51693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5000"/>
                <a:gridCol w="2890791"/>
                <a:gridCol w="3433809"/>
              </a:tblGrid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 dirty="0">
                          <a:effectLst/>
                        </a:rPr>
                        <a:t>Parameters</a:t>
                      </a:r>
                      <a:endParaRPr lang="en-US" sz="16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>
                          <a:effectLst/>
                        </a:rPr>
                        <a:t>Urban Macro</a:t>
                      </a:r>
                      <a:endParaRPr lang="en-US" sz="1600" b="1" u="sng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600" b="1" u="sng" dirty="0">
                          <a:effectLst/>
                        </a:rPr>
                        <a:t>Indoor Hotspot</a:t>
                      </a:r>
                      <a:endParaRPr lang="en-US" sz="16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28131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Layout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Single layer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Macro layer: Hexagonal Grid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Single-layer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Indoor floor: (3,6,12) BSs per 120 m x 50 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Inter-BS distance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500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</a:rPr>
                        <a:t>Follow</a:t>
                      </a:r>
                      <a:r>
                        <a:rPr lang="en-GB" sz="14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TRP placement from 38.802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Carrier frequency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Aggregated system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GHz: Up to 200 MHz (DL+UL)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 GHz: Up to 200 MHz (DL+UL)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Simulation bandwidth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20 MHz per CC below 6 GHz 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Note: For FDD, simulation BW is split equally between UL and DL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327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36.873 3D 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Below 6 GHz: ITU InH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Note: When 5GCM is found to be applicable to below 6 GHz, 5GCM  should be used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79922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Tx power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46 dBm per 20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24 dBm per 20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Tx power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23 </a:t>
                      </a:r>
                      <a:r>
                        <a:rPr lang="en-GB" sz="1400" dirty="0" err="1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antenna configurations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See 38.802, table A.2.1-4.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antenna height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25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3 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BS antenna element gain + connector loss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See 38.802, table A.2.1-4.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BS receiver noise figure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Below 6 GHz: 5 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configurations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See 38.802, table A.2.1-4.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height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Follow the modelling of TR 36.873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antenna gain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Follow the modelling of TR 36.873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UE receiver noise figure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9 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Appendix </a:t>
            </a:r>
            <a:r>
              <a:rPr lang="en-US" sz="3200" dirty="0" smtClean="0"/>
              <a:t>B: </a:t>
            </a:r>
            <a:r>
              <a:rPr lang="en-US" sz="3200" dirty="0" smtClean="0"/>
              <a:t>URLLC evaluation assumptions </a:t>
            </a:r>
            <a:r>
              <a:rPr lang="en-US" sz="3200" dirty="0" smtClean="0"/>
              <a:t>(2)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53301806"/>
              </p:ext>
            </p:extLst>
          </p:nvPr>
        </p:nvGraphicFramePr>
        <p:xfrm>
          <a:off x="457200" y="1196752"/>
          <a:ext cx="8229600" cy="5356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/>
                <a:gridCol w="3271791"/>
                <a:gridCol w="3433809"/>
              </a:tblGrid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Parameters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Urban Macro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400" b="1" u="sng" dirty="0">
                          <a:effectLst/>
                        </a:rPr>
                        <a:t>Indoor Hotspot</a:t>
                      </a:r>
                      <a:endParaRPr lang="en-US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3063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Traffic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Unidirectional (DL or UL) is evaluated as baseline.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Bidirectional DL and UL traffic is evaluated as a second priority.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URLLC: FTP Model 3 with packet size 32, 50, 200 bytes.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eMBB: Option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Full buffer,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FTP model 3</a:t>
                      </a:r>
                      <a:endParaRPr lang="en-US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746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Traffic load (Resource utilization)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URLLC: Poisson packet arrival with arrival rate λ to achieve URLLC </a:t>
                      </a:r>
                      <a:r>
                        <a:rPr lang="en-GB" sz="1200" dirty="0" smtClean="0">
                          <a:effectLst/>
                        </a:rPr>
                        <a:t>capacity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eMBB: For FTP Model 3, arrival rate is selected to achieve RU of [20, 50] % for the case of no multiplexing with URLLC</a:t>
                      </a:r>
                      <a:endParaRPr lang="en-US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5515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UE distribution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Follow Urban Macro user distribution for both URLLC and eMBB UEs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20% Outdoor in cars: 30 km/h,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80% Indoor: 3 </a:t>
                      </a:r>
                      <a:r>
                        <a:rPr lang="en-GB" sz="1200" dirty="0" smtClean="0">
                          <a:effectLst/>
                        </a:rPr>
                        <a:t>km/h ()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URLLC</a:t>
                      </a:r>
                      <a:r>
                        <a:rPr lang="en-GB" sz="1200" dirty="0">
                          <a:effectLst/>
                        </a:rPr>
                        <a:t>: 10 UE/sector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eMBB: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0/10</a:t>
                      </a:r>
                      <a:r>
                        <a:rPr lang="en-GB" sz="1200" dirty="0" smtClean="0">
                          <a:effectLst/>
                        </a:rPr>
                        <a:t> UE/sector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Option 1</a:t>
                      </a:r>
                      <a:b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only </a:t>
                      </a:r>
                      <a:r>
                        <a:rPr lang="en-GB" sz="1200" baseline="0" dirty="0" err="1" smtClean="0">
                          <a:solidFill>
                            <a:srgbClr val="FF0000"/>
                          </a:solidFill>
                          <a:effectLst/>
                        </a:rPr>
                        <a:t>center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 sector with 10 URLLC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C and 0/10 eMBB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 other 56 sectors with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1 eMBB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Option 2</a:t>
                      </a:r>
                      <a:b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Load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all sectors with 10 URLLC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C and 0/10 eMBB</a:t>
                      </a:r>
                    </a:p>
                  </a:txBody>
                  <a:tcPr marL="855" marR="855" marT="855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Follow Indoor Hotspot user distribution for both URLLC and eMBB UEs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100% Indoor, 3 </a:t>
                      </a:r>
                      <a:r>
                        <a:rPr lang="en-GB" sz="1200" dirty="0" smtClean="0">
                          <a:effectLst/>
                        </a:rPr>
                        <a:t>km/h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URLLC: </a:t>
                      </a:r>
                      <a:r>
                        <a:rPr lang="en-GB" sz="1200" dirty="0" smtClean="0">
                          <a:effectLst/>
                        </a:rPr>
                        <a:t>10 UE/floor/TRP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eMBB: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</a:rPr>
                        <a:t>0/10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200" dirty="0" smtClean="0">
                          <a:effectLst/>
                        </a:rPr>
                        <a:t>UE/floor/TRP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BS receiver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Baseline is MMSE-IRC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UE receiver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Baseline is MMSE-IRC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188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Feedback assumption &amp; Link adaptation assumptions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Channel estimation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Reported by companies, Practical channel estimation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303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Companies report the assumption on admission control used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5" marR="855" marT="85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393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933</Words>
  <Application>Microsoft Office PowerPoint</Application>
  <PresentationFormat>On-screen Show (4:3)</PresentationFormat>
  <Paragraphs>202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WF on Grant-free URRLC Performance Evaluations</vt:lpstr>
      <vt:lpstr>Background (1)</vt:lpstr>
      <vt:lpstr>Background (2)</vt:lpstr>
      <vt:lpstr>Observations</vt:lpstr>
      <vt:lpstr>Proposal</vt:lpstr>
      <vt:lpstr>Slide 6</vt:lpstr>
      <vt:lpstr>Slide 7</vt:lpstr>
      <vt:lpstr>Appendix B: URLLC evaluation assumptions (1)</vt:lpstr>
      <vt:lpstr>Appendix B: URLLC evaluation assumptions (2)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l00901546</cp:lastModifiedBy>
  <cp:revision>42</cp:revision>
  <dcterms:created xsi:type="dcterms:W3CDTF">2016-10-08T04:16:51Z</dcterms:created>
  <dcterms:modified xsi:type="dcterms:W3CDTF">2016-10-12T23:58:44Z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(2)ZgYuXczcz1KtJmr0kS9V2kPjkFSqM3n66Dxbqa+XDhVMOFE2oOPaDIdyjpWMyncwsu7YIwkQ
MDNVdeC+XRqvZeaE0Ltu/x1m8FDhdKOVbRA/8xokPWqY08VENpnMTh3EEwrEbUp35dT4AyBE
53despQSOUGcrMFQyR9N0N/3HxeVojFUkJKAkwTpw9McFMCZjbbrWJZaDo++zujExM5Gbubv
pPZRm+hAcvHjeWb6Ne</vt:lpwstr>
  </property>
  <property fmtid="{D5CDD505-2E9C-101B-9397-08002B2CF9AE}" pid="3" name="_2015_ms_pID_7253431">
    <vt:lpwstr>2PS5msdl8Ha3OYWgtXJAgRzBu1kCAFtNDXC9JJiiayU55bs+RaTmkv
AagFL4yqtKAvXNXXOCiIHnWOapqnlIL7V0qz+NELABv+PNRcWs31vJJ3e9iMWckEVFh615hz
JfuVC+4U7hs9S2yDrmTnaFmJArGRBQBqEZcRQ0KnfJ8/cK7yMVuheXzTcSGMBbsOp32OT/xi
yotgJz6N7y8AJ1jN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1476285815</vt:lpwstr>
  </property>
</Properties>
</file>