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69" r:id="rId3"/>
    <p:sldId id="266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15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5413" autoAdjust="0"/>
  </p:normalViewPr>
  <p:slideViewPr>
    <p:cSldViewPr>
      <p:cViewPr varScale="1">
        <p:scale>
          <a:sx n="116" d="100"/>
          <a:sy n="116" d="100"/>
        </p:scale>
        <p:origin x="846" y="108"/>
      </p:cViewPr>
      <p:guideLst>
        <p:guide orient="horz" pos="2115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AD6F7BB-76F4-40A3-BF68-425CB25C134F}" type="datetimeFigureOut">
              <a:rPr lang="en-US" smtClean="0"/>
              <a:pPr/>
              <a:t>10/13/2016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70B8543-829A-4907-B4F1-723C5C94BBC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40202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E9E959-8E5E-4F6B-8024-F82D9736C244}" type="datetime1">
              <a:rPr lang="zh-CN" altLang="en-US" smtClean="0"/>
              <a:pPr/>
              <a:t>2016/10/13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EFDDD6-07F7-4DEC-99D8-4CF43CC8546A}" type="datetime1">
              <a:rPr lang="zh-CN" altLang="en-US" smtClean="0"/>
              <a:pPr/>
              <a:t>2016/10/13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E2D5EF-DC87-4914-803B-48F2DFFD2717}" type="datetime1">
              <a:rPr lang="zh-CN" altLang="en-US" smtClean="0"/>
              <a:pPr/>
              <a:t>2016/10/13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516175-9706-4E28-969A-BDD01C14F033}" type="datetime1">
              <a:rPr lang="zh-CN" altLang="en-US" smtClean="0"/>
              <a:pPr/>
              <a:t>2016/10/13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905508-94BA-424F-9272-5FBF9EED3D00}" type="datetime1">
              <a:rPr lang="zh-CN" altLang="en-US" smtClean="0"/>
              <a:pPr/>
              <a:t>2016/10/13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307B8-32CC-4996-98FC-FD08C9945252}" type="datetime1">
              <a:rPr lang="zh-CN" altLang="en-US" smtClean="0"/>
              <a:pPr/>
              <a:t>2016/10/13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7AB7A8-0F5B-4C2C-B1BF-763523E4D510}" type="datetime1">
              <a:rPr lang="zh-CN" altLang="en-US" smtClean="0"/>
              <a:pPr/>
              <a:t>2016/10/13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2F87CA-DCC0-45B1-B4BC-AAFDC14C3A9F}" type="datetime1">
              <a:rPr lang="zh-CN" altLang="en-US" smtClean="0"/>
              <a:pPr/>
              <a:t>2016/10/13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54E882-2CF8-44BF-A0A5-BB791DBF8CEA}" type="datetime1">
              <a:rPr lang="zh-CN" altLang="en-US" smtClean="0"/>
              <a:pPr/>
              <a:t>2016/10/13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2E31FB-098F-44E4-8ABE-44AF42D376C5}" type="datetime1">
              <a:rPr lang="zh-CN" altLang="en-US" smtClean="0"/>
              <a:pPr/>
              <a:t>2016/10/13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0B3019-0C07-4757-9083-BE5E0F7B64C6}" type="datetime1">
              <a:rPr lang="zh-CN" altLang="en-US" smtClean="0"/>
              <a:pPr/>
              <a:t>2016/10/13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5D2EE0-6009-4234-8E7A-C7CA8085DAE1}" type="datetime1">
              <a:rPr lang="zh-CN" altLang="en-US" smtClean="0"/>
              <a:pPr/>
              <a:t>2016/10/13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 smtClean="0"/>
              <a:t>WF on Semi-static resource sharing between URLLC and </a:t>
            </a:r>
            <a:r>
              <a:rPr lang="en-US" altLang="zh-CN" dirty="0" err="1" smtClean="0"/>
              <a:t>eMBB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 smtClean="0"/>
              <a:t>LG Electronics, Panasonic, </a:t>
            </a:r>
            <a:endParaRPr lang="zh-CN" altLang="en-US" dirty="0"/>
          </a:p>
        </p:txBody>
      </p:sp>
      <p:sp>
        <p:nvSpPr>
          <p:cNvPr id="409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4097" name="DtsShapeName" descr="E15342G@835955749B6E11EC749357G609;;=683@CYV41043!!!!!!BIHO@]v41043!!!!@7G01C71102E29E17G3S0,18yyyy!It`vdh!Bnoushctuhno!Udlqm`ud/enb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1!^" hidden="1"/>
          <p:cNvSpPr>
            <a:spLocks noChangeArrowheads="1"/>
          </p:cNvSpPr>
          <p:nvPr/>
        </p:nvSpPr>
        <p:spPr bwMode="auto">
          <a:xfrm>
            <a:off x="0" y="457200"/>
            <a:ext cx="0" cy="0"/>
          </a:xfrm>
          <a:custGeom>
            <a:avLst/>
            <a:gdLst>
              <a:gd name="T0" fmla="*/ 10860 w 21600"/>
              <a:gd name="T1" fmla="*/ 2187 h 21600"/>
              <a:gd name="T2" fmla="*/ 2928 w 21600"/>
              <a:gd name="T3" fmla="*/ 10800 h 21600"/>
              <a:gd name="T4" fmla="*/ 10860 w 21600"/>
              <a:gd name="T5" fmla="*/ 21600 h 21600"/>
              <a:gd name="T6" fmla="*/ 18672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5037 w 21600"/>
              <a:gd name="T13" fmla="*/ 2277 h 21600"/>
              <a:gd name="T14" fmla="*/ 16557 w 21600"/>
              <a:gd name="T15" fmla="*/ 1367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60" y="2187"/>
                </a:moveTo>
                <a:cubicBezTo>
                  <a:pt x="10451" y="1746"/>
                  <a:pt x="9529" y="1018"/>
                  <a:pt x="9015" y="730"/>
                </a:cubicBezTo>
                <a:cubicBezTo>
                  <a:pt x="7865" y="152"/>
                  <a:pt x="6685" y="0"/>
                  <a:pt x="5415" y="0"/>
                </a:cubicBezTo>
                <a:cubicBezTo>
                  <a:pt x="4175" y="152"/>
                  <a:pt x="2995" y="575"/>
                  <a:pt x="1967" y="1305"/>
                </a:cubicBezTo>
                <a:cubicBezTo>
                  <a:pt x="1150" y="2187"/>
                  <a:pt x="575" y="3222"/>
                  <a:pt x="242" y="4220"/>
                </a:cubicBezTo>
                <a:cubicBezTo>
                  <a:pt x="0" y="5410"/>
                  <a:pt x="242" y="6560"/>
                  <a:pt x="575" y="7597"/>
                </a:cubicBezTo>
                <a:lnTo>
                  <a:pt x="10860" y="21600"/>
                </a:lnTo>
                <a:lnTo>
                  <a:pt x="20995" y="7597"/>
                </a:lnTo>
                <a:cubicBezTo>
                  <a:pt x="21480" y="6560"/>
                  <a:pt x="21600" y="5410"/>
                  <a:pt x="21480" y="4220"/>
                </a:cubicBezTo>
                <a:cubicBezTo>
                  <a:pt x="21115" y="3222"/>
                  <a:pt x="20420" y="2187"/>
                  <a:pt x="19632" y="1305"/>
                </a:cubicBezTo>
                <a:cubicBezTo>
                  <a:pt x="18575" y="575"/>
                  <a:pt x="17425" y="152"/>
                  <a:pt x="16275" y="0"/>
                </a:cubicBezTo>
                <a:cubicBezTo>
                  <a:pt x="15005" y="0"/>
                  <a:pt x="13735" y="152"/>
                  <a:pt x="12705" y="730"/>
                </a:cubicBezTo>
                <a:cubicBezTo>
                  <a:pt x="12176" y="1018"/>
                  <a:pt x="11254" y="1746"/>
                  <a:pt x="10860" y="2187"/>
                </a:cubicBezTo>
                <a:close/>
              </a:path>
            </a:pathLst>
          </a:cu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99" name="Rectangle 3"/>
          <p:cNvSpPr>
            <a:spLocks noChangeArrowheads="1"/>
          </p:cNvSpPr>
          <p:nvPr/>
        </p:nvSpPr>
        <p:spPr bwMode="auto">
          <a:xfrm>
            <a:off x="0" y="164815"/>
            <a:ext cx="8964488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hangingPunct="0"/>
            <a:r>
              <a:rPr lang="en-US" altLang="ko-KR" sz="1600" b="1" dirty="0"/>
              <a:t>3GPP TSG RAN WG1 Meeting #86bis	</a:t>
            </a:r>
            <a:r>
              <a:rPr lang="en-US" altLang="ko-KR" sz="1600" b="1" dirty="0" smtClean="0"/>
              <a:t>                                                                                     R1-</a:t>
            </a:r>
            <a:r>
              <a:rPr lang="en-GB" altLang="ko-KR" sz="1600" b="1" dirty="0" smtClean="0"/>
              <a:t>1610952</a:t>
            </a:r>
            <a:endParaRPr lang="ko-KR" altLang="ko-KR" sz="1600" b="1"/>
          </a:p>
          <a:p>
            <a:r>
              <a:rPr lang="en-GB" altLang="ko-KR" sz="1600" b="1" dirty="0"/>
              <a:t>Lisbon, Portugal, 10th - 14th October </a:t>
            </a:r>
            <a:endParaRPr lang="en-US" altLang="zh-CN" sz="1600" b="1" dirty="0"/>
          </a:p>
        </p:txBody>
      </p:sp>
      <p:sp>
        <p:nvSpPr>
          <p:cNvPr id="4100" name="Rectangle 4"/>
          <p:cNvSpPr>
            <a:spLocks noChangeArrowheads="1"/>
          </p:cNvSpPr>
          <p:nvPr/>
        </p:nvSpPr>
        <p:spPr bwMode="auto">
          <a:xfrm>
            <a:off x="0" y="927406"/>
            <a:ext cx="2894237" cy="707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457056" tIns="45720" rIns="91440" bIns="76176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GB" altLang="zh-CN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Agenda Item:	</a:t>
            </a:r>
            <a:r>
              <a:rPr lang="en-GB" altLang="zh-CN" sz="1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8.1.2.2</a:t>
            </a:r>
            <a:endParaRPr kumimoji="0" lang="en-GB" altLang="zh-CN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Background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en-US" altLang="ko-KR" b="1" u="sng" dirty="0"/>
              <a:t>Agreements:</a:t>
            </a:r>
            <a:endParaRPr lang="ko-KR" altLang="ko-KR"/>
          </a:p>
          <a:p>
            <a:pPr lvl="0"/>
            <a:r>
              <a:rPr lang="en-US" altLang="ko-KR" dirty="0"/>
              <a:t>At least the following potential options should be considered</a:t>
            </a:r>
            <a:endParaRPr lang="ko-KR" altLang="ko-KR"/>
          </a:p>
          <a:p>
            <a:pPr lvl="1"/>
            <a:r>
              <a:rPr lang="en-US" altLang="ko-KR" dirty="0"/>
              <a:t>At least for shorter transmission UL, semi-static resource sharing between URLLC and </a:t>
            </a:r>
            <a:r>
              <a:rPr lang="en-US" altLang="ko-KR" dirty="0" err="1"/>
              <a:t>eMBB</a:t>
            </a:r>
            <a:endParaRPr lang="ko-KR" altLang="ko-KR"/>
          </a:p>
          <a:p>
            <a:pPr lvl="2"/>
            <a:r>
              <a:rPr lang="en-US" altLang="ko-KR" dirty="0"/>
              <a:t>FDM and/or TDM manner</a:t>
            </a:r>
            <a:endParaRPr lang="ko-KR" altLang="ko-KR"/>
          </a:p>
          <a:p>
            <a:pPr lvl="3"/>
            <a:r>
              <a:rPr lang="en-US" altLang="ko-KR" dirty="0"/>
              <a:t>UL grant-free transmission for URLLC</a:t>
            </a:r>
            <a:endParaRPr lang="ko-KR" altLang="ko-KR"/>
          </a:p>
          <a:p>
            <a:pPr lvl="3"/>
            <a:r>
              <a:rPr lang="en-US" altLang="ko-KR" dirty="0"/>
              <a:t>Other schemes are not precluded</a:t>
            </a:r>
            <a:endParaRPr lang="ko-KR" altLang="ko-KR"/>
          </a:p>
          <a:p>
            <a:pPr lvl="1"/>
            <a:r>
              <a:rPr lang="en-US" altLang="ko-KR" dirty="0"/>
              <a:t>Dynamic resource sharing between URLLC and </a:t>
            </a:r>
            <a:r>
              <a:rPr lang="en-US" altLang="ko-KR" dirty="0" err="1"/>
              <a:t>eMBB</a:t>
            </a:r>
            <a:endParaRPr lang="ko-KR" altLang="ko-KR"/>
          </a:p>
          <a:p>
            <a:pPr lvl="2"/>
            <a:r>
              <a:rPr lang="en-US" altLang="ko-KR" dirty="0"/>
              <a:t>For DL, mechanisms to schedule a transmission where the resources of it can overlap with resources of ongoing/scheduled longer transmission at least from network perspective</a:t>
            </a:r>
            <a:endParaRPr lang="ko-KR" altLang="ko-KR"/>
          </a:p>
          <a:p>
            <a:pPr lvl="3"/>
            <a:r>
              <a:rPr lang="en-US" altLang="ko-KR" dirty="0"/>
              <a:t>FFS: A similar or same mechanism applicability to UL</a:t>
            </a:r>
            <a:endParaRPr lang="ko-KR" altLang="ko-KR"/>
          </a:p>
          <a:p>
            <a:pPr lvl="3"/>
            <a:r>
              <a:rPr lang="en-US" altLang="ko-KR" dirty="0"/>
              <a:t>Preemption or superposition</a:t>
            </a:r>
            <a:endParaRPr lang="ko-KR" altLang="ko-KR"/>
          </a:p>
          <a:p>
            <a:pPr lvl="3"/>
            <a:r>
              <a:rPr lang="en-US" altLang="ko-KR" dirty="0"/>
              <a:t>Other schemes are not precluded </a:t>
            </a:r>
            <a:endParaRPr lang="ko-KR" altLang="ko-KR"/>
          </a:p>
          <a:p>
            <a:pPr lvl="2"/>
            <a:r>
              <a:rPr lang="en-US" altLang="ko-KR" dirty="0"/>
              <a:t>Scheduling based approaches (e.g., by adapting transmission duration or by using different </a:t>
            </a:r>
            <a:r>
              <a:rPr lang="en-US" altLang="ko-KR" dirty="0" err="1"/>
              <a:t>subbands</a:t>
            </a:r>
            <a:r>
              <a:rPr lang="en-US" altLang="ko-KR" dirty="0"/>
              <a:t>) to allow multiplexing of different durations of transmission</a:t>
            </a:r>
            <a:endParaRPr lang="ko-KR" altLang="ko-KR"/>
          </a:p>
          <a:p>
            <a:pPr lvl="2"/>
            <a:r>
              <a:rPr lang="en-US" altLang="ko-KR" dirty="0"/>
              <a:t>UL grant-free transmission for URLLC</a:t>
            </a:r>
            <a:endParaRPr lang="ko-KR" altLang="ko-KR"/>
          </a:p>
          <a:p>
            <a:pPr lvl="2"/>
            <a:r>
              <a:rPr lang="en-US" altLang="ko-KR" dirty="0"/>
              <a:t>Other schemes are not precluded</a:t>
            </a:r>
            <a:endParaRPr lang="ko-KR" altLang="ko-KR"/>
          </a:p>
          <a:p>
            <a:pPr lvl="1"/>
            <a:r>
              <a:rPr lang="en-US" altLang="ko-KR" dirty="0"/>
              <a:t>Other mechanisms are not precluded</a:t>
            </a:r>
            <a:endParaRPr lang="ko-KR" altLang="ko-KR"/>
          </a:p>
          <a:p>
            <a:pPr marL="0" indent="0">
              <a:buNone/>
            </a:pPr>
            <a:endParaRPr lang="ko-KR" altLang="ko-KR" dirty="0"/>
          </a:p>
          <a:p>
            <a:pPr lvl="2"/>
            <a:endParaRPr lang="en-US" altLang="ko-KR" dirty="0"/>
          </a:p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94290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Proposal 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ko-KR" dirty="0" smtClean="0"/>
              <a:t>NR supports the followings</a:t>
            </a:r>
          </a:p>
          <a:p>
            <a:pPr lvl="1"/>
            <a:r>
              <a:rPr lang="en-US" altLang="ko-KR" dirty="0" smtClean="0"/>
              <a:t>For URLLC UL transmission, a UE can initiate transmission in the semi-statically configured resource at least for initial transmission</a:t>
            </a:r>
          </a:p>
          <a:p>
            <a:pPr lvl="2"/>
            <a:r>
              <a:rPr lang="en-US" altLang="ko-KR" dirty="0" smtClean="0"/>
              <a:t>FFS details including UE behavior regarding the configured resource</a:t>
            </a:r>
            <a:endParaRPr lang="en-US" altLang="ko-KR" sz="1900" dirty="0">
              <a:cs typeface="Times New Roman" panose="02020603050405020304" pitchFamily="18" charset="0"/>
            </a:endParaRPr>
          </a:p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40166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7786</TotalTime>
  <Words>191</Words>
  <Application>Microsoft Office PowerPoint</Application>
  <PresentationFormat>화면 슬라이드 쇼(4:3)</PresentationFormat>
  <Paragraphs>29</Paragraphs>
  <Slides>3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5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3</vt:i4>
      </vt:variant>
    </vt:vector>
  </HeadingPairs>
  <TitlesOfParts>
    <vt:vector size="9" baseType="lpstr">
      <vt:lpstr>宋体</vt:lpstr>
      <vt:lpstr>맑은 고딕</vt:lpstr>
      <vt:lpstr>Arial</vt:lpstr>
      <vt:lpstr>Calibri</vt:lpstr>
      <vt:lpstr>Times New Roman</vt:lpstr>
      <vt:lpstr>Office 主题</vt:lpstr>
      <vt:lpstr>WF on Semi-static resource sharing between URLLC and eMBB</vt:lpstr>
      <vt:lpstr>Background</vt:lpstr>
      <vt:lpstr>Proposal 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Link to System Modeling for MUST evaluation</dc:title>
  <dc:creator>Huawei</dc:creator>
  <cp:lastModifiedBy>yunjung</cp:lastModifiedBy>
  <cp:revision>496</cp:revision>
  <dcterms:created xsi:type="dcterms:W3CDTF">2015-02-09T15:32:33Z</dcterms:created>
  <dcterms:modified xsi:type="dcterms:W3CDTF">2016-10-13T09:14:09Z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_ms_pID_72543">
    <vt:lpwstr>(3)jKhy05W/aW5bPJ4YqH7KQaZ/T3pDoWtAovLx5JdkV1VuMG5HxRhC9DKMcPEYL+Yz7ROTfZ59
If7oCk6Wxj0nKbtmnTNctt8o6ghLNxJVEeY+pixwqOCIlFsAI5bjaO8Cjzh6rHyrZIVGYnbm
uhm7ZPJ0UHqJ+C45LBlMap6/d2vfUm0ItoziaKB3lGfdzASiJK007ixK8uIAwmijqy7bW1mJ
AzgHIS9N00CKMq5z4k</vt:lpwstr>
  </property>
  <property fmtid="{D5CDD505-2E9C-101B-9397-08002B2CF9AE}" pid="3" name="_new_ms_pID_725431">
    <vt:lpwstr>zujdVBVQiLgPJr+i0qlusnvs26c4AyiBOz9VyBaiwXgwSlqwXX/XCH
XTcpUPkzgHKEr4h1YkT+wqLnNtvvkHRfMNWuBEeGd/xMgl2nu7UwuAkVQ3P5e/Atwu0T/zgs
wI6cjoYEpyE7dID8HO1DVwcDV+4Wiwr1BQe44nOT3S2x6jdUnkmvueilJx3Fxs6J0baYxtZI
zzsH/4XOxeDdE9hGAWrje+lwjvUprZTjtdyl</vt:lpwstr>
  </property>
  <property fmtid="{D5CDD505-2E9C-101B-9397-08002B2CF9AE}" pid="4" name="_new_ms_pID_725432">
    <vt:lpwstr>z0D159AZGbQ5Fy9hYDbA5pd1Y1dT6Dh5iLYu
oJ/LDhd3TDtWrvHJxhp1GRNYmXLOk4DK51D4AzrFsK9vDg0VoF7cY+SQQHEPpcHsURPUp3Pv
kDgPhe2z4GJweJaJAWbUr2nsUuZUTZRL/8xlcd3ElpaDjyQgyTL1re2YDeXhdd1netJ8gHId
ubD6e1rEilswag==</vt:lpwstr>
  </property>
  <property fmtid="{D5CDD505-2E9C-101B-9397-08002B2CF9AE}" pid="5" name="_2015_ms_pID_725343">
    <vt:lpwstr>(3)DkLSnF2DkY+P7eNiubhqQ2rVG0nXLw/aW7iq2qz4VyqtpmQ8LMaoYIYFlr3o4FMFKKoUzfnG
z+pyW7yzm/gipPjLHCModZ8G3mbRMBLq4fDOyL1LqAtblNf4ehuGc2kfbKsJxNn8YOP870IV
Qop5r+nqWj+v+8fMLVWOOLCJ22hpJe8eg8D1mCPY280pHDoTAJxarth/gPcFGbksm7YmprYe
hOpt+WXnBtWhjNo5N7</vt:lpwstr>
  </property>
  <property fmtid="{D5CDD505-2E9C-101B-9397-08002B2CF9AE}" pid="6" name="_2015_ms_pID_7253431">
    <vt:lpwstr>VcXY46baKAKdXCWqMynNe36VTatSjTKoDsmiN0H1eyNmZa/Um8Tj4z
GuKOmrqMHt/5cair6QwtcjA8fjZ2ZuJ5Rabm52253sqdnkRki4+X+b1A9Hj4V0UORWWjHd/h
a6gbQ6U6lAk3lJ601WU86onrF9PckWzj+xjbhsn/d6ntNX3IjoH3cTqTpD1AXbcYK7Nd9FJ9
30ryO0VAwzAItXrRRbg/jQvCSZTlNmcmo1kt</vt:lpwstr>
  </property>
  <property fmtid="{D5CDD505-2E9C-101B-9397-08002B2CF9AE}" pid="7" name="_2015_ms_pID_7253432">
    <vt:lpwstr>kW9sM+T0K8xjelZCi9zZotdJlUblpNhZR5Yp
P5wyJ3xLx/wHpV+jBR9Rdr59lfpbkzA0NX51RuELAsuJaqWDQ0c=</vt:lpwstr>
  </property>
  <property fmtid="{D5CDD505-2E9C-101B-9397-08002B2CF9AE}" pid="8" name="_readonly">
    <vt:lpwstr/>
  </property>
  <property fmtid="{D5CDD505-2E9C-101B-9397-08002B2CF9AE}" pid="9" name="_change">
    <vt:lpwstr/>
  </property>
  <property fmtid="{D5CDD505-2E9C-101B-9397-08002B2CF9AE}" pid="10" name="_full-control">
    <vt:lpwstr/>
  </property>
  <property fmtid="{D5CDD505-2E9C-101B-9397-08002B2CF9AE}" pid="11" name="sflag">
    <vt:lpwstr>1460593682</vt:lpwstr>
  </property>
</Properties>
</file>