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3B0B7-8743-4811-A707-95222EFDAEA1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47BF8-A1A5-4A24-8848-31B8E95C8E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63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47BF8-A1A5-4A24-8848-31B8E95C8E2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6165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forward compatibility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LG Electronics, Nokia, ASB,</a:t>
            </a:r>
            <a:r>
              <a:rPr lang="en-US" altLang="ko-KR" dirty="0"/>
              <a:t> </a:t>
            </a:r>
            <a:r>
              <a:rPr lang="en-US" altLang="ko-KR" dirty="0" smtClean="0"/>
              <a:t>Ericsson,</a:t>
            </a:r>
            <a:r>
              <a:rPr lang="en-US" dirty="0" smtClean="0"/>
              <a:t> </a:t>
            </a:r>
            <a:r>
              <a:rPr lang="en-US" altLang="ko-KR" dirty="0"/>
              <a:t>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</a:t>
            </a:r>
            <a:r>
              <a:rPr lang="en-US" dirty="0" smtClean="0"/>
              <a:t>Qualcomm, AT&amp;T, Panasonic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54114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R1-1610949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/>
              <a:t>RAN1#84bis Agreement</a:t>
            </a:r>
            <a:r>
              <a:rPr lang="en-US" altLang="ko-KR" sz="2400" dirty="0" smtClean="0"/>
              <a:t>: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Phase </a:t>
            </a:r>
            <a:r>
              <a:rPr lang="en-US" altLang="ko-KR" sz="1800" dirty="0"/>
              <a:t>1 and later phases of NR should be designed with the following principles to ensure forward compatibility and compatibility of different features: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Strive </a:t>
            </a:r>
            <a:r>
              <a:rPr lang="en-US" altLang="ko-KR" sz="1600" dirty="0"/>
              <a:t>for</a:t>
            </a:r>
          </a:p>
          <a:p>
            <a:pPr lvl="3">
              <a:lnSpc>
                <a:spcPct val="130000"/>
              </a:lnSpc>
            </a:pPr>
            <a:r>
              <a:rPr lang="en-US" altLang="ko-KR" sz="1600" dirty="0" smtClean="0"/>
              <a:t>Maximizing </a:t>
            </a:r>
            <a:r>
              <a:rPr lang="en-US" altLang="ko-KR" sz="1600" dirty="0"/>
              <a:t>the amount of time and freq. resources that can be flexibly utilized or that can be left blanked without causing backward compatibility issues in the future </a:t>
            </a:r>
          </a:p>
          <a:p>
            <a:pPr lvl="4">
              <a:lnSpc>
                <a:spcPct val="130000"/>
              </a:lnSpc>
            </a:pPr>
            <a:r>
              <a:rPr lang="en-US" altLang="ko-KR" sz="1600" dirty="0" smtClean="0"/>
              <a:t>Blank </a:t>
            </a:r>
            <a:r>
              <a:rPr lang="en-US" altLang="ko-KR" sz="1600" dirty="0"/>
              <a:t>resources can be used for future use</a:t>
            </a:r>
          </a:p>
          <a:p>
            <a:pPr lvl="3">
              <a:lnSpc>
                <a:spcPct val="130000"/>
              </a:lnSpc>
            </a:pPr>
            <a:r>
              <a:rPr lang="en-US" altLang="ko-KR" sz="1600" dirty="0" smtClean="0"/>
              <a:t>Minimizing </a:t>
            </a:r>
            <a:r>
              <a:rPr lang="en-US" altLang="ko-KR" sz="1600" dirty="0"/>
              <a:t>transmission of always-on signals</a:t>
            </a:r>
          </a:p>
          <a:p>
            <a:pPr lvl="3">
              <a:lnSpc>
                <a:spcPct val="130000"/>
              </a:lnSpc>
            </a:pPr>
            <a:r>
              <a:rPr lang="en-US" altLang="ko-KR" sz="1600" dirty="0" smtClean="0"/>
              <a:t>Confining </a:t>
            </a:r>
            <a:r>
              <a:rPr lang="en-US" altLang="ko-KR" sz="1600" dirty="0"/>
              <a:t>signals and channels for physical layer functionalities (signals, channels, signaling) within a configurable/allocable time/freq. </a:t>
            </a:r>
            <a:r>
              <a:rPr lang="en-US" altLang="ko-KR" sz="1600" dirty="0" smtClean="0"/>
              <a:t>resource</a:t>
            </a:r>
          </a:p>
          <a:p>
            <a:pPr>
              <a:lnSpc>
                <a:spcPct val="130000"/>
              </a:lnSpc>
            </a:pPr>
            <a:r>
              <a:rPr lang="en-US" altLang="ko-KR" sz="2400" dirty="0"/>
              <a:t>RAN1#86 </a:t>
            </a:r>
            <a:r>
              <a:rPr lang="en-US" altLang="ko-KR" sz="2400" dirty="0" smtClean="0"/>
              <a:t>conclusion: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/>
              <a:t>Further study</a:t>
            </a:r>
            <a:endParaRPr lang="ko-KR" altLang="ko-KR" sz="1800"/>
          </a:p>
          <a:p>
            <a:pPr lvl="2">
              <a:lnSpc>
                <a:spcPct val="130000"/>
              </a:lnSpc>
            </a:pPr>
            <a:r>
              <a:rPr lang="en-US" altLang="ko-KR" sz="1400" dirty="0" smtClean="0"/>
              <a:t>The </a:t>
            </a:r>
            <a:r>
              <a:rPr lang="en-US" altLang="ko-KR" sz="1400" dirty="0"/>
              <a:t>benefit and mechanism of indicating blank resources at least for forward compatibility </a:t>
            </a:r>
            <a:r>
              <a:rPr lang="en-US" altLang="ko-KR" sz="1400" dirty="0" smtClean="0"/>
              <a:t>perspective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Observation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Motivations and use cases for </a:t>
            </a:r>
            <a:r>
              <a:rPr lang="en-US" altLang="ko-KR" sz="2400" dirty="0"/>
              <a:t>e</a:t>
            </a:r>
            <a:r>
              <a:rPr lang="en-US" altLang="ko-KR" sz="2400" dirty="0" smtClean="0"/>
              <a:t>xplicit signaling for blank resources to NR Ues are provided from </a:t>
            </a:r>
            <a:r>
              <a:rPr lang="en-US" altLang="ko-KR" sz="2400" dirty="0" err="1" smtClean="0"/>
              <a:t>tdocs</a:t>
            </a:r>
            <a:r>
              <a:rPr lang="en-US" altLang="ko-KR" sz="2400" dirty="0"/>
              <a:t> by various </a:t>
            </a:r>
            <a:r>
              <a:rPr lang="en-US" altLang="ko-KR" sz="2400" dirty="0" smtClean="0"/>
              <a:t>companies (e.g., R1-1609136 </a:t>
            </a:r>
            <a:r>
              <a:rPr lang="en-US" altLang="ko-KR" sz="2400" dirty="0"/>
              <a:t>(Samsung</a:t>
            </a:r>
            <a:r>
              <a:rPr lang="en-US" altLang="ko-KR" sz="2400" dirty="0" smtClean="0"/>
              <a:t>), R1-1609509 </a:t>
            </a:r>
            <a:r>
              <a:rPr lang="en-US" altLang="ko-KR" sz="2400" dirty="0"/>
              <a:t>(Intel</a:t>
            </a:r>
            <a:r>
              <a:rPr lang="en-US" altLang="ko-KR" sz="2400" dirty="0" smtClean="0"/>
              <a:t>), R1-1609700 </a:t>
            </a:r>
            <a:r>
              <a:rPr lang="en-US" altLang="ko-KR" sz="2400" dirty="0"/>
              <a:t>(Panasonic</a:t>
            </a:r>
            <a:r>
              <a:rPr lang="en-US" altLang="ko-KR" sz="2400" dirty="0" smtClean="0"/>
              <a:t>), R1-1609666 </a:t>
            </a:r>
            <a:r>
              <a:rPr lang="en-US" altLang="ko-KR" sz="2400" dirty="0"/>
              <a:t>(Nokia, </a:t>
            </a:r>
            <a:r>
              <a:rPr lang="en-US" altLang="ko-KR" sz="2400" dirty="0" smtClean="0"/>
              <a:t>ASB), R1-1608842 </a:t>
            </a:r>
            <a:r>
              <a:rPr lang="en-US" altLang="ko-KR" sz="2400" dirty="0"/>
              <a:t>(Huawei, </a:t>
            </a:r>
            <a:r>
              <a:rPr lang="en-US" altLang="ko-KR" sz="2400" dirty="0" err="1"/>
              <a:t>HiSilicon</a:t>
            </a:r>
            <a:r>
              <a:rPr lang="en-US" altLang="ko-KR" sz="2400" dirty="0" smtClean="0"/>
              <a:t>))</a:t>
            </a:r>
          </a:p>
          <a:p>
            <a:pPr lvl="1">
              <a:lnSpc>
                <a:spcPct val="130000"/>
              </a:lnSpc>
            </a:pPr>
            <a:r>
              <a:rPr lang="en-GB" altLang="ko-KR" sz="2000" dirty="0"/>
              <a:t>Battery power consumption and energy efficiency 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 smtClean="0"/>
              <a:t>No </a:t>
            </a:r>
            <a:r>
              <a:rPr lang="en-US" altLang="ko-KR" sz="2000" dirty="0"/>
              <a:t>restriction of </a:t>
            </a:r>
            <a:r>
              <a:rPr lang="en-US" altLang="ko-KR" sz="2000" dirty="0" smtClean="0"/>
              <a:t>blank resource </a:t>
            </a:r>
            <a:r>
              <a:rPr lang="en-US" altLang="ko-KR" sz="2000" dirty="0"/>
              <a:t>configuration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 smtClean="0"/>
              <a:t>Multiplexing </a:t>
            </a:r>
            <a:r>
              <a:rPr lang="en-US" altLang="ko-KR" sz="2000" dirty="0"/>
              <a:t>of verticals with various features</a:t>
            </a:r>
          </a:p>
          <a:p>
            <a:pPr lvl="1">
              <a:lnSpc>
                <a:spcPct val="130000"/>
              </a:lnSpc>
            </a:pPr>
            <a:r>
              <a:rPr lang="en-GB" altLang="ko-KR" sz="2000" dirty="0" smtClean="0"/>
              <a:t>Interference </a:t>
            </a:r>
            <a:r>
              <a:rPr lang="en-GB" altLang="ko-KR" sz="2000" dirty="0"/>
              <a:t>sensing from multiple TRP/UEs</a:t>
            </a:r>
          </a:p>
          <a:p>
            <a:pPr lvl="1">
              <a:lnSpc>
                <a:spcPct val="130000"/>
              </a:lnSpc>
            </a:pPr>
            <a:r>
              <a:rPr lang="en-GB" altLang="ko-KR" sz="2000" dirty="0"/>
              <a:t>Dynamic adjustment of TX/RX BW in case of </a:t>
            </a:r>
            <a:r>
              <a:rPr lang="en-GB" altLang="ko-KR" sz="2000" dirty="0" smtClean="0"/>
              <a:t>LTE co-existence</a:t>
            </a:r>
          </a:p>
          <a:p>
            <a:pPr lvl="1">
              <a:lnSpc>
                <a:spcPct val="130000"/>
              </a:lnSpc>
            </a:pPr>
            <a:r>
              <a:rPr lang="en-GB" altLang="ko-KR" sz="2000" dirty="0" smtClean="0"/>
              <a:t>Co-existence with legacy systems including GSM/UMTS in the same spectrum</a:t>
            </a: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968464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ko-KR" sz="2800" dirty="0" smtClean="0"/>
              <a:t>Explicit </a:t>
            </a:r>
            <a:r>
              <a:rPr lang="en-US" altLang="ko-KR" sz="2800" dirty="0"/>
              <a:t>signaling to NR UEs </a:t>
            </a:r>
            <a:r>
              <a:rPr lang="en-US" altLang="ko-KR" sz="2800" dirty="0" smtClean="0"/>
              <a:t>indicates blank time </a:t>
            </a:r>
            <a:r>
              <a:rPr lang="en-US" altLang="ko-KR" sz="2800" dirty="0"/>
              <a:t>and/or frequency </a:t>
            </a:r>
            <a:r>
              <a:rPr lang="en-US" altLang="ko-KR" sz="2800" dirty="0" smtClean="0"/>
              <a:t>resources</a:t>
            </a:r>
            <a:endParaRPr lang="en-US" altLang="ko-KR" sz="2800" dirty="0"/>
          </a:p>
          <a:p>
            <a:pPr lvl="1">
              <a:lnSpc>
                <a:spcPct val="130000"/>
              </a:lnSpc>
            </a:pPr>
            <a:r>
              <a:rPr lang="en-US" altLang="ko-KR" sz="2400" dirty="0" smtClean="0"/>
              <a:t>The details on signaling information and transmission are FFS </a:t>
            </a:r>
            <a:endParaRPr lang="en-US" altLang="ko-KR" sz="2400" dirty="0"/>
          </a:p>
          <a:p>
            <a:pPr lvl="2">
              <a:lnSpc>
                <a:spcPct val="130000"/>
              </a:lnSpc>
            </a:pPr>
            <a:r>
              <a:rPr lang="en-US" altLang="ko-KR" sz="2000" dirty="0"/>
              <a:t>e.g. g</a:t>
            </a:r>
            <a:r>
              <a:rPr lang="en-US" altLang="ko-KR" sz="2000" dirty="0" smtClean="0"/>
              <a:t>ranularity </a:t>
            </a:r>
            <a:r>
              <a:rPr lang="en-US" altLang="ko-KR" sz="2000" dirty="0"/>
              <a:t>for </a:t>
            </a:r>
            <a:r>
              <a:rPr lang="en-US" altLang="ko-KR" sz="2000" dirty="0" smtClean="0"/>
              <a:t>blank resource indication</a:t>
            </a:r>
            <a:endParaRPr lang="en-US" altLang="ko-KR" sz="2000" dirty="0"/>
          </a:p>
          <a:p>
            <a:pPr lvl="2">
              <a:lnSpc>
                <a:spcPct val="130000"/>
              </a:lnSpc>
            </a:pPr>
            <a:r>
              <a:rPr lang="en-US" altLang="ko-KR" sz="2000" dirty="0"/>
              <a:t>e.g. </a:t>
            </a:r>
            <a:r>
              <a:rPr lang="en-US" altLang="ko-KR" sz="2000" dirty="0" smtClean="0"/>
              <a:t>RRC signaling and/or L1 signaling</a:t>
            </a:r>
          </a:p>
          <a:p>
            <a:pPr lvl="2">
              <a:lnSpc>
                <a:spcPct val="130000"/>
              </a:lnSpc>
            </a:pPr>
            <a:r>
              <a:rPr lang="en-US" altLang="ko-KR" sz="2000" dirty="0" smtClean="0"/>
              <a:t>e.g. broadcast and/or unicast signaling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4178</TotalTime>
  <Words>290</Words>
  <Application>Microsoft Office PowerPoint</Application>
  <PresentationFormat>화면 슬라이드 쇼(4:3)</PresentationFormat>
  <Paragraphs>32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forward compatibility for NR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113</cp:revision>
  <dcterms:created xsi:type="dcterms:W3CDTF">2016-05-23T04:09:27Z</dcterms:created>
  <dcterms:modified xsi:type="dcterms:W3CDTF">2016-10-13T08:33:59Z</dcterms:modified>
</cp:coreProperties>
</file>