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7" r:id="rId3"/>
    <p:sldId id="279" r:id="rId4"/>
    <p:sldId id="278" r:id="rId5"/>
    <p:sldId id="274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224" y="-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86bis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/>
              <a:t>R1-1610845</a:t>
            </a:r>
            <a:endParaRPr lang="en-GB" sz="2400" b="1" dirty="0" smtClean="0"/>
          </a:p>
          <a:p>
            <a:r>
              <a:rPr lang="en-US" sz="2400" b="1" dirty="0" smtClean="0"/>
              <a:t>Lisbon, Portugal, 11</a:t>
            </a:r>
            <a:r>
              <a:rPr lang="en-US" sz="2400" b="1" baseline="30000" dirty="0" smtClean="0"/>
              <a:t>st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14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Oct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8.1.5.3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838200" y="2416314"/>
            <a:ext cx="7391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NR </a:t>
            </a:r>
            <a:r>
              <a:rPr lang="en-US" sz="4000" dirty="0" smtClean="0"/>
              <a:t>UL-based </a:t>
            </a:r>
            <a:r>
              <a:rPr lang="en-US" sz="4000" dirty="0" smtClean="0"/>
              <a:t>RRM Measurement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420118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Huawei, HiSilicon, </a:t>
            </a:r>
            <a:r>
              <a:rPr lang="en-US" sz="2800" dirty="0" smtClean="0">
                <a:solidFill>
                  <a:srgbClr val="000000"/>
                </a:solidFill>
              </a:rPr>
              <a:t>Qualcomm</a:t>
            </a:r>
            <a:endParaRPr 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pPr lvl="0"/>
            <a:r>
              <a:rPr lang="en-US" altLang="zh-CN" sz="2600" dirty="0" smtClean="0"/>
              <a:t>The following agreements have been reached at RAN1#86:</a:t>
            </a:r>
          </a:p>
          <a:p>
            <a:pPr lvl="1"/>
            <a:r>
              <a:rPr lang="en-US" altLang="zh-CN" sz="2200" i="1" dirty="0" smtClean="0"/>
              <a:t>For RRM measurement in NR, at least DL measurement is supported with the consideration on</a:t>
            </a:r>
          </a:p>
          <a:p>
            <a:pPr lvl="2"/>
            <a:r>
              <a:rPr lang="en-US" altLang="zh-CN" sz="1600" i="1" dirty="0" smtClean="0"/>
              <a:t>Both single-beam based operation and multi-beam based operation</a:t>
            </a:r>
          </a:p>
          <a:p>
            <a:pPr lvl="1"/>
            <a:r>
              <a:rPr lang="en-US" altLang="zh-CN" sz="2000" i="1" dirty="0" smtClean="0"/>
              <a:t>FFS: Definition of RRM measurement for multi-beam based operation</a:t>
            </a:r>
          </a:p>
          <a:p>
            <a:pPr lvl="1"/>
            <a:r>
              <a:rPr lang="en-US" altLang="zh-CN" sz="2000" i="1" dirty="0" smtClean="0"/>
              <a:t>FFS: DL signal for RRM measurement</a:t>
            </a:r>
          </a:p>
          <a:p>
            <a:pPr lvl="1"/>
            <a:r>
              <a:rPr lang="en-US" altLang="zh-CN" sz="2000" i="1" dirty="0" smtClean="0"/>
              <a:t>FFS: When DL measurement is applied</a:t>
            </a:r>
          </a:p>
          <a:p>
            <a:pPr lvl="1"/>
            <a:r>
              <a:rPr lang="en-US" altLang="zh-CN" sz="2000" i="1" dirty="0" smtClean="0"/>
              <a:t>Note that there is no conclusion that DL measurement is a complete solution for RRM measurement in NR for now</a:t>
            </a:r>
            <a:endParaRPr lang="zh-CN" altLang="zh-CN" sz="20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5780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altLang="zh-CN" dirty="0" smtClean="0"/>
              <a:t>The following agreements on </a:t>
            </a:r>
            <a:r>
              <a:rPr lang="en-US" altLang="zh-CN" i="1" u="sng" dirty="0" smtClean="0"/>
              <a:t>new RAN controlled state </a:t>
            </a:r>
            <a:r>
              <a:rPr lang="en-US" altLang="zh-CN" dirty="0" smtClean="0"/>
              <a:t>have been reached at RAN2#94, #95 and RAN3#93:</a:t>
            </a:r>
          </a:p>
          <a:p>
            <a:pPr lvl="1"/>
            <a:r>
              <a:rPr lang="en-US" altLang="zh-CN" dirty="0" smtClean="0"/>
              <a:t>RAN2#94</a:t>
            </a:r>
          </a:p>
          <a:p>
            <a:pPr lvl="2"/>
            <a:r>
              <a:rPr lang="en-US" altLang="zh-CN" dirty="0" smtClean="0"/>
              <a:t>Study the introduction of </a:t>
            </a:r>
            <a:r>
              <a:rPr lang="en-US" altLang="zh-CN" b="1" dirty="0" smtClean="0"/>
              <a:t>a RAN controlled “state” </a:t>
            </a:r>
            <a:r>
              <a:rPr lang="en-US" altLang="zh-CN" dirty="0" err="1" smtClean="0"/>
              <a:t>characterised</a:t>
            </a:r>
            <a:r>
              <a:rPr lang="en-US" altLang="zh-CN" dirty="0" smtClean="0"/>
              <a:t> by, at least: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UEs in RAN controlled state should incur minimum </a:t>
            </a:r>
            <a:r>
              <a:rPr lang="en-US" altLang="zh-CN" dirty="0" err="1" smtClean="0"/>
              <a:t>signalling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minimise</a:t>
            </a:r>
            <a:r>
              <a:rPr lang="en-US" altLang="zh-CN" dirty="0" smtClean="0"/>
              <a:t> power consumption, </a:t>
            </a:r>
            <a:r>
              <a:rPr lang="en-US" altLang="zh-CN" dirty="0" err="1" smtClean="0"/>
              <a:t>minimise</a:t>
            </a:r>
            <a:r>
              <a:rPr lang="en-US" altLang="zh-CN" dirty="0" smtClean="0"/>
              <a:t> resource costs in the RAN/CN making it possible to </a:t>
            </a:r>
            <a:r>
              <a:rPr lang="en-US" altLang="zh-CN" dirty="0" err="1" smtClean="0"/>
              <a:t>maximise</a:t>
            </a:r>
            <a:r>
              <a:rPr lang="en-US" altLang="zh-CN" dirty="0" smtClean="0"/>
              <a:t> the number of UEs </a:t>
            </a:r>
            <a:r>
              <a:rPr lang="en-US" altLang="zh-CN" dirty="0" err="1" smtClean="0"/>
              <a:t>utilising</a:t>
            </a:r>
            <a:r>
              <a:rPr lang="en-US" altLang="zh-CN" dirty="0" smtClean="0"/>
              <a:t> (and benefiting from) this state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Able to start data transfer with low delay (as required by RAN requirements)</a:t>
            </a:r>
          </a:p>
          <a:p>
            <a:pPr lvl="1"/>
            <a:r>
              <a:rPr lang="en-US" altLang="zh-CN" dirty="0" smtClean="0"/>
              <a:t>RAN2#95</a:t>
            </a:r>
          </a:p>
          <a:p>
            <a:pPr lvl="2"/>
            <a:r>
              <a:rPr lang="en-GB" altLang="zh-CN" dirty="0" smtClean="0"/>
              <a:t>RRC states with significantly overlapping characteristics should be avoided. </a:t>
            </a:r>
            <a:endParaRPr lang="zh-CN" altLang="zh-CN" dirty="0" smtClean="0"/>
          </a:p>
          <a:p>
            <a:pPr lvl="2"/>
            <a:r>
              <a:rPr lang="en-GB" altLang="zh-CN" dirty="0" smtClean="0"/>
              <a:t>At least </a:t>
            </a:r>
            <a:r>
              <a:rPr lang="en-GB" altLang="zh-CN" b="1" dirty="0" smtClean="0"/>
              <a:t>one RRC state for low activity </a:t>
            </a:r>
            <a:r>
              <a:rPr lang="en-GB" altLang="zh-CN" dirty="0" smtClean="0"/>
              <a:t>should meet the NR control plane latency requirement and must be capable of achieving comparable power efficiency to that of LTE’s IDLE state.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RAN3#93</a:t>
            </a:r>
          </a:p>
          <a:p>
            <a:pPr lvl="2"/>
            <a:r>
              <a:rPr lang="en-US" altLang="zh-CN" dirty="0" smtClean="0"/>
              <a:t>In the </a:t>
            </a:r>
            <a:r>
              <a:rPr lang="en-US" altLang="zh-CN" b="1" dirty="0" smtClean="0"/>
              <a:t>inactive mode</a:t>
            </a:r>
            <a:r>
              <a:rPr lang="en-US" altLang="zh-CN" dirty="0" smtClean="0"/>
              <a:t>, the UE context is stored in RAN and UP data is buffered in RAN.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sz="2800" dirty="0" smtClean="0"/>
              <a:t>R1-1609437</a:t>
            </a:r>
          </a:p>
          <a:p>
            <a:pPr lvl="1">
              <a:defRPr/>
            </a:pPr>
            <a:r>
              <a:rPr lang="en-US" altLang="zh-CN" sz="2000" dirty="0" smtClean="0"/>
              <a:t>Observation </a:t>
            </a:r>
            <a:r>
              <a:rPr lang="en-GB" altLang="zh-CN" sz="2000" dirty="0" smtClean="0"/>
              <a:t>1: UL based measurements enable the TRP(s) selection within the NR cell.</a:t>
            </a:r>
            <a:endParaRPr lang="en-US" altLang="zh-CN" sz="2000" dirty="0" smtClean="0"/>
          </a:p>
          <a:p>
            <a:pPr lvl="1">
              <a:defRPr/>
            </a:pPr>
            <a:r>
              <a:rPr lang="en-GB" altLang="zh-CN" sz="2000" dirty="0" smtClean="0"/>
              <a:t>Observation 2: Configuring UL based measurement in dense network deployment result in efficient reduction on signalling overhead and UE power consumption. </a:t>
            </a:r>
            <a:endParaRPr lang="en-US" altLang="zh-CN" sz="2000" dirty="0" smtClean="0"/>
          </a:p>
          <a:p>
            <a:pPr lvl="1">
              <a:defRPr/>
            </a:pPr>
            <a:r>
              <a:rPr lang="en-GB" altLang="zh-CN" sz="2000" dirty="0" smtClean="0"/>
              <a:t>Observation 3: UL based measurement can alleviate the mobility interruption time and reduce the paging signalling overhead and HO failure rate, especially for high speed mobility and beam based operation scenarios.</a:t>
            </a:r>
            <a:endParaRPr lang="en-US" altLang="zh-CN" sz="2000" dirty="0" smtClean="0"/>
          </a:p>
          <a:p>
            <a:pPr lvl="1">
              <a:defRPr/>
            </a:pPr>
            <a:r>
              <a:rPr lang="en-US" altLang="zh-CN" sz="2000" dirty="0" smtClean="0"/>
              <a:t>Observation 4: In RAN controlled state of low-frequency dense urban scenario, UL based RRM has better or close paging performance than DL based RRM with dynamic tracking area.</a:t>
            </a:r>
          </a:p>
          <a:p>
            <a:pPr lvl="1">
              <a:defRPr/>
            </a:pPr>
            <a:r>
              <a:rPr lang="en-GB" altLang="zh-CN" sz="2000" dirty="0" smtClean="0"/>
              <a:t>Observation 5: DL based measurement should be support for L1/L2 beam management, and NR cell reselection for idle UE.</a:t>
            </a:r>
            <a:endParaRPr lang="en-US" altLang="zh-CN" sz="2000" dirty="0" smtClean="0"/>
          </a:p>
          <a:p>
            <a:pPr lvl="1"/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57800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NR shall target to support UL-based RRM measurement and mobility at least </a:t>
            </a:r>
            <a:r>
              <a:rPr lang="en-US" altLang="zh-CN" sz="2800" dirty="0" smtClean="0"/>
              <a:t>in </a:t>
            </a:r>
            <a:r>
              <a:rPr lang="en-US" altLang="zh-CN" sz="2800" dirty="0" smtClean="0"/>
              <a:t>the following cases:</a:t>
            </a:r>
          </a:p>
          <a:p>
            <a:pPr lvl="2"/>
            <a:r>
              <a:rPr lang="en-US" altLang="zh-CN" sz="2200" dirty="0" smtClean="0"/>
              <a:t>New RAN Controlled </a:t>
            </a:r>
            <a:r>
              <a:rPr lang="en-US" altLang="zh-CN" sz="2200" dirty="0" smtClean="0"/>
              <a:t>State with low activity</a:t>
            </a:r>
            <a:endParaRPr lang="en-US" altLang="zh-CN" sz="2200" dirty="0" smtClean="0"/>
          </a:p>
          <a:p>
            <a:pPr lvl="2"/>
            <a:r>
              <a:rPr lang="en-US" altLang="zh-CN" sz="2200" dirty="0" smtClean="0"/>
              <a:t>Active </a:t>
            </a:r>
            <a:r>
              <a:rPr lang="en-US" altLang="zh-CN" sz="2200" dirty="0" smtClean="0"/>
              <a:t>state </a:t>
            </a:r>
            <a:r>
              <a:rPr lang="en-US" altLang="zh-CN" sz="2200" dirty="0" smtClean="0"/>
              <a:t>L3 </a:t>
            </a:r>
            <a:r>
              <a:rPr lang="en-US" altLang="zh-CN" sz="2200" dirty="0" smtClean="0"/>
              <a:t>based NR </a:t>
            </a:r>
            <a:r>
              <a:rPr lang="en-US" altLang="zh-CN" sz="2200" dirty="0" smtClean="0"/>
              <a:t>handover</a:t>
            </a:r>
          </a:p>
          <a:p>
            <a:pPr lvl="2"/>
            <a:r>
              <a:rPr lang="en-US" altLang="zh-CN" sz="2200" dirty="0" smtClean="0"/>
              <a:t>Active state </a:t>
            </a:r>
            <a:r>
              <a:rPr lang="en-US" altLang="zh-CN" sz="2200" dirty="0" smtClean="0"/>
              <a:t>L1/2 </a:t>
            </a:r>
            <a:r>
              <a:rPr lang="en-US" altLang="zh-CN" sz="2200" dirty="0" smtClean="0"/>
              <a:t>based NR </a:t>
            </a:r>
            <a:r>
              <a:rPr lang="en-US" altLang="zh-CN" sz="2200" dirty="0" smtClean="0"/>
              <a:t>mobility</a:t>
            </a:r>
            <a:endParaRPr lang="en-US" altLang="zh-CN" sz="2200" dirty="0" smtClean="0"/>
          </a:p>
          <a:p>
            <a:pPr lvl="2"/>
            <a:endParaRPr lang="en-US" altLang="zh-CN" sz="2200" dirty="0" smtClean="0">
              <a:solidFill>
                <a:srgbClr val="C00000"/>
              </a:solidFill>
            </a:endParaRPr>
          </a:p>
          <a:p>
            <a:pPr lvl="2">
              <a:buNone/>
            </a:pPr>
            <a:endParaRPr lang="en-US" altLang="zh-CN" sz="2200" dirty="0" smtClean="0">
              <a:solidFill>
                <a:srgbClr val="C00000"/>
              </a:solidFill>
            </a:endParaRPr>
          </a:p>
          <a:p>
            <a:pPr lvl="2"/>
            <a:endParaRPr lang="en-US" altLang="ko-KR" sz="2000" i="1" dirty="0" smtClean="0"/>
          </a:p>
          <a:p>
            <a:pPr lvl="1">
              <a:buNone/>
            </a:pPr>
            <a:endParaRPr lang="en-US" altLang="ko-KR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5081</TotalTime>
  <Words>414</Words>
  <Application>Microsoft Office PowerPoint</Application>
  <PresentationFormat>全屏显示(4:3)</PresentationFormat>
  <Paragraphs>38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幻灯片 1</vt:lpstr>
      <vt:lpstr>Background</vt:lpstr>
      <vt:lpstr>Background</vt:lpstr>
      <vt:lpstr>Background 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Liu Jin</cp:lastModifiedBy>
  <cp:revision>450</cp:revision>
  <dcterms:created xsi:type="dcterms:W3CDTF">2016-03-24T01:14:08Z</dcterms:created>
  <dcterms:modified xsi:type="dcterms:W3CDTF">2016-10-12T13:02:15Z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(3)Xb+f5lQEaKTpKZaQeylxI7mCtcXOiTJbk7V2/EGCBYARhP1zl36+qizw1wOLSGHY+aPwYr1C
LulRi5eIuPDkJi5r6ylxjO71kOcFLZSpOs0xVUbVpqYAsBxa5BZTwd6/GfBJuHjdaSaLEeYJ
Qk+Dgezq1aJxn93C6u+8gymkPvV2dzKJhM2Qv4SKvjtNTpyI6kkIrBnFoDS31s+/8c4joXG1
WeWFXAv87kJv+iqYxC</vt:lpwstr>
  </property>
  <property fmtid="{D5CDD505-2E9C-101B-9397-08002B2CF9AE}" pid="9" name="_2015_ms_pID_7253431">
    <vt:lpwstr>0bQQall0so0g3fB6Q35tG7nEEkBE7gXOt/Vt1QdeJFU7HSNDe+qkNI
udunYGU5EN4WAqi2NViit3m5KeOCF2N4iOZq0KLBX2LhJ4C5XXetWcB7wUn/2RbKsAw7wG1C
sA75amGC2Jfc2w/YXJ4YwnHI/OCteJH6/0NAyUYI8OK//fXpFItnuJmmRRqeB0ymmbnGBrdQ
AXSz+4hGvyTpoKB9NYtglzZHO769Z7Ss9MwX</vt:lpwstr>
  </property>
  <property fmtid="{D5CDD505-2E9C-101B-9397-08002B2CF9AE}" pid="10" name="_2015_ms_pID_7253432">
    <vt:lpwstr>fEDCMgwfDCD34L5u/S9c3qyxAx17WYgEGyRM
BUPQSRoi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1476041559</vt:lpwstr>
  </property>
</Properties>
</file>