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lam, Nazmul" initials="IN" lastIdx="3" clrIdx="0">
    <p:extLst/>
  </p:cmAuthor>
  <p:cmAuthor id="2" name="Ly, Hung" initials="LH" lastIdx="4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205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5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76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82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27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927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6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09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0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FB2B-E82E-42F3-872D-59DD2E1BD99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8AA69-0201-48CD-B01D-0B6C3C436E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5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5" y="1122363"/>
            <a:ext cx="1069224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Updated Link Level Evaluation Assumptions for Initial Access in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199" y="381000"/>
            <a:ext cx="1148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</a:t>
            </a:r>
            <a:r>
              <a:rPr lang="en-GB" sz="2400" dirty="0" smtClean="0"/>
              <a:t>TSG-RAN1 </a:t>
            </a:r>
            <a:r>
              <a:rPr lang="en-GB" sz="2400" dirty="0"/>
              <a:t>Meeting </a:t>
            </a:r>
            <a:r>
              <a:rPr lang="en-GB" sz="2400" dirty="0" smtClean="0"/>
              <a:t>#86b		</a:t>
            </a:r>
            <a:r>
              <a:rPr lang="en-GB" sz="2400" i="1" dirty="0"/>
              <a:t>	</a:t>
            </a:r>
            <a:r>
              <a:rPr lang="en-GB" sz="2400" i="1" dirty="0" smtClean="0"/>
              <a:t>			         </a:t>
            </a:r>
            <a:r>
              <a:rPr lang="en-GB" sz="2400" i="1" dirty="0" smtClean="0"/>
              <a:t>R1-1610839</a:t>
            </a:r>
            <a:endParaRPr lang="en-US" sz="2400" i="1" dirty="0"/>
          </a:p>
          <a:p>
            <a:r>
              <a:rPr lang="en-US" sz="2400" dirty="0" smtClean="0"/>
              <a:t>Lisbon, Portugal, 10th – 14th October </a:t>
            </a:r>
            <a:r>
              <a:rPr lang="en-US" sz="2400" dirty="0" smtClean="0"/>
              <a:t>2016</a:t>
            </a:r>
          </a:p>
          <a:p>
            <a:r>
              <a:rPr lang="en-US" sz="2400" dirty="0" smtClean="0"/>
              <a:t>Agenda Item: 8.1.5.1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58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770" y="0"/>
            <a:ext cx="10515600" cy="944130"/>
          </a:xfrm>
        </p:spPr>
        <p:txBody>
          <a:bodyPr/>
          <a:lstStyle/>
          <a:p>
            <a:pPr algn="ctr"/>
            <a:r>
              <a:rPr lang="en-US" dirty="0" smtClean="0"/>
              <a:t>Revised Link-Level Evaluation Assumptions - 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873367"/>
              </p:ext>
            </p:extLst>
          </p:nvPr>
        </p:nvGraphicFramePr>
        <p:xfrm>
          <a:off x="1191490" y="944130"/>
          <a:ext cx="9937173" cy="59152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88513"/>
                <a:gridCol w="3624330"/>
                <a:gridCol w="3624330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CDL-C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(other CDL models are not precluded)</a:t>
                      </a: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AWGN</a:t>
                      </a:r>
                    </a:p>
                    <a:p>
                      <a:pPr marL="285750" indent="-28575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delay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scaling values of 100 ns </a:t>
                      </a:r>
                      <a:r>
                        <a:rPr lang="en-GB" altLang="ja-JP" sz="14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(mandatory)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300 ns (optional)  and 1000 ns (optional) 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4 GHz, 30 ns for 30/70 GHz</a:t>
                      </a:r>
                      <a:endParaRPr lang="en-US" altLang="ja-JP" sz="14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with all combination of ASA and ASD scaling values </a:t>
                      </a:r>
                      <a:r>
                        <a:rPr lang="en-GB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 sec. 7.7.5.1 in 38.900, </a:t>
                      </a:r>
                      <a:r>
                        <a:rPr lang="en-US" altLang="ja-JP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for above 6 GHz cases</a:t>
                      </a: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ZSA = 5 degree, ZSD = 1 degree </a:t>
                      </a:r>
                    </a:p>
                    <a:p>
                      <a:pPr marL="285750" marR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altLang="ja-JP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-6dB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speed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km/h and 120 km/h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(mandatory)</a:t>
                      </a:r>
                      <a:endParaRPr lang="en-US" sz="14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30km/h and 500km/h (optional)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km/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hr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 N, P,</a:t>
                      </a:r>
                      <a:r>
                        <a:rPr lang="en-GB" sz="1400" i="1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</a:t>
                      </a:r>
                      <a:r>
                        <a:rPr lang="en-GB" sz="1400" i="1" u="none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i="1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sz="1400" i="1" u="none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</a:t>
                      </a:r>
                      <a:r>
                        <a:rPr lang="pt-BR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2, 4, 2, </a:t>
                      </a:r>
                      <a:r>
                        <a:rPr lang="en-GB" sz="1400" b="1" u="non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1, 2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sz="1400" b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GB" sz="1400" b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0.5)λ. (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sz="1400" b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g,V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GB" sz="1400" b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g,H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(0, 0)λ</a:t>
                      </a:r>
                      <a:r>
                        <a:rPr lang="en-GB" sz="1400" b="1" u="none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b="1" u="none" kern="1200" dirty="0" smtClean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Θ</a:t>
                      </a:r>
                      <a:r>
                        <a:rPr lang="en-GB" sz="1400" b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mg,ng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=90; Ω</a:t>
                      </a:r>
                      <a:r>
                        <a:rPr lang="en-GB" sz="1400" b="1" u="none" kern="1200" baseline="-25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=Ω</a:t>
                      </a:r>
                      <a:r>
                        <a:rPr lang="en-GB" sz="1400" b="1" u="none" kern="1200" baseline="-25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+180;</a:t>
                      </a:r>
                      <a:r>
                        <a:rPr lang="en-US" sz="1400" b="1" u="none" kern="1200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directional antenna element</a:t>
                      </a:r>
                      <a:r>
                        <a:rPr lang="en-GB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(HPBW=90</a:t>
                      </a:r>
                      <a:r>
                        <a:rPr lang="en-GB" sz="1400" u="non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14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directivity 5dB).</a:t>
                      </a:r>
                      <a:r>
                        <a:rPr lang="en-US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array orientation: 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r>
                        <a:rPr lang="en-GB" sz="1400" b="1" i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UT,a</a:t>
                      </a:r>
                      <a:r>
                        <a:rPr lang="en-GB" sz="1400" b="1" i="1" u="none" kern="1200" baseline="-25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 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uniformly distributed on [0,360] degree, 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r>
                        <a:rPr lang="en-GB" sz="1400" b="1" i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UT,b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90 degree, </a:t>
                      </a:r>
                      <a:r>
                        <a:rPr lang="en-GB" sz="1400" b="1" u="none" kern="12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Ω</a:t>
                      </a:r>
                      <a:r>
                        <a:rPr lang="en-GB" sz="1400" b="1" i="1" u="none" kern="1200" baseline="-250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UT,g</a:t>
                      </a:r>
                      <a:r>
                        <a:rPr lang="en-GB" sz="1400" b="1" i="1" u="none" kern="1200" baseline="-25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u="non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0 degree</a:t>
                      </a:r>
                      <a:endParaRPr lang="en-US" sz="1400" b="1" u="non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21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4130"/>
          </a:xfrm>
        </p:spPr>
        <p:txBody>
          <a:bodyPr/>
          <a:lstStyle/>
          <a:p>
            <a:pPr algn="ctr"/>
            <a:r>
              <a:rPr lang="en-US" dirty="0" smtClean="0"/>
              <a:t>Revised Link-Level Evaluation Assumptions - II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972442"/>
              </p:ext>
            </p:extLst>
          </p:nvPr>
        </p:nvGraphicFramePr>
        <p:xfrm>
          <a:off x="1191491" y="1309256"/>
          <a:ext cx="8229599" cy="385329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(each company to choose one)</a:t>
                      </a:r>
                      <a:endParaRPr lang="en-US" sz="1100" strike="noStrike" baseline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953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Phase Rotation Model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4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534988" marR="0" lvl="1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altLang="ja-JP" sz="14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Follow the PN</a:t>
                      </a:r>
                      <a:r>
                        <a:rPr lang="en-US" altLang="ja-JP" sz="14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model of [1]</a:t>
                      </a:r>
                      <a:endParaRPr lang="en-US" altLang="ja-JP" sz="1400" b="1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2920" y="6217920"/>
            <a:ext cx="860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[1] R1-165005, “On the Evaluation of PN Model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”, </a:t>
            </a:r>
            <a:r>
              <a:rPr lang="en-GB" b="1" dirty="0">
                <a:solidFill>
                  <a:srgbClr val="0070C0"/>
                </a:solidFill>
              </a:rPr>
              <a:t>3GPP TSG-RAN WG1 Meeting #85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6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9517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Performance Metric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9234551"/>
              </p:ext>
            </p:extLst>
          </p:nvPr>
        </p:nvGraphicFramePr>
        <p:xfrm>
          <a:off x="3034463" y="1505080"/>
          <a:ext cx="6571932" cy="3589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1205"/>
                <a:gridCol w="3740727"/>
              </a:tblGrid>
              <a:tr h="51622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Metrics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Comments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041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One-shot PSS false alarm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rate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should be fixed to be around 1%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One-shot PSS detection rate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Overall cell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search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detection false alarm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rate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should be fixed to be around 1%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Overall cell detection latency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95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5041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Residual carrier frequency offset to the detected TRP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95</a:t>
                      </a:r>
                      <a:r>
                        <a:rPr lang="en-GB" sz="1400" b="0" baseline="300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5162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Residual timing offset to the detected TRP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 and 95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percentile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38200" y="5380672"/>
            <a:ext cx="111518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Other metrics (e.g., PAPR) are not precluded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It is recommended to assume the same amount of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Note: Search duty cycle is 100% (i.e. receiver is always ON)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Note: Overall cell detection false alarm rate is defined as “the probability that the detected cell id is not valid”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Note: proponents should comment on the complexity of their synchronization algorithm </a:t>
            </a:r>
          </a:p>
        </p:txBody>
      </p:sp>
    </p:spTree>
    <p:extLst>
      <p:ext uri="{BB962C8B-B14F-4D97-AF65-F5344CB8AC3E}">
        <p14:creationId xmlns:p14="http://schemas.microsoft.com/office/powerpoint/2010/main" val="7765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604</Words>
  <Application>Microsoft Office PowerPoint</Application>
  <PresentationFormat>Widescreen</PresentationFormat>
  <Paragraphs>76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SimSun</vt:lpstr>
      <vt:lpstr>Arial</vt:lpstr>
      <vt:lpstr>Calibri</vt:lpstr>
      <vt:lpstr>Calibri Light</vt:lpstr>
      <vt:lpstr>Courier New</vt:lpstr>
      <vt:lpstr>Times New Roman</vt:lpstr>
      <vt:lpstr>Office Theme</vt:lpstr>
      <vt:lpstr>WF on Updated Link Level Evaluation Assumptions for Initial Access in NR</vt:lpstr>
      <vt:lpstr>Revised Link-Level Evaluation Assumptions - I</vt:lpstr>
      <vt:lpstr>Revised Link-Level Evaluation Assumptions - II</vt:lpstr>
      <vt:lpstr>Performance Metric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Updated Evaluation Assumptions for Initial Access in NR</dc:title>
  <dc:creator>Islam, Nazmul</dc:creator>
  <cp:lastModifiedBy>Nazmul Islam</cp:lastModifiedBy>
  <cp:revision>20</cp:revision>
  <dcterms:created xsi:type="dcterms:W3CDTF">2016-10-11T14:57:17Z</dcterms:created>
  <dcterms:modified xsi:type="dcterms:W3CDTF">2016-10-12T13:04:57Z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818033987</vt:i4>
  </property>
  <property fmtid="{D5CDD505-2E9C-101B-9397-08002B2CF9AE}" pid="3" name="_NewReviewCycle">
    <vt:lpwstr/>
  </property>
  <property fmtid="{D5CDD505-2E9C-101B-9397-08002B2CF9AE}" pid="4" name="_EmailSubject">
    <vt:lpwstr>WF on Updated evaluation assumption for initial access</vt:lpwstr>
  </property>
  <property fmtid="{D5CDD505-2E9C-101B-9397-08002B2CF9AE}" pid="5" name="_AuthorEmail">
    <vt:lpwstr>hdly@qti.qualcomm.com</vt:lpwstr>
  </property>
  <property fmtid="{D5CDD505-2E9C-101B-9397-08002B2CF9AE}" pid="6" name="_AuthorEmailDisplayName">
    <vt:lpwstr>Ly, Hung</vt:lpwstr>
  </property>
  <property fmtid="{D5CDD505-2E9C-101B-9397-08002B2CF9AE}" pid="7" name="_PreviousAdHocReviewCycleID">
    <vt:i4>-510051536</vt:i4>
  </property>
</Properties>
</file>