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78" autoAdjust="0"/>
    <p:restoredTop sz="94660"/>
  </p:normalViewPr>
  <p:slideViewPr>
    <p:cSldViewPr>
      <p:cViewPr>
        <p:scale>
          <a:sx n="125" d="100"/>
          <a:sy n="125" d="100"/>
        </p:scale>
        <p:origin x="-1302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61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708920"/>
            <a:ext cx="8640959" cy="140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4000" dirty="0" smtClean="0">
                <a:latin typeface="Calibri" panose="020F0502020204030204" pitchFamily="34" charset="0"/>
              </a:rPr>
              <a:t>WF on </a:t>
            </a:r>
            <a:r>
              <a:rPr lang="en-GB" altLang="ko-KR" sz="4000" dirty="0" smtClean="0">
                <a:latin typeface="Calibri" panose="020F0502020204030204" pitchFamily="34" charset="0"/>
              </a:rPr>
              <a:t>DL measurement for </a:t>
            </a:r>
            <a:r>
              <a:rPr lang="en-US" altLang="ko-KR" sz="4000" dirty="0">
                <a:latin typeface="Calibri" panose="020F0502020204030204" pitchFamily="34" charset="0"/>
              </a:rPr>
              <a:t>L3 </a:t>
            </a:r>
            <a:r>
              <a:rPr lang="en-GB" altLang="ko-KR" sz="4000" dirty="0" smtClean="0">
                <a:latin typeface="Calibri" panose="020F0502020204030204" pitchFamily="34" charset="0"/>
              </a:rPr>
              <a:t>mobility</a:t>
            </a:r>
            <a:endParaRPr lang="en-US" altLang="ja-JP" sz="4000" dirty="0" smtClean="0">
              <a:latin typeface="Calibri" panose="020F0502020204030204" pitchFamily="34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509120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>
                <a:latin typeface="Calibri" panose="020F0502020204030204" pitchFamily="34" charset="0"/>
              </a:rPr>
              <a:t>LG Electronics, </a:t>
            </a:r>
            <a:r>
              <a:rPr lang="en-US" altLang="ko-KR" sz="2400" dirty="0" smtClean="0">
                <a:latin typeface="Calibri" panose="020F0502020204030204" pitchFamily="34" charset="0"/>
              </a:rPr>
              <a:t>Samsung, NTT DOCOMO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46250" y="548680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R1-1610828</a:t>
            </a:r>
            <a:endParaRPr lang="en-US" altLang="zh-CN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548680"/>
            <a:ext cx="4150047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latin typeface="Calibri" panose="020F0502020204030204" pitchFamily="34" charset="0"/>
              </a:rPr>
              <a:t>3GPP </a:t>
            </a:r>
            <a:r>
              <a:rPr lang="en-US" sz="2000" b="1" dirty="0" smtClean="0">
                <a:latin typeface="Calibri" panose="020F0502020204030204" pitchFamily="34" charset="0"/>
              </a:rPr>
              <a:t>TSG</a:t>
            </a:r>
            <a:r>
              <a:rPr lang="en-US" sz="2000" b="1" dirty="0">
                <a:latin typeface="Calibri" panose="020F0502020204030204" pitchFamily="34" charset="0"/>
              </a:rPr>
              <a:t> RAN1 </a:t>
            </a:r>
            <a:r>
              <a:rPr lang="en-GB" altLang="zh-CN" sz="2000" b="1" dirty="0" smtClean="0">
                <a:latin typeface="Calibri" panose="020F0502020204030204" pitchFamily="34" charset="0"/>
              </a:rPr>
              <a:t>#</a:t>
            </a:r>
            <a:r>
              <a:rPr lang="en-US" altLang="zh-CN" sz="2000" b="1" dirty="0" smtClean="0">
                <a:latin typeface="Calibri" panose="020F0502020204030204" pitchFamily="34" charset="0"/>
              </a:rPr>
              <a:t>86bis</a:t>
            </a:r>
            <a:r>
              <a:rPr lang="en-US" sz="2000" b="1" dirty="0" smtClean="0">
                <a:latin typeface="Calibri" panose="020F0502020204030204" pitchFamily="34" charset="0"/>
              </a:rPr>
              <a:t> </a:t>
            </a:r>
            <a:endParaRPr lang="en-US" sz="2000" b="1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en-US" altLang="ko-KR" sz="2000" b="1" dirty="0">
                <a:latin typeface="Calibri" panose="020F0502020204030204" pitchFamily="34" charset="0"/>
              </a:rPr>
              <a:t>Lisbon, Portugal, 10</a:t>
            </a:r>
            <a:r>
              <a:rPr lang="en-US" altLang="ko-KR" sz="2000" b="1" baseline="30000" dirty="0">
                <a:latin typeface="Calibri" panose="020F0502020204030204" pitchFamily="34" charset="0"/>
              </a:rPr>
              <a:t>th</a:t>
            </a:r>
            <a:r>
              <a:rPr lang="en-US" altLang="ko-KR" sz="2000" b="1" dirty="0">
                <a:latin typeface="Calibri" panose="020F0502020204030204" pitchFamily="34" charset="0"/>
              </a:rPr>
              <a:t> – 14</a:t>
            </a:r>
            <a:r>
              <a:rPr lang="en-US" altLang="ko-KR" sz="2000" b="1" baseline="30000" dirty="0">
                <a:latin typeface="Calibri" panose="020F0502020204030204" pitchFamily="34" charset="0"/>
              </a:rPr>
              <a:t>th</a:t>
            </a:r>
            <a:r>
              <a:rPr lang="en-US" altLang="ko-KR" sz="2000" b="1" dirty="0">
                <a:latin typeface="Calibri" panose="020F0502020204030204" pitchFamily="34" charset="0"/>
              </a:rPr>
              <a:t>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Oct. 2016</a:t>
            </a:r>
            <a:endParaRPr lang="en-US" altLang="zh-CN" sz="2000" b="1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tr-TR" sz="2000" b="1" dirty="0" smtClean="0">
                <a:latin typeface="Calibri" panose="020F0502020204030204" pitchFamily="34" charset="0"/>
              </a:rPr>
              <a:t>Agenda Item: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8.1.5.3</a:t>
            </a:r>
            <a:endParaRPr lang="en-US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latin typeface="Calibri" panose="020F0502020204030204" pitchFamily="34" charset="0"/>
              </a:rPr>
              <a:t>NR supports cell-level </a:t>
            </a:r>
            <a:r>
              <a:rPr lang="en-US" altLang="ko-KR" sz="2400" dirty="0" smtClean="0">
                <a:latin typeface="Calibri" panose="020F0502020204030204" pitchFamily="34" charset="0"/>
              </a:rPr>
              <a:t>mobility based on DL </a:t>
            </a:r>
            <a:r>
              <a:rPr lang="en-US" altLang="ko-KR" sz="2400" dirty="0">
                <a:latin typeface="Calibri" panose="020F0502020204030204" pitchFamily="34" charset="0"/>
              </a:rPr>
              <a:t>cell-level measurement (e.g. RSRP for each cell) </a:t>
            </a:r>
            <a:r>
              <a:rPr lang="en-US" altLang="ko-KR" sz="2400" dirty="0" smtClean="0">
                <a:latin typeface="Calibri" panose="020F0502020204030204" pitchFamily="34" charset="0"/>
              </a:rPr>
              <a:t>in IDLE mode </a:t>
            </a:r>
            <a:r>
              <a:rPr lang="en-US" altLang="ko-KR" sz="2400" dirty="0" smtClean="0">
                <a:latin typeface="Calibri" panose="020F0502020204030204" pitchFamily="34" charset="0"/>
              </a:rPr>
              <a:t>UE.</a:t>
            </a:r>
            <a:endParaRPr lang="en-US" altLang="ko-KR" sz="2400" dirty="0" smtClean="0">
              <a:latin typeface="Calibri" panose="020F0502020204030204" pitchFamily="34" charset="0"/>
            </a:endParaRP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Study the following DL </a:t>
            </a:r>
            <a:r>
              <a:rPr lang="en-US" altLang="ko-KR" sz="2000" dirty="0">
                <a:latin typeface="Calibri" panose="020F0502020204030204" pitchFamily="34" charset="0"/>
              </a:rPr>
              <a:t>signals </a:t>
            </a:r>
            <a:r>
              <a:rPr lang="en-US" altLang="ko-KR" sz="2000" dirty="0">
                <a:latin typeface="Calibri" panose="020F0502020204030204" pitchFamily="34" charset="0"/>
              </a:rPr>
              <a:t>for IDLE mode </a:t>
            </a:r>
            <a:r>
              <a:rPr lang="en-US" altLang="ko-KR" sz="2000" dirty="0" smtClean="0">
                <a:latin typeface="Calibri" panose="020F0502020204030204" pitchFamily="34" charset="0"/>
              </a:rPr>
              <a:t>RRM </a:t>
            </a:r>
            <a:r>
              <a:rPr lang="en-US" altLang="ko-KR" sz="2000" dirty="0">
                <a:latin typeface="Calibri" panose="020F0502020204030204" pitchFamily="34" charset="0"/>
              </a:rPr>
              <a:t>measurement</a:t>
            </a:r>
            <a:endParaRPr lang="en-US" altLang="ko-KR" sz="2000" dirty="0" smtClean="0">
              <a:latin typeface="Calibri" panose="020F0502020204030204" pitchFamily="34" charset="0"/>
            </a:endParaRP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>
                <a:latin typeface="Calibri" panose="020F0502020204030204" pitchFamily="34" charset="0"/>
              </a:rPr>
              <a:t>Option 1: </a:t>
            </a:r>
            <a:r>
              <a:rPr lang="en-US" altLang="ko-KR" sz="1600" dirty="0" smtClean="0">
                <a:latin typeface="Calibri" panose="020F0502020204030204" pitchFamily="34" charset="0"/>
              </a:rPr>
              <a:t>Synchronization signal (i.e. NR-SSS)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>
                <a:latin typeface="Calibri" panose="020F0502020204030204" pitchFamily="34" charset="0"/>
              </a:rPr>
              <a:t>Option </a:t>
            </a:r>
            <a:r>
              <a:rPr lang="en-US" altLang="ko-KR" sz="1600" dirty="0" smtClean="0">
                <a:latin typeface="Calibri" panose="020F0502020204030204" pitchFamily="34" charset="0"/>
              </a:rPr>
              <a:t>2: </a:t>
            </a:r>
            <a:r>
              <a:rPr lang="en-US" altLang="ko-KR" sz="1600" dirty="0">
                <a:latin typeface="Calibri" panose="020F0502020204030204" pitchFamily="34" charset="0"/>
              </a:rPr>
              <a:t>DM-RS for broadcast </a:t>
            </a:r>
            <a:r>
              <a:rPr lang="en-US" altLang="ko-KR" sz="1600" dirty="0" smtClean="0">
                <a:latin typeface="Calibri" panose="020F0502020204030204" pitchFamily="34" charset="0"/>
              </a:rPr>
              <a:t>channel.</a:t>
            </a:r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 smtClean="0">
                <a:latin typeface="Calibri" panose="020F0502020204030204" pitchFamily="34" charset="0"/>
              </a:rPr>
              <a:t>Option </a:t>
            </a:r>
            <a:r>
              <a:rPr lang="en-US" altLang="ko-KR" sz="1600" dirty="0">
                <a:latin typeface="Calibri" panose="020F0502020204030204" pitchFamily="34" charset="0"/>
              </a:rPr>
              <a:t>3</a:t>
            </a:r>
            <a:r>
              <a:rPr lang="en-US" altLang="ko-KR" sz="1600" dirty="0" smtClean="0">
                <a:latin typeface="Calibri" panose="020F0502020204030204" pitchFamily="34" charset="0"/>
              </a:rPr>
              <a:t>: (Beam) Measurement RS which is carrying </a:t>
            </a:r>
            <a:r>
              <a:rPr lang="en-US" altLang="ko-KR" sz="1600" dirty="0" smtClean="0">
                <a:latin typeface="Calibri" panose="020F0502020204030204" pitchFamily="34" charset="0"/>
              </a:rPr>
              <a:t>cell-ID.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 smtClean="0">
                <a:latin typeface="Calibri" panose="020F0502020204030204" pitchFamily="34" charset="0"/>
              </a:rPr>
              <a:t>Other options are not precluded</a:t>
            </a:r>
            <a:endParaRPr lang="en-US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32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sz="2400" dirty="0" smtClean="0">
                <a:latin typeface="Calibri" panose="020F0502020204030204" pitchFamily="34" charset="0"/>
              </a:rPr>
              <a:t>For L3 </a:t>
            </a:r>
            <a:r>
              <a:rPr lang="en-GB" altLang="ko-KR" sz="2400" dirty="0" smtClean="0">
                <a:latin typeface="Calibri" panose="020F0502020204030204" pitchFamily="34" charset="0"/>
              </a:rPr>
              <a:t>mobility </a:t>
            </a:r>
            <a:r>
              <a:rPr lang="en-GB" altLang="ko-KR" sz="2400" dirty="0" smtClean="0">
                <a:latin typeface="Calibri" panose="020F0502020204030204" pitchFamily="34" charset="0"/>
              </a:rPr>
              <a:t>based on DL measurement in </a:t>
            </a:r>
            <a:r>
              <a:rPr lang="en-US" altLang="ko-KR" sz="2400" dirty="0" smtClean="0">
                <a:latin typeface="Calibri" panose="020F0502020204030204" pitchFamily="34" charset="0"/>
              </a:rPr>
              <a:t>CONNECTED mode </a:t>
            </a:r>
            <a:r>
              <a:rPr lang="en-US" altLang="ko-KR" sz="2400" dirty="0" smtClean="0">
                <a:latin typeface="Calibri" panose="020F0502020204030204" pitchFamily="34" charset="0"/>
              </a:rPr>
              <a:t>UE:</a:t>
            </a:r>
            <a:endParaRPr lang="en-US" altLang="ko-KR" sz="2400" dirty="0" smtClean="0">
              <a:latin typeface="Calibri" panose="020F0502020204030204" pitchFamily="34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dirty="0" smtClean="0">
                <a:latin typeface="Calibri" panose="020F0502020204030204" pitchFamily="34" charset="0"/>
              </a:rPr>
              <a:t>Non-UE-specific DL signals are used </a:t>
            </a:r>
            <a:r>
              <a:rPr lang="en-GB" altLang="ko-KR" sz="2000" dirty="0">
                <a:latin typeface="Calibri" panose="020F0502020204030204" pitchFamily="34" charset="0"/>
              </a:rPr>
              <a:t>for CONNECTED mode RRM </a:t>
            </a:r>
            <a:r>
              <a:rPr lang="en-GB" altLang="ko-KR" sz="2000" dirty="0" smtClean="0">
                <a:latin typeface="Calibri" panose="020F0502020204030204" pitchFamily="34" charset="0"/>
              </a:rPr>
              <a:t>measurement</a:t>
            </a:r>
            <a:endParaRPr lang="en-US" altLang="ko-KR" sz="1600" dirty="0" smtClean="0">
              <a:latin typeface="Calibri" panose="020F0502020204030204" pitchFamily="34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dirty="0" smtClean="0">
                <a:latin typeface="Calibri" panose="020F0502020204030204" pitchFamily="34" charset="0"/>
              </a:rPr>
              <a:t>Study </a:t>
            </a:r>
            <a:r>
              <a:rPr lang="en-US" altLang="ko-KR" sz="2000" dirty="0">
                <a:latin typeface="Calibri" panose="020F0502020204030204" pitchFamily="34" charset="0"/>
              </a:rPr>
              <a:t>the following DL signals </a:t>
            </a:r>
            <a:r>
              <a:rPr lang="en-GB" altLang="ko-KR" sz="2000" dirty="0" smtClean="0">
                <a:latin typeface="Calibri" panose="020F0502020204030204" pitchFamily="34" charset="0"/>
              </a:rPr>
              <a:t>for CONNECTED mode RRM </a:t>
            </a:r>
            <a:r>
              <a:rPr lang="en-GB" altLang="ko-KR" sz="2000" dirty="0">
                <a:latin typeface="Calibri" panose="020F0502020204030204" pitchFamily="34" charset="0"/>
              </a:rPr>
              <a:t>measurement</a:t>
            </a:r>
            <a:endParaRPr lang="en-US" altLang="ko-KR" sz="2000" dirty="0" smtClean="0">
              <a:latin typeface="Calibri" panose="020F0502020204030204" pitchFamily="34" charset="0"/>
            </a:endParaRP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 smtClean="0">
                <a:latin typeface="Calibri" panose="020F0502020204030204" pitchFamily="34" charset="0"/>
              </a:rPr>
              <a:t>Option 1: Cell related RS which is </a:t>
            </a:r>
            <a:r>
              <a:rPr lang="en-US" altLang="ko-KR" sz="1600" dirty="0" smtClean="0">
                <a:latin typeface="Calibri" panose="020F0502020204030204" pitchFamily="34" charset="0"/>
              </a:rPr>
              <a:t>carrying </a:t>
            </a:r>
            <a:r>
              <a:rPr lang="en-US" altLang="ko-KR" sz="1600" dirty="0" smtClean="0">
                <a:latin typeface="Calibri" panose="020F0502020204030204" pitchFamily="34" charset="0"/>
              </a:rPr>
              <a:t>C</a:t>
            </a:r>
            <a:r>
              <a:rPr lang="en-US" altLang="ko-KR" sz="1600" dirty="0" smtClean="0">
                <a:latin typeface="Calibri" panose="020F0502020204030204" pitchFamily="34" charset="0"/>
              </a:rPr>
              <a:t>ell-ID (e.g. </a:t>
            </a:r>
            <a:r>
              <a:rPr lang="en-US" altLang="ko-KR" sz="1600" dirty="0" smtClean="0">
                <a:latin typeface="Calibri" panose="020F0502020204030204" pitchFamily="34" charset="0"/>
              </a:rPr>
              <a:t>NR-SSS)</a:t>
            </a:r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 smtClean="0">
                <a:latin typeface="Calibri" panose="020F0502020204030204" pitchFamily="34" charset="0"/>
              </a:rPr>
              <a:t>Option 2: (Beam) Measurement RS which is carrying </a:t>
            </a:r>
            <a:r>
              <a:rPr lang="en-US" altLang="ko-KR" sz="1600" dirty="0" smtClean="0">
                <a:latin typeface="Calibri" panose="020F0502020204030204" pitchFamily="34" charset="0"/>
              </a:rPr>
              <a:t>beam-ID and/or Cell-ID</a:t>
            </a:r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 smtClean="0">
                <a:latin typeface="Calibri" panose="020F0502020204030204" pitchFamily="34" charset="0"/>
              </a:rPr>
              <a:t>Option 3: both option 1 and </a:t>
            </a:r>
            <a:r>
              <a:rPr lang="en-US" altLang="ko-KR" sz="1600" dirty="0" smtClean="0">
                <a:latin typeface="Calibri" panose="020F0502020204030204" pitchFamily="34" charset="0"/>
              </a:rPr>
              <a:t>2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>
                <a:latin typeface="Calibri" panose="020F0502020204030204" pitchFamily="34" charset="0"/>
              </a:rPr>
              <a:t>Other options are not </a:t>
            </a:r>
            <a:r>
              <a:rPr lang="en-US" altLang="ko-KR" sz="1600" dirty="0" smtClean="0">
                <a:latin typeface="Calibri" panose="020F0502020204030204" pitchFamily="34" charset="0"/>
              </a:rPr>
              <a:t>precluded</a:t>
            </a:r>
            <a:endParaRPr lang="en-US" altLang="ko-KR" sz="1600" dirty="0" smtClean="0">
              <a:latin typeface="Calibri" panose="020F0502020204030204" pitchFamily="34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dirty="0" smtClean="0">
                <a:latin typeface="Calibri" panose="020F0502020204030204" pitchFamily="34" charset="0"/>
              </a:rPr>
              <a:t>At least one of cell-level and </a:t>
            </a:r>
            <a:r>
              <a:rPr lang="en-US" altLang="ko-KR" sz="2000" dirty="0">
                <a:latin typeface="Calibri" panose="020F0502020204030204" pitchFamily="34" charset="0"/>
              </a:rPr>
              <a:t>beam-level measurement </a:t>
            </a:r>
            <a:r>
              <a:rPr lang="en-US" altLang="ko-KR" sz="2000" dirty="0" smtClean="0">
                <a:latin typeface="Calibri" panose="020F0502020204030204" pitchFamily="34" charset="0"/>
              </a:rPr>
              <a:t>quantities (e.g</a:t>
            </a:r>
            <a:r>
              <a:rPr lang="en-US" altLang="ko-KR" sz="2000" dirty="0">
                <a:latin typeface="Calibri" panose="020F0502020204030204" pitchFamily="34" charset="0"/>
              </a:rPr>
              <a:t>. </a:t>
            </a:r>
            <a:r>
              <a:rPr lang="en-US" altLang="ko-KR" sz="2000" dirty="0" smtClean="0">
                <a:latin typeface="Calibri" panose="020F0502020204030204" pitchFamily="34" charset="0"/>
              </a:rPr>
              <a:t>RSRP/RSRQ </a:t>
            </a:r>
            <a:r>
              <a:rPr lang="en-US" altLang="ko-KR" sz="2000" dirty="0">
                <a:latin typeface="Calibri" panose="020F0502020204030204" pitchFamily="34" charset="0"/>
              </a:rPr>
              <a:t>for each cell and/or each beams) </a:t>
            </a:r>
            <a:r>
              <a:rPr lang="en-US" altLang="ko-KR" sz="2000" dirty="0" smtClean="0">
                <a:latin typeface="Calibri" panose="020F0502020204030204" pitchFamily="34" charset="0"/>
              </a:rPr>
              <a:t>is supported for RRM reporting.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dirty="0" smtClean="0">
                <a:latin typeface="Calibri" panose="020F0502020204030204" pitchFamily="34" charset="0"/>
              </a:rPr>
              <a:t>Study the following options for RSRP/RSRQ to be reported for L3 mobility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 smtClean="0">
                <a:latin typeface="Calibri" panose="020F0502020204030204" pitchFamily="34" charset="0"/>
              </a:rPr>
              <a:t>Option 1</a:t>
            </a:r>
            <a:r>
              <a:rPr lang="en-US" altLang="ko-KR" sz="1600" dirty="0">
                <a:latin typeface="Calibri" panose="020F0502020204030204" pitchFamily="34" charset="0"/>
              </a:rPr>
              <a:t>: RSRP/RSRQ is </a:t>
            </a:r>
            <a:r>
              <a:rPr lang="en-US" altLang="ko-KR" sz="1600" dirty="0" smtClean="0">
                <a:latin typeface="Calibri" panose="020F0502020204030204" pitchFamily="34" charset="0"/>
              </a:rPr>
              <a:t>derived per cell with averaging multiple beam  measurements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 smtClean="0">
                <a:latin typeface="Calibri" panose="020F0502020204030204" pitchFamily="34" charset="0"/>
              </a:rPr>
              <a:t>Option 2: </a:t>
            </a:r>
            <a:r>
              <a:rPr lang="en-US" altLang="ko-KR" sz="1600" dirty="0">
                <a:latin typeface="Calibri" panose="020F0502020204030204" pitchFamily="34" charset="0"/>
              </a:rPr>
              <a:t>RSRP/RSRQ </a:t>
            </a:r>
            <a:r>
              <a:rPr lang="en-US" altLang="ko-KR" sz="1600" dirty="0" smtClean="0">
                <a:latin typeface="Calibri" panose="020F0502020204030204" pitchFamily="34" charset="0"/>
              </a:rPr>
              <a:t>is derived per beam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>
                <a:latin typeface="Calibri" panose="020F0502020204030204" pitchFamily="34" charset="0"/>
              </a:rPr>
              <a:t>Option 3: both option 1 and 2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>
                <a:latin typeface="Calibri" panose="020F0502020204030204" pitchFamily="34" charset="0"/>
              </a:rPr>
              <a:t>Other options are not </a:t>
            </a:r>
            <a:r>
              <a:rPr lang="en-US" altLang="ko-KR" sz="1600" dirty="0" smtClean="0">
                <a:latin typeface="Calibri" panose="020F0502020204030204" pitchFamily="34" charset="0"/>
              </a:rPr>
              <a:t>precluded</a:t>
            </a:r>
            <a:endParaRPr lang="en-US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71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</TotalTime>
  <Words>250</Words>
  <Application>Microsoft Office PowerPoint</Application>
  <PresentationFormat>화면 슬라이드 쇼(4:3)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PowerPoint 프레젠테이션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Hanjun Park</dc:creator>
  <cp:lastModifiedBy>Hyunsoo Ko</cp:lastModifiedBy>
  <cp:revision>135</cp:revision>
  <dcterms:created xsi:type="dcterms:W3CDTF">2016-04-11T00:08:37Z</dcterms:created>
  <dcterms:modified xsi:type="dcterms:W3CDTF">2016-10-12T11:31:50Z</dcterms:modified>
</cp:coreProperties>
</file>