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51" r:id="rId3"/>
  </p:sldMasterIdLst>
  <p:notesMasterIdLst>
    <p:notesMasterId r:id="rId8"/>
  </p:notesMasterIdLst>
  <p:handoutMasterIdLst>
    <p:handoutMasterId r:id="rId9"/>
  </p:handoutMasterIdLst>
  <p:sldIdLst>
    <p:sldId id="374" r:id="rId4"/>
    <p:sldId id="379" r:id="rId5"/>
    <p:sldId id="382" r:id="rId6"/>
    <p:sldId id="385" r:id="rId7"/>
  </p:sldIdLst>
  <p:sldSz cx="9144000" cy="6858000" type="screen4x3"/>
  <p:notesSz cx="6997700" cy="9271000"/>
  <p:defaultTextStyle>
    <a:defPPr>
      <a:defRPr lang="en-US"/>
    </a:defPPr>
    <a:lvl1pPr algn="l" rtl="0" eaLnBrk="0" fontAlgn="base" hangingPunct="0">
      <a:spcBef>
        <a:spcPct val="0"/>
      </a:spcBef>
      <a:spcAft>
        <a:spcPct val="0"/>
      </a:spcAft>
      <a:defRPr b="1"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defRPr b="1"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defRPr b="1"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defRPr b="1"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418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FFFFCC"/>
    <a:srgbClr val="AAA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81" autoAdjust="0"/>
    <p:restoredTop sz="95501" autoAdjust="0"/>
  </p:normalViewPr>
  <p:slideViewPr>
    <p:cSldViewPr snapToGrid="0">
      <p:cViewPr varScale="1">
        <p:scale>
          <a:sx n="112" d="100"/>
          <a:sy n="112" d="100"/>
        </p:scale>
        <p:origin x="-1464" y="-96"/>
      </p:cViewPr>
      <p:guideLst>
        <p:guide orient="horz" pos="2160"/>
        <p:guide pos="4182"/>
      </p:guideLst>
    </p:cSldViewPr>
  </p:slideViewPr>
  <p:notesTextViewPr>
    <p:cViewPr>
      <p:scale>
        <a:sx n="125" d="100"/>
        <a:sy n="125"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notesMaster" Target="notesMasters/notesMaster1.xml"/><Relationship Id="rId9" Type="http://schemas.openxmlformats.org/officeDocument/2006/relationships/handoutMaster" Target="handoutMasters/handoutMaster1.xml"/><Relationship Id="rId10" Type="http://schemas.openxmlformats.org/officeDocument/2006/relationships/printerSettings" Target="printerSettings/printerSettings1.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33123" name="Rectangle 3"/>
          <p:cNvSpPr>
            <a:spLocks noGrp="1" noChangeArrowheads="1"/>
          </p:cNvSpPr>
          <p:nvPr>
            <p:ph type="dt" sz="quarter"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133124" name="Rectangle 4"/>
          <p:cNvSpPr>
            <a:spLocks noGrp="1" noChangeArrowheads="1"/>
          </p:cNvSpPr>
          <p:nvPr>
            <p:ph type="ftr" sz="quarter" idx="2"/>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33125" name="Rectangle 5"/>
          <p:cNvSpPr>
            <a:spLocks noGrp="1" noChangeArrowheads="1"/>
          </p:cNvSpPr>
          <p:nvPr>
            <p:ph type="sldNum" sz="quarter" idx="3"/>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F166B19-9401-4997-AC26-82FFA8160881}" type="slidenum">
              <a:rPr lang="zh-CN" altLang="en-US"/>
              <a:pPr>
                <a:defRPr/>
              </a:pPr>
              <a:t>‹#›</a:t>
            </a:fld>
            <a:endParaRPr lang="en-US" altLang="zh-CN" dirty="0"/>
          </a:p>
        </p:txBody>
      </p:sp>
    </p:spTree>
    <p:extLst>
      <p:ext uri="{BB962C8B-B14F-4D97-AF65-F5344CB8AC3E}">
        <p14:creationId xmlns:p14="http://schemas.microsoft.com/office/powerpoint/2010/main" val="21013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10595"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8196" name="Rectangle 4"/>
          <p:cNvSpPr>
            <a:spLocks noGrp="1" noRot="1" noChangeAspect="1" noChangeArrowheads="1" noTextEdit="1"/>
          </p:cNvSpPr>
          <p:nvPr>
            <p:ph type="sldImg" idx="2"/>
          </p:nvPr>
        </p:nvSpPr>
        <p:spPr bwMode="auto">
          <a:xfrm>
            <a:off x="1181100" y="695325"/>
            <a:ext cx="4635500" cy="3476625"/>
          </a:xfrm>
          <a:prstGeom prst="rect">
            <a:avLst/>
          </a:prstGeom>
          <a:noFill/>
          <a:ln w="9525">
            <a:solidFill>
              <a:srgbClr val="000000"/>
            </a:solidFill>
            <a:miter lim="800000"/>
            <a:headEnd/>
            <a:tailEnd/>
          </a:ln>
        </p:spPr>
      </p:sp>
      <p:sp>
        <p:nvSpPr>
          <p:cNvPr id="110597" name="Rectangle 5"/>
          <p:cNvSpPr>
            <a:spLocks noGrp="1" noChangeArrowheads="1"/>
          </p:cNvSpPr>
          <p:nvPr>
            <p:ph type="body" sz="quarter" idx="3"/>
          </p:nvPr>
        </p:nvSpPr>
        <p:spPr bwMode="auto">
          <a:xfrm>
            <a:off x="700088" y="4403725"/>
            <a:ext cx="5597525" cy="41719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p>
        </p:txBody>
      </p:sp>
      <p:sp>
        <p:nvSpPr>
          <p:cNvPr id="110598" name="Rectangle 6"/>
          <p:cNvSpPr>
            <a:spLocks noGrp="1" noChangeArrowheads="1"/>
          </p:cNvSpPr>
          <p:nvPr>
            <p:ph type="ftr" sz="quarter" idx="4"/>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10599" name="Rectangle 7"/>
          <p:cNvSpPr>
            <a:spLocks noGrp="1" noChangeArrowheads="1"/>
          </p:cNvSpPr>
          <p:nvPr>
            <p:ph type="sldNum" sz="quarter" idx="5"/>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BCDCFF0-2787-431F-AEC3-29C73842BDB8}" type="slidenum">
              <a:rPr lang="zh-CN" altLang="en-US"/>
              <a:pPr>
                <a:defRPr/>
              </a:pPr>
              <a:t>‹#›</a:t>
            </a:fld>
            <a:endParaRPr lang="en-US" altLang="zh-CN" dirty="0"/>
          </a:p>
        </p:txBody>
      </p:sp>
    </p:spTree>
    <p:extLst>
      <p:ext uri="{BB962C8B-B14F-4D97-AF65-F5344CB8AC3E}">
        <p14:creationId xmlns:p14="http://schemas.microsoft.com/office/powerpoint/2010/main" val="32010778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pPr eaLnBrk="1" hangingPunct="1"/>
            <a:endParaRPr lang="zh-CN" altLang="zh-CN">
              <a:latin typeface="Arial" charset="0"/>
            </a:endParaRPr>
          </a:p>
        </p:txBody>
      </p:sp>
      <p:sp>
        <p:nvSpPr>
          <p:cNvPr id="9220" name="灯片编号占位符 3"/>
          <p:cNvSpPr>
            <a:spLocks noGrp="1"/>
          </p:cNvSpPr>
          <p:nvPr>
            <p:ph type="sldNum" sz="quarter" idx="5"/>
          </p:nvPr>
        </p:nvSpPr>
        <p:spPr>
          <a:noFill/>
        </p:spPr>
        <p:txBody>
          <a:bodyPr/>
          <a:lstStyle/>
          <a:p>
            <a:fld id="{689CBC8F-5CB2-48B3-990D-E69B77621597}" type="slidenum">
              <a:rPr lang="zh-CN" altLang="en-US" smtClean="0"/>
              <a:pPr/>
              <a:t>1</a:t>
            </a:fld>
            <a:endParaRPr lang="en-US" altLang="zh-CN" dirty="0"/>
          </a:p>
        </p:txBody>
      </p:sp>
    </p:spTree>
    <p:extLst>
      <p:ext uri="{BB962C8B-B14F-4D97-AF65-F5344CB8AC3E}">
        <p14:creationId xmlns:p14="http://schemas.microsoft.com/office/powerpoint/2010/main" val="2039221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a:ln/>
        </p:spPr>
      </p:sp>
      <p:sp>
        <p:nvSpPr>
          <p:cNvPr id="11267" name="备注占位符 2"/>
          <p:cNvSpPr>
            <a:spLocks noGrp="1"/>
          </p:cNvSpPr>
          <p:nvPr>
            <p:ph type="body" idx="1"/>
          </p:nvPr>
        </p:nvSpPr>
        <p:spPr>
          <a:noFill/>
          <a:ln/>
        </p:spPr>
        <p:txBody>
          <a:bodyPr/>
          <a:lstStyle/>
          <a:p>
            <a:endParaRPr lang="zh-CN" altLang="zh-CN" dirty="0">
              <a:latin typeface="Arial" charset="0"/>
            </a:endParaRPr>
          </a:p>
        </p:txBody>
      </p:sp>
      <p:sp>
        <p:nvSpPr>
          <p:cNvPr id="11268" name="灯片编号占位符 3"/>
          <p:cNvSpPr>
            <a:spLocks noGrp="1"/>
          </p:cNvSpPr>
          <p:nvPr>
            <p:ph type="sldNum" sz="quarter" idx="5"/>
          </p:nvPr>
        </p:nvSpPr>
        <p:spPr>
          <a:noFill/>
        </p:spPr>
        <p:txBody>
          <a:bodyPr/>
          <a:lstStyle/>
          <a:p>
            <a:fld id="{EC8685B5-3BD5-4767-992C-FF6BE83FCA4A}" type="slidenum">
              <a:rPr lang="zh-CN" altLang="en-US" smtClean="0"/>
              <a:pPr/>
              <a:t>2</a:t>
            </a:fld>
            <a:endParaRPr lang="en-US" altLang="zh-CN" dirty="0"/>
          </a:p>
        </p:txBody>
      </p:sp>
    </p:spTree>
    <p:extLst>
      <p:ext uri="{BB962C8B-B14F-4D97-AF65-F5344CB8AC3E}">
        <p14:creationId xmlns:p14="http://schemas.microsoft.com/office/powerpoint/2010/main" val="3178787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a:ln/>
        </p:spPr>
      </p:sp>
      <p:sp>
        <p:nvSpPr>
          <p:cNvPr id="11267" name="备注占位符 2"/>
          <p:cNvSpPr>
            <a:spLocks noGrp="1"/>
          </p:cNvSpPr>
          <p:nvPr>
            <p:ph type="body" idx="1"/>
          </p:nvPr>
        </p:nvSpPr>
        <p:spPr>
          <a:noFill/>
          <a:ln/>
        </p:spPr>
        <p:txBody>
          <a:bodyPr/>
          <a:lstStyle/>
          <a:p>
            <a:endParaRPr lang="zh-CN" altLang="zh-CN" dirty="0">
              <a:latin typeface="Arial" charset="0"/>
            </a:endParaRPr>
          </a:p>
        </p:txBody>
      </p:sp>
      <p:sp>
        <p:nvSpPr>
          <p:cNvPr id="11268" name="灯片编号占位符 3"/>
          <p:cNvSpPr>
            <a:spLocks noGrp="1"/>
          </p:cNvSpPr>
          <p:nvPr>
            <p:ph type="sldNum" sz="quarter" idx="5"/>
          </p:nvPr>
        </p:nvSpPr>
        <p:spPr>
          <a:noFill/>
        </p:spPr>
        <p:txBody>
          <a:bodyPr/>
          <a:lstStyle/>
          <a:p>
            <a:fld id="{EC8685B5-3BD5-4767-992C-FF6BE83FCA4A}" type="slidenum">
              <a:rPr lang="zh-CN" altLang="en-US" smtClean="0"/>
              <a:pPr/>
              <a:t>3</a:t>
            </a:fld>
            <a:endParaRPr lang="en-US" altLang="zh-CN" dirty="0"/>
          </a:p>
        </p:txBody>
      </p:sp>
    </p:spTree>
    <p:extLst>
      <p:ext uri="{BB962C8B-B14F-4D97-AF65-F5344CB8AC3E}">
        <p14:creationId xmlns:p14="http://schemas.microsoft.com/office/powerpoint/2010/main" val="3178787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a:ln/>
        </p:spPr>
      </p:sp>
      <p:sp>
        <p:nvSpPr>
          <p:cNvPr id="11267" name="备注占位符 2"/>
          <p:cNvSpPr>
            <a:spLocks noGrp="1"/>
          </p:cNvSpPr>
          <p:nvPr>
            <p:ph type="body" idx="1"/>
          </p:nvPr>
        </p:nvSpPr>
        <p:spPr>
          <a:noFill/>
          <a:ln/>
        </p:spPr>
        <p:txBody>
          <a:bodyPr/>
          <a:lstStyle/>
          <a:p>
            <a:endParaRPr lang="zh-CN" altLang="zh-CN" dirty="0">
              <a:latin typeface="Arial" charset="0"/>
            </a:endParaRPr>
          </a:p>
        </p:txBody>
      </p:sp>
      <p:sp>
        <p:nvSpPr>
          <p:cNvPr id="11268" name="灯片编号占位符 3"/>
          <p:cNvSpPr>
            <a:spLocks noGrp="1"/>
          </p:cNvSpPr>
          <p:nvPr>
            <p:ph type="sldNum" sz="quarter" idx="5"/>
          </p:nvPr>
        </p:nvSpPr>
        <p:spPr>
          <a:noFill/>
        </p:spPr>
        <p:txBody>
          <a:bodyPr/>
          <a:lstStyle/>
          <a:p>
            <a:fld id="{EC8685B5-3BD5-4767-992C-FF6BE83FCA4A}" type="slidenum">
              <a:rPr lang="zh-CN" altLang="en-US" smtClean="0"/>
              <a:pPr/>
              <a:t>4</a:t>
            </a:fld>
            <a:endParaRPr lang="en-US" altLang="zh-CN" dirty="0"/>
          </a:p>
        </p:txBody>
      </p:sp>
    </p:spTree>
    <p:extLst>
      <p:ext uri="{BB962C8B-B14F-4D97-AF65-F5344CB8AC3E}">
        <p14:creationId xmlns:p14="http://schemas.microsoft.com/office/powerpoint/2010/main" val="3178787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943100"/>
            <a:ext cx="8458200" cy="1470025"/>
          </a:xfrm>
        </p:spPr>
        <p:txBody>
          <a:bodyPr/>
          <a:lstStyle>
            <a:lvl1pPr>
              <a:defRPr sz="4000">
                <a:solidFill>
                  <a:schemeClr val="accent2"/>
                </a:solidFill>
              </a:defRPr>
            </a:lvl1pPr>
          </a:lstStyle>
          <a:p>
            <a:r>
              <a:rPr lang="en-US" altLang="zh-CN"/>
              <a:t>Click to edit Master title style</a:t>
            </a:r>
          </a:p>
        </p:txBody>
      </p:sp>
      <p:sp>
        <p:nvSpPr>
          <p:cNvPr id="3075" name="Rectangle 3"/>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altLang="zh-CN"/>
              <a:t>Click to edit Master subtitle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3E0E89CB-EFE9-41E6-84E9-F4E18B6DA6F8}" type="slidenum">
              <a:rPr lang="zh-CN" altLang="en-US"/>
              <a:pPr>
                <a:defRPr/>
              </a:pPr>
              <a:t>‹#›</a:t>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2438" y="0"/>
            <a:ext cx="2219325" cy="62198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144463" y="0"/>
            <a:ext cx="6505575" cy="62198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7888B851-99D1-4561-BBB5-E8F4C7F6048D}" type="slidenum">
              <a:rPr lang="zh-CN" altLang="en-US"/>
              <a:pPr>
                <a:defRPr/>
              </a:pPr>
              <a:t>‹#›</a:t>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77800" y="0"/>
            <a:ext cx="8523288" cy="814388"/>
          </a:xfrm>
        </p:spPr>
        <p:txBody>
          <a:bodyPr/>
          <a:lstStyle/>
          <a:p>
            <a:r>
              <a:rPr lang="zh-CN" altLang="en-US"/>
              <a:t>单击此处编辑母版标题样式</a:t>
            </a:r>
            <a:endParaRPr lang="en-US"/>
          </a:p>
        </p:txBody>
      </p:sp>
      <p:sp>
        <p:nvSpPr>
          <p:cNvPr id="3" name="表格占位符 2"/>
          <p:cNvSpPr>
            <a:spLocks noGrp="1"/>
          </p:cNvSpPr>
          <p:nvPr>
            <p:ph type="tbl" idx="1"/>
          </p:nvPr>
        </p:nvSpPr>
        <p:spPr>
          <a:xfrm>
            <a:off x="144463" y="833438"/>
            <a:ext cx="8877300" cy="5386387"/>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43CD925A-D0A6-410A-B4AE-4C2A6236B37C}" type="slidenum">
              <a:rPr lang="zh-CN" altLang="en-US"/>
              <a:pPr>
                <a:defRPr/>
              </a:pPr>
              <a:t>‹#›</a:t>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9C79410-0194-4E12-A857-6124F56EBDAF}" type="slidenum">
              <a:rPr lang="zh-CN" altLang="en-US"/>
              <a:pPr>
                <a:defRPr/>
              </a:pPr>
              <a:t>‹#›</a:t>
            </a:fld>
            <a:endParaRPr lang="en-US" alt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FD536964-222F-4A8E-BC03-1C1E4971D713}" type="slidenum">
              <a:rPr lang="zh-CN" altLang="en-US"/>
              <a:pPr>
                <a:defRPr/>
              </a:pPr>
              <a:t>‹#›</a:t>
            </a:fld>
            <a:endParaRPr lang="en-US" alt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71E7C9B2-8497-47C0-A105-4E18075ADBFA}" type="slidenum">
              <a:rPr lang="zh-CN" altLang="en-US"/>
              <a:pPr>
                <a:defRPr/>
              </a:pPr>
              <a:t>‹#›</a:t>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546B42DD-BF5A-4DA3-8674-83D229E3ABD4}" type="slidenum">
              <a:rPr lang="zh-CN" altLang="en-US"/>
              <a:pPr>
                <a:defRPr/>
              </a:pPr>
              <a:t>‹#›</a:t>
            </a:fld>
            <a:endParaRPr lang="en-US" alt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25"/>
          <p:cNvSpPr>
            <a:spLocks noGrp="1" noChangeArrowheads="1"/>
          </p:cNvSpPr>
          <p:nvPr>
            <p:ph type="sldNum" sz="quarter" idx="12"/>
          </p:nvPr>
        </p:nvSpPr>
        <p:spPr>
          <a:ln/>
        </p:spPr>
        <p:txBody>
          <a:bodyPr/>
          <a:lstStyle>
            <a:lvl1pPr>
              <a:defRPr/>
            </a:lvl1pPr>
          </a:lstStyle>
          <a:p>
            <a:pPr>
              <a:defRPr/>
            </a:pPr>
            <a:fld id="{213ACB0D-4C07-4CF8-80C3-CA10DC3A5193}" type="slidenum">
              <a:rPr lang="zh-CN" altLang="en-US"/>
              <a:pPr>
                <a:defRPr/>
              </a:pPr>
              <a:t>‹#›</a:t>
            </a:fld>
            <a:endParaRPr lang="en-US" altLang="zh-CN"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25"/>
          <p:cNvSpPr>
            <a:spLocks noGrp="1" noChangeArrowheads="1"/>
          </p:cNvSpPr>
          <p:nvPr>
            <p:ph type="sldNum" sz="quarter" idx="12"/>
          </p:nvPr>
        </p:nvSpPr>
        <p:spPr>
          <a:ln/>
        </p:spPr>
        <p:txBody>
          <a:bodyPr/>
          <a:lstStyle>
            <a:lvl1pPr>
              <a:defRPr/>
            </a:lvl1pPr>
          </a:lstStyle>
          <a:p>
            <a:pPr>
              <a:defRPr/>
            </a:pPr>
            <a:fld id="{71CDBA3D-0009-4949-A181-1D8E19B21036}" type="slidenum">
              <a:rPr lang="zh-CN" altLang="en-US"/>
              <a:pPr>
                <a:defRPr/>
              </a:pPr>
              <a:t>‹#›</a:t>
            </a:fld>
            <a:endParaRPr lang="en-US" altLang="zh-CN"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25"/>
          <p:cNvSpPr>
            <a:spLocks noGrp="1" noChangeArrowheads="1"/>
          </p:cNvSpPr>
          <p:nvPr>
            <p:ph type="sldNum" sz="quarter" idx="12"/>
          </p:nvPr>
        </p:nvSpPr>
        <p:spPr>
          <a:ln/>
        </p:spPr>
        <p:txBody>
          <a:bodyPr/>
          <a:lstStyle>
            <a:lvl1pPr>
              <a:defRPr/>
            </a:lvl1pPr>
          </a:lstStyle>
          <a:p>
            <a:pPr>
              <a:defRPr/>
            </a:pPr>
            <a:fld id="{152FBCE2-1656-42C0-82C0-D0F67ED13269}" type="slidenum">
              <a:rPr lang="zh-CN" altLang="en-US"/>
              <a:pPr>
                <a:defRPr/>
              </a:pPr>
              <a:t>‹#›</a:t>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035708DB-868D-4B2D-BA2A-8702CF01C954}" type="slidenum">
              <a:rPr lang="zh-CN" altLang="en-US"/>
              <a:pPr>
                <a:defRPr/>
              </a:pPr>
              <a:t>‹#›</a:t>
            </a:fld>
            <a:endParaRPr lang="en-US" altLang="zh-CN"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25A4FDF6-06F5-455E-93EF-F0B9B201B44B}" type="slidenum">
              <a:rPr lang="zh-CN" altLang="en-US"/>
              <a:pPr>
                <a:defRPr/>
              </a:pPr>
              <a:t>‹#›</a:t>
            </a:fld>
            <a:endParaRPr lang="en-US" altLang="zh-CN"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1EA75559-34E5-4792-98E5-AE30F83ED74B}" type="slidenum">
              <a:rPr lang="zh-CN" altLang="en-US"/>
              <a:pPr>
                <a:defRPr/>
              </a:pPr>
              <a:t>‹#›</a:t>
            </a:fld>
            <a:endParaRPr lang="en-US" altLang="zh-CN"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043B2D6-797F-4531-90B4-24EF563E3513}" type="slidenum">
              <a:rPr lang="zh-CN" altLang="en-US"/>
              <a:pPr>
                <a:defRPr/>
              </a:pPr>
              <a:t>‹#›</a:t>
            </a:fld>
            <a:endParaRPr lang="en-US" altLang="zh-CN"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BC76408E-CF7B-4F02-B23F-0C3BC14A7CDA}" type="slidenum">
              <a:rPr lang="zh-CN" altLang="en-US"/>
              <a:pPr>
                <a:defRPr/>
              </a:pPr>
              <a:t>‹#›</a:t>
            </a:fld>
            <a:endParaRPr lang="en-US" altLang="zh-CN"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242D7782-9E45-4DBB-BD7E-903FA15CCEF2}" type="slidenum">
              <a:rPr lang="zh-CN" altLang="en-US"/>
              <a:pPr>
                <a:defRPr/>
              </a:pPr>
              <a:t>‹#›</a:t>
            </a:fld>
            <a:endParaRPr lang="en-US" altLang="zh-CN"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CF6B683-327C-496D-A8B3-3E770EC6CE4F}" type="slidenum">
              <a:rPr lang="zh-CN" altLang="en-US"/>
              <a:pPr>
                <a:defRPr/>
              </a:pPr>
              <a:t>‹#›</a:t>
            </a:fld>
            <a:endParaRPr lang="en-US" altLang="zh-CN"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EA33158-7F33-4771-8C3E-303B9B605330}" type="slidenum">
              <a:rPr lang="zh-CN" altLang="en-US"/>
              <a:pPr>
                <a:defRPr/>
              </a:pPr>
              <a:t>‹#›</a:t>
            </a:fld>
            <a:endParaRPr lang="en-US" altLang="zh-CN"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7C78138A-B54A-4E0B-BA87-29DFB08694B6}" type="slidenum">
              <a:rPr lang="zh-CN" altLang="en-US"/>
              <a:pPr>
                <a:defRPr/>
              </a:pPr>
              <a:t>‹#›</a:t>
            </a:fld>
            <a:endParaRPr lang="en-US" altLang="zh-CN"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16"/>
          <p:cNvSpPr>
            <a:spLocks noGrp="1" noChangeArrowheads="1"/>
          </p:cNvSpPr>
          <p:nvPr>
            <p:ph type="sldNum" sz="quarter" idx="12"/>
          </p:nvPr>
        </p:nvSpPr>
        <p:spPr>
          <a:ln/>
        </p:spPr>
        <p:txBody>
          <a:bodyPr/>
          <a:lstStyle>
            <a:lvl1pPr>
              <a:defRPr/>
            </a:lvl1pPr>
          </a:lstStyle>
          <a:p>
            <a:pPr>
              <a:defRPr/>
            </a:pPr>
            <a:fld id="{1BC162BC-99BD-4516-9C7D-30BE0B0F4AFF}" type="slidenum">
              <a:rPr lang="zh-CN" altLang="en-US"/>
              <a:pPr>
                <a:defRPr/>
              </a:pPr>
              <a:t>‹#›</a:t>
            </a:fld>
            <a:endParaRPr lang="en-US" altLang="zh-CN"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16"/>
          <p:cNvSpPr>
            <a:spLocks noGrp="1" noChangeArrowheads="1"/>
          </p:cNvSpPr>
          <p:nvPr>
            <p:ph type="sldNum" sz="quarter" idx="12"/>
          </p:nvPr>
        </p:nvSpPr>
        <p:spPr>
          <a:ln/>
        </p:spPr>
        <p:txBody>
          <a:bodyPr/>
          <a:lstStyle>
            <a:lvl1pPr>
              <a:defRPr/>
            </a:lvl1pPr>
          </a:lstStyle>
          <a:p>
            <a:pPr>
              <a:defRPr/>
            </a:pPr>
            <a:fld id="{CD11377E-66BB-473F-86A6-03BB60EBFCA6}" type="slidenum">
              <a:rPr lang="zh-CN" altLang="en-US"/>
              <a:pPr>
                <a:defRPr/>
              </a:pPr>
              <a:t>‹#›</a:t>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D28FBC8B-ECF6-41E0-90AE-33CBF2387EE2}" type="slidenum">
              <a:rPr lang="zh-CN" altLang="en-US"/>
              <a:pPr>
                <a:defRPr/>
              </a:pPr>
              <a:t>‹#›</a:t>
            </a:fld>
            <a:endParaRPr lang="en-US" altLang="zh-CN"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16"/>
          <p:cNvSpPr>
            <a:spLocks noGrp="1" noChangeArrowheads="1"/>
          </p:cNvSpPr>
          <p:nvPr>
            <p:ph type="sldNum" sz="quarter" idx="12"/>
          </p:nvPr>
        </p:nvSpPr>
        <p:spPr>
          <a:ln/>
        </p:spPr>
        <p:txBody>
          <a:bodyPr/>
          <a:lstStyle>
            <a:lvl1pPr>
              <a:defRPr/>
            </a:lvl1pPr>
          </a:lstStyle>
          <a:p>
            <a:pPr>
              <a:defRPr/>
            </a:pPr>
            <a:fld id="{E468BAC7-63EB-4BFB-A59C-51ABD48B2B73}" type="slidenum">
              <a:rPr lang="zh-CN" altLang="en-US"/>
              <a:pPr>
                <a:defRPr/>
              </a:pPr>
              <a:t>‹#›</a:t>
            </a:fld>
            <a:endParaRPr lang="en-US" altLang="zh-CN"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4095093B-B238-4291-827C-518C34577F75}" type="slidenum">
              <a:rPr lang="zh-CN" altLang="en-US"/>
              <a:pPr>
                <a:defRPr/>
              </a:pPr>
              <a:t>‹#›</a:t>
            </a:fld>
            <a:endParaRPr lang="en-US" altLang="zh-CN"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8EE0C56C-A175-4CB5-9166-F68BF5BC3F70}" type="slidenum">
              <a:rPr lang="zh-CN" altLang="en-US"/>
              <a:pPr>
                <a:defRPr/>
              </a:pPr>
              <a:t>‹#›</a:t>
            </a:fld>
            <a:endParaRPr lang="en-US" altLang="zh-CN"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08EA1A3-19D4-4EBC-8898-BEC4582DC909}" type="slidenum">
              <a:rPr lang="zh-CN" altLang="en-US"/>
              <a:pPr>
                <a:defRPr/>
              </a:pPr>
              <a:t>‹#›</a:t>
            </a:fld>
            <a:endParaRPr lang="en-US" altLang="zh-CN"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84C30DB-8DA3-4D4B-A883-1955B77B5D5A}" type="slidenum">
              <a:rPr lang="zh-CN" altLang="en-US"/>
              <a:pPr>
                <a:defRPr/>
              </a:pPr>
              <a:t>‹#›</a:t>
            </a:fld>
            <a:endParaRPr lang="en-US" alt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14446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5931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E64B8EBC-BCDD-4358-A4C7-63125195964D}" type="slidenum">
              <a:rPr lang="zh-CN" altLang="en-US"/>
              <a:pPr>
                <a:defRPr/>
              </a:pPr>
              <a:t>‹#›</a:t>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6"/>
          <p:cNvSpPr>
            <a:spLocks noGrp="1" noChangeArrowheads="1"/>
          </p:cNvSpPr>
          <p:nvPr>
            <p:ph type="sldNum" sz="quarter" idx="12"/>
          </p:nvPr>
        </p:nvSpPr>
        <p:spPr>
          <a:ln/>
        </p:spPr>
        <p:txBody>
          <a:bodyPr/>
          <a:lstStyle>
            <a:lvl1pPr>
              <a:defRPr/>
            </a:lvl1pPr>
          </a:lstStyle>
          <a:p>
            <a:pPr>
              <a:defRPr/>
            </a:pPr>
            <a:fld id="{F0ABF98C-EB8A-42B8-89CD-25E5507DB4D5}" type="slidenum">
              <a:rPr lang="zh-CN" altLang="en-US"/>
              <a:pPr>
                <a:defRPr/>
              </a:pPr>
              <a:t>‹#›</a:t>
            </a:fld>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6"/>
          <p:cNvSpPr>
            <a:spLocks noGrp="1" noChangeArrowheads="1"/>
          </p:cNvSpPr>
          <p:nvPr>
            <p:ph type="sldNum" sz="quarter" idx="12"/>
          </p:nvPr>
        </p:nvSpPr>
        <p:spPr>
          <a:ln/>
        </p:spPr>
        <p:txBody>
          <a:bodyPr/>
          <a:lstStyle>
            <a:lvl1pPr>
              <a:defRPr/>
            </a:lvl1pPr>
          </a:lstStyle>
          <a:p>
            <a:pPr>
              <a:defRPr/>
            </a:pPr>
            <a:fld id="{79B0F737-4975-4349-BE09-4F90355D2E4A}" type="slidenum">
              <a:rPr lang="zh-CN" altLang="en-US"/>
              <a:pPr>
                <a:defRPr/>
              </a:pPr>
              <a:t>‹#›</a:t>
            </a:fld>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6"/>
          <p:cNvSpPr>
            <a:spLocks noGrp="1" noChangeArrowheads="1"/>
          </p:cNvSpPr>
          <p:nvPr>
            <p:ph type="sldNum" sz="quarter" idx="12"/>
          </p:nvPr>
        </p:nvSpPr>
        <p:spPr>
          <a:ln/>
        </p:spPr>
        <p:txBody>
          <a:bodyPr/>
          <a:lstStyle>
            <a:lvl1pPr>
              <a:defRPr/>
            </a:lvl1pPr>
          </a:lstStyle>
          <a:p>
            <a:pPr>
              <a:defRPr/>
            </a:pPr>
            <a:fld id="{9B0FDF18-5AC4-407B-9A31-2A7407B3C659}" type="slidenum">
              <a:rPr lang="zh-CN" altLang="en-US"/>
              <a:pPr>
                <a:defRPr/>
              </a:pPr>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11AD4DC8-F219-44BD-A6B4-10099E049E12}" type="slidenum">
              <a:rPr lang="zh-CN" altLang="en-US"/>
              <a:pPr>
                <a:defRPr/>
              </a:pPr>
              <a:t>‹#›</a:t>
            </a:fld>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D8E01D86-E078-45DF-B82D-EE3A834C4C2E}" type="slidenum">
              <a:rPr lang="zh-CN" altLang="en-US"/>
              <a:pPr>
                <a:defRPr/>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e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3" Type="http://schemas.openxmlformats.org/officeDocument/2006/relationships/image" Target="../media/image2.jpeg"/><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7800" y="0"/>
            <a:ext cx="8523288" cy="8143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Rectangle 3"/>
          <p:cNvSpPr>
            <a:spLocks noGrp="1" noChangeArrowheads="1"/>
          </p:cNvSpPr>
          <p:nvPr>
            <p:ph type="body" idx="1"/>
          </p:nvPr>
        </p:nvSpPr>
        <p:spPr bwMode="auto">
          <a:xfrm>
            <a:off x="144463" y="833438"/>
            <a:ext cx="8877300" cy="5386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029"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030"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639C8517-825E-4221-BF97-9F0CD55C6EF5}"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7254" r:id="rId1"/>
    <p:sldLayoutId id="2147487221" r:id="rId2"/>
    <p:sldLayoutId id="2147487222" r:id="rId3"/>
    <p:sldLayoutId id="2147487223" r:id="rId4"/>
    <p:sldLayoutId id="2147487224" r:id="rId5"/>
    <p:sldLayoutId id="2147487225" r:id="rId6"/>
    <p:sldLayoutId id="2147487226" r:id="rId7"/>
    <p:sldLayoutId id="2147487227" r:id="rId8"/>
    <p:sldLayoutId id="2147487228" r:id="rId9"/>
    <p:sldLayoutId id="2147487229" r:id="rId10"/>
    <p:sldLayoutId id="2147487230" r:id="rId11"/>
    <p:sldLayoutId id="2147487231" r:id="rId12"/>
  </p:sldLayoutIdLst>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2050" name="Picture 27" descr="1c_revBlack_rgb_powerpoint"/>
          <p:cNvPicPr>
            <a:picLocks noChangeAspect="1" noChangeArrowheads="1"/>
          </p:cNvPicPr>
          <p:nvPr userDrawn="1"/>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2051" name="Rectangle 18"/>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2052" name="Rectangle 19"/>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16407" name="Rectangle 23"/>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6408" name="Rectangle 24"/>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6409" name="Rectangle 25"/>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E0EFCD72-4E73-48F2-97E3-E6FCB628C3B4}" type="slidenum">
              <a:rPr lang="zh-CN" altLang="en-US"/>
              <a:pPr>
                <a:defRPr/>
              </a:pPr>
              <a:t>‹#›</a:t>
            </a:fld>
            <a:endParaRPr lang="en-US" altLang="zh-CN" dirty="0"/>
          </a:p>
        </p:txBody>
      </p:sp>
      <p:sp>
        <p:nvSpPr>
          <p:cNvPr id="2056" name="Rectangle 26"/>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p:spPr>
        <p:txBody>
          <a:bodyPr wrap="none" anchor="ctr"/>
          <a:lstStyle/>
          <a:p>
            <a:pPr eaLnBrk="1" hangingPunct="1">
              <a:defRPr/>
            </a:pPr>
            <a:endParaRPr lang="en-US" altLang="zh-CN" dirty="0"/>
          </a:p>
        </p:txBody>
      </p:sp>
    </p:spTree>
  </p:cSld>
  <p:clrMap bg1="dk2" tx1="lt1" bg2="dk1" tx2="lt2" accent1="accent1" accent2="accent2" accent3="accent3" accent4="accent4" accent5="accent5" accent6="accent6" hlink="hlink" folHlink="folHlink"/>
  <p:sldLayoutIdLst>
    <p:sldLayoutId id="2147487232" r:id="rId1"/>
    <p:sldLayoutId id="2147487233" r:id="rId2"/>
    <p:sldLayoutId id="2147487234" r:id="rId3"/>
    <p:sldLayoutId id="2147487235" r:id="rId4"/>
    <p:sldLayoutId id="2147487236" r:id="rId5"/>
    <p:sldLayoutId id="2147487237" r:id="rId6"/>
    <p:sldLayoutId id="2147487238" r:id="rId7"/>
    <p:sldLayoutId id="2147487239" r:id="rId8"/>
    <p:sldLayoutId id="2147487240" r:id="rId9"/>
    <p:sldLayoutId id="2147487241" r:id="rId10"/>
    <p:sldLayoutId id="2147487242"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3074" name="Picture 18" descr="1c_revGray_rgb_powerpoint"/>
          <p:cNvPicPr>
            <a:picLocks noChangeAspect="1" noChangeArrowheads="1"/>
          </p:cNvPicPr>
          <p:nvPr userDrawn="1"/>
        </p:nvPicPr>
        <p:blipFill>
          <a:blip r:embed="rId13" cstate="print"/>
          <a:srcRect/>
          <a:stretch>
            <a:fillRect/>
          </a:stretch>
        </p:blipFill>
        <p:spPr bwMode="auto">
          <a:xfrm>
            <a:off x="6629400" y="6416675"/>
            <a:ext cx="1136650" cy="280988"/>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076" name="Rectangle 4"/>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68622" name="Rectangle 1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68623" name="Rectangle 1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68624" name="Rectangle 1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9727BE55-1E67-4119-A392-B2737B254B11}" type="slidenum">
              <a:rPr lang="zh-CN" altLang="en-US"/>
              <a:pPr>
                <a:defRPr/>
              </a:pPr>
              <a:t>‹#›</a:t>
            </a:fld>
            <a:endParaRPr lang="en-US" altLang="zh-CN" dirty="0"/>
          </a:p>
        </p:txBody>
      </p:sp>
      <p:sp>
        <p:nvSpPr>
          <p:cNvPr id="3080" name="Rectangle 17"/>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p:spPr>
        <p:txBody>
          <a:bodyPr wrap="none" anchor="ctr"/>
          <a:lstStyle/>
          <a:p>
            <a:pPr eaLnBrk="1" hangingPunct="1">
              <a:defRPr/>
            </a:pPr>
            <a:endParaRPr lang="en-US" altLang="zh-CN" dirty="0"/>
          </a:p>
        </p:txBody>
      </p:sp>
    </p:spTree>
  </p:cSld>
  <p:clrMap bg1="lt1" tx1="dk1" bg2="lt2" tx2="dk2" accent1="accent1" accent2="accent2" accent3="accent3" accent4="accent4" accent5="accent5" accent6="accent6" hlink="hlink" folHlink="folHlink"/>
  <p:sldLayoutIdLst>
    <p:sldLayoutId id="2147487243" r:id="rId1"/>
    <p:sldLayoutId id="2147487244" r:id="rId2"/>
    <p:sldLayoutId id="2147487245" r:id="rId3"/>
    <p:sldLayoutId id="2147487246" r:id="rId4"/>
    <p:sldLayoutId id="2147487247" r:id="rId5"/>
    <p:sldLayoutId id="2147487248" r:id="rId6"/>
    <p:sldLayoutId id="2147487249" r:id="rId7"/>
    <p:sldLayoutId id="2147487250" r:id="rId8"/>
    <p:sldLayoutId id="2147487251" r:id="rId9"/>
    <p:sldLayoutId id="2147487252" r:id="rId10"/>
    <p:sldLayoutId id="2147487253"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82574" y="2257425"/>
            <a:ext cx="8668385" cy="1214438"/>
          </a:xfrm>
        </p:spPr>
        <p:txBody>
          <a:bodyPr/>
          <a:lstStyle/>
          <a:p>
            <a:pPr algn="ctr" eaLnBrk="1" hangingPunct="1"/>
            <a:r>
              <a:rPr lang="en-US" altLang="zh-CN" sz="3200" dirty="0">
                <a:solidFill>
                  <a:schemeClr val="tx1"/>
                </a:solidFill>
                <a:ea typeface="宋体" pitchFamily="2" charset="-122"/>
              </a:rPr>
              <a:t>Observations on hardware implementations of flexible </a:t>
            </a:r>
            <a:r>
              <a:rPr lang="en-US" altLang="zh-CN" sz="3200" dirty="0" smtClean="0">
                <a:solidFill>
                  <a:schemeClr val="tx1"/>
                </a:solidFill>
                <a:ea typeface="宋体" pitchFamily="2" charset="-122"/>
              </a:rPr>
              <a:t>LDPC decoders</a:t>
            </a:r>
            <a:endParaRPr lang="en-US" altLang="zh-CN" sz="3200" dirty="0">
              <a:solidFill>
                <a:schemeClr val="tx1"/>
              </a:solidFill>
              <a:ea typeface="宋体" pitchFamily="2" charset="-122"/>
            </a:endParaRPr>
          </a:p>
        </p:txBody>
      </p:sp>
      <p:sp>
        <p:nvSpPr>
          <p:cNvPr id="357380" name="Rectangle 4"/>
          <p:cNvSpPr>
            <a:spLocks noChangeArrowheads="1"/>
          </p:cNvSpPr>
          <p:nvPr/>
        </p:nvSpPr>
        <p:spPr bwMode="auto">
          <a:xfrm>
            <a:off x="228600" y="228600"/>
            <a:ext cx="8686800" cy="1815882"/>
          </a:xfrm>
          <a:prstGeom prst="rect">
            <a:avLst/>
          </a:prstGeom>
          <a:noFill/>
          <a:ln w="9525">
            <a:noFill/>
            <a:miter lim="800000"/>
            <a:headEnd/>
            <a:tailEnd/>
          </a:ln>
          <a:effectLst/>
        </p:spPr>
        <p:txBody>
          <a:bodyPr>
            <a:spAutoFit/>
          </a:bodyPr>
          <a:lstStyle/>
          <a:p>
            <a:pPr eaLnBrk="1" hangingPunct="1">
              <a:defRPr/>
            </a:pPr>
            <a:r>
              <a:rPr lang="en-US" altLang="zh-CN" sz="2000" dirty="0" smtClean="0">
                <a:latin typeface="+mj-lt"/>
              </a:rPr>
              <a:t>3GPP TSG RAN WG1 Meeting </a:t>
            </a:r>
            <a:r>
              <a:rPr lang="en-US" altLang="zh-CN" sz="2000" dirty="0">
                <a:latin typeface="+mj-lt"/>
              </a:rPr>
              <a:t>#</a:t>
            </a:r>
            <a:r>
              <a:rPr lang="en-US" altLang="zh-CN" sz="2000" dirty="0" smtClean="0">
                <a:latin typeface="+mj-lt"/>
              </a:rPr>
              <a:t>86bis 			</a:t>
            </a:r>
            <a:r>
              <a:rPr lang="de-DE" sz="2000"/>
              <a:t>R1-1610821</a:t>
            </a:r>
            <a:endParaRPr lang="de-DE" sz="2000" dirty="0" smtClean="0"/>
          </a:p>
          <a:p>
            <a:pPr eaLnBrk="1" hangingPunct="1">
              <a:defRPr/>
            </a:pPr>
            <a:r>
              <a:rPr lang="en-US" altLang="zh-CN" sz="2000" dirty="0" smtClean="0">
                <a:latin typeface="+mj-lt"/>
              </a:rPr>
              <a:t>Lisbon, Portugal, 10</a:t>
            </a:r>
            <a:r>
              <a:rPr lang="en-US" altLang="zh-CN" sz="2000" baseline="30000" dirty="0" smtClean="0">
                <a:latin typeface="+mj-lt"/>
              </a:rPr>
              <a:t>th</a:t>
            </a:r>
            <a:r>
              <a:rPr lang="en-US" altLang="zh-CN" sz="2000" dirty="0" smtClean="0">
                <a:latin typeface="+mj-lt"/>
              </a:rPr>
              <a:t> – 14</a:t>
            </a:r>
            <a:r>
              <a:rPr lang="en-US" altLang="zh-CN" sz="2000" baseline="30000" dirty="0" smtClean="0">
                <a:latin typeface="+mj-lt"/>
              </a:rPr>
              <a:t>th</a:t>
            </a:r>
            <a:r>
              <a:rPr lang="en-US" altLang="zh-CN" sz="2000" dirty="0" smtClean="0">
                <a:latin typeface="+mj-lt"/>
              </a:rPr>
              <a:t> October 2016</a:t>
            </a:r>
            <a:endParaRPr lang="en-US" altLang="zh-CN" sz="2000" dirty="0">
              <a:latin typeface="+mj-lt"/>
            </a:endParaRPr>
          </a:p>
          <a:p>
            <a:pPr>
              <a:spcBef>
                <a:spcPct val="20000"/>
              </a:spcBef>
              <a:defRPr/>
            </a:pPr>
            <a:r>
              <a:rPr lang="en-US" altLang="zh-CN" sz="2000" dirty="0" smtClean="0">
                <a:latin typeface="+mj-lt"/>
              </a:rPr>
              <a:t>Agenda Item: 8.1.3.1</a:t>
            </a:r>
            <a:endParaRPr lang="zh-CN" altLang="zh-CN" sz="2000" dirty="0">
              <a:latin typeface="+mj-lt"/>
            </a:endParaRPr>
          </a:p>
          <a:p>
            <a:pPr>
              <a:spcBef>
                <a:spcPct val="20000"/>
              </a:spcBef>
              <a:defRPr/>
            </a:pPr>
            <a:endParaRPr lang="zh-CN" altLang="zh-CN" sz="2000" dirty="0">
              <a:effectLst>
                <a:outerShdw blurRad="38100" dist="38100" dir="2700000" algn="tl">
                  <a:srgbClr val="C0C0C0"/>
                </a:outerShdw>
              </a:effectLst>
              <a:latin typeface="+mj-lt"/>
            </a:endParaRPr>
          </a:p>
          <a:p>
            <a:pPr>
              <a:spcBef>
                <a:spcPct val="20000"/>
              </a:spcBef>
              <a:defRPr/>
            </a:pPr>
            <a:endParaRPr lang="en-US" altLang="ko-KR" sz="2000" dirty="0">
              <a:effectLst>
                <a:outerShdw blurRad="38100" dist="38100" dir="2700000" algn="tl">
                  <a:srgbClr val="C0C0C0"/>
                </a:outerShdw>
              </a:effectLst>
              <a:latin typeface="+mj-lt"/>
            </a:endParaRPr>
          </a:p>
        </p:txBody>
      </p:sp>
      <p:sp>
        <p:nvSpPr>
          <p:cNvPr id="5126" name="Rectangle 5"/>
          <p:cNvSpPr>
            <a:spLocks noChangeArrowheads="1"/>
          </p:cNvSpPr>
          <p:nvPr/>
        </p:nvSpPr>
        <p:spPr bwMode="auto">
          <a:xfrm>
            <a:off x="375920" y="4092724"/>
            <a:ext cx="8429943" cy="461665"/>
          </a:xfrm>
          <a:prstGeom prst="rect">
            <a:avLst/>
          </a:prstGeom>
          <a:noFill/>
          <a:ln w="9525">
            <a:noFill/>
            <a:miter lim="800000"/>
            <a:headEnd/>
            <a:tailEnd/>
          </a:ln>
        </p:spPr>
        <p:txBody>
          <a:bodyPr wrap="square" anchor="ctr">
            <a:spAutoFit/>
          </a:bodyPr>
          <a:lstStyle/>
          <a:p>
            <a:r>
              <a:rPr lang="en-GB" altLang="it-IT" sz="2400" dirty="0" err="1" smtClean="0"/>
              <a:t>AccelerComm</a:t>
            </a:r>
            <a:r>
              <a:rPr lang="en-GB" altLang="it-IT" sz="2400" dirty="0" smtClean="0"/>
              <a:t>, </a:t>
            </a:r>
            <a:r>
              <a:rPr lang="is-IS" altLang="it-IT" sz="2400" dirty="0" smtClean="0"/>
              <a:t>Orange, IMT, NEC, </a:t>
            </a:r>
            <a:r>
              <a:rPr lang="is-IS" altLang="it-IT" sz="2400" dirty="0" smtClean="0"/>
              <a:t>LG, </a:t>
            </a:r>
            <a:r>
              <a:rPr lang="is-IS" altLang="it-IT" sz="2400" dirty="0" smtClean="0"/>
              <a:t>Huawei</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282575" y="190500"/>
            <a:ext cx="8523288" cy="598488"/>
          </a:xfrm>
        </p:spPr>
        <p:txBody>
          <a:bodyPr/>
          <a:lstStyle/>
          <a:p>
            <a:pPr algn="ctr"/>
            <a:r>
              <a:rPr lang="en-US" altLang="zh-CN" dirty="0" smtClean="0">
                <a:solidFill>
                  <a:schemeClr val="tx1"/>
                </a:solidFill>
                <a:ea typeface="宋体" pitchFamily="2" charset="-122"/>
                <a:cs typeface="Times New Roman" pitchFamily="18" charset="0"/>
              </a:rPr>
              <a:t>Background</a:t>
            </a:r>
            <a:endParaRPr lang="zh-CN" altLang="en-US" dirty="0">
              <a:ea typeface="宋体" pitchFamily="2" charset="-122"/>
              <a:cs typeface="Times New Roman" pitchFamily="18" charset="0"/>
            </a:endParaRPr>
          </a:p>
        </p:txBody>
      </p:sp>
      <p:sp>
        <p:nvSpPr>
          <p:cNvPr id="7171" name="Rectangle 4"/>
          <p:cNvSpPr>
            <a:spLocks noChangeArrowheads="1"/>
          </p:cNvSpPr>
          <p:nvPr/>
        </p:nvSpPr>
        <p:spPr bwMode="auto">
          <a:xfrm>
            <a:off x="527050" y="1171574"/>
            <a:ext cx="8278813" cy="4552951"/>
          </a:xfrm>
          <a:prstGeom prst="rect">
            <a:avLst/>
          </a:prstGeom>
          <a:noFill/>
          <a:ln w="9525">
            <a:noFill/>
            <a:miter lim="800000"/>
            <a:headEnd/>
            <a:tailEnd/>
          </a:ln>
        </p:spPr>
        <p:txBody>
          <a:bodyPr/>
          <a:lstStyle/>
          <a:p>
            <a:pPr lvl="0" algn="just"/>
            <a:r>
              <a:rPr lang="en-US" sz="2000" b="0" dirty="0">
                <a:latin typeface="+mj-lt"/>
                <a:cs typeface="Times New Roman" panose="02020603050405020304" pitchFamily="18" charset="0"/>
              </a:rPr>
              <a:t>From Chairman notes RAN1#86:</a:t>
            </a:r>
          </a:p>
          <a:p>
            <a:pPr lvl="0" algn="just"/>
            <a:r>
              <a:rPr lang="en-US" sz="2000" b="0" dirty="0">
                <a:latin typeface="+mj-lt"/>
                <a:cs typeface="Times New Roman" panose="02020603050405020304" pitchFamily="18" charset="0"/>
              </a:rPr>
              <a:t> </a:t>
            </a:r>
          </a:p>
          <a:p>
            <a:pPr lvl="0" algn="just"/>
            <a:r>
              <a:rPr lang="en-US" sz="2000" b="0" dirty="0">
                <a:latin typeface="+mj-lt"/>
                <a:cs typeface="Times New Roman" panose="02020603050405020304" pitchFamily="18" charset="0"/>
              </a:rPr>
              <a:t>Conclusion:</a:t>
            </a:r>
          </a:p>
          <a:p>
            <a:pPr marL="342900" lvl="0" indent="-342900" algn="just">
              <a:buFont typeface="Arial"/>
              <a:buChar char="•"/>
            </a:pPr>
            <a:r>
              <a:rPr lang="en-US" sz="2000" b="0" dirty="0" smtClean="0">
                <a:latin typeface="+mj-lt"/>
                <a:cs typeface="Times New Roman" panose="02020603050405020304" pitchFamily="18" charset="0"/>
              </a:rPr>
              <a:t>The </a:t>
            </a:r>
            <a:r>
              <a:rPr lang="en-US" sz="2000" b="0" dirty="0" err="1">
                <a:latin typeface="+mj-lt"/>
                <a:cs typeface="Times New Roman" panose="02020603050405020304" pitchFamily="18" charset="0"/>
              </a:rPr>
              <a:t>eMBB</a:t>
            </a:r>
            <a:r>
              <a:rPr lang="en-US" sz="2000" b="0" dirty="0">
                <a:latin typeface="+mj-lt"/>
                <a:cs typeface="Times New Roman" panose="02020603050405020304" pitchFamily="18" charset="0"/>
              </a:rPr>
              <a:t> data channel coding scheme will be chosen at RAN1#86bis</a:t>
            </a:r>
          </a:p>
          <a:p>
            <a:pPr marL="800100" lvl="1" indent="-342900" algn="just">
              <a:buFont typeface="Arial"/>
              <a:buChar char="•"/>
            </a:pPr>
            <a:r>
              <a:rPr lang="en-US" sz="2000" b="0" dirty="0" smtClean="0">
                <a:latin typeface="+mj-lt"/>
                <a:cs typeface="Times New Roman" panose="02020603050405020304" pitchFamily="18" charset="0"/>
              </a:rPr>
              <a:t>including </a:t>
            </a:r>
            <a:r>
              <a:rPr lang="en-US" sz="2000" b="0" dirty="0">
                <a:latin typeface="+mj-lt"/>
                <a:cs typeface="Times New Roman" panose="02020603050405020304" pitchFamily="18" charset="0"/>
              </a:rPr>
              <a:t>agreeing on the </a:t>
            </a:r>
            <a:r>
              <a:rPr lang="en-US" sz="2000" dirty="0">
                <a:latin typeface="+mj-lt"/>
                <a:cs typeface="Times New Roman" panose="02020603050405020304" pitchFamily="18" charset="0"/>
              </a:rPr>
              <a:t>observations</a:t>
            </a:r>
            <a:r>
              <a:rPr lang="en-US" sz="2000" b="0" dirty="0">
                <a:latin typeface="+mj-lt"/>
                <a:cs typeface="Times New Roman" panose="02020603050405020304" pitchFamily="18" charset="0"/>
              </a:rPr>
              <a:t> that led to the decision.</a:t>
            </a:r>
          </a:p>
          <a:p>
            <a:pPr marL="342900" lvl="0" indent="-342900" algn="just">
              <a:buFont typeface="Arial"/>
              <a:buChar char="•"/>
            </a:pPr>
            <a:r>
              <a:rPr lang="en-US" sz="2000" b="0" dirty="0" smtClean="0">
                <a:latin typeface="+mj-lt"/>
                <a:cs typeface="Times New Roman" panose="02020603050405020304" pitchFamily="18" charset="0"/>
              </a:rPr>
              <a:t>Companies </a:t>
            </a:r>
            <a:r>
              <a:rPr lang="en-US" sz="2000" b="0" dirty="0">
                <a:latin typeface="+mj-lt"/>
                <a:cs typeface="Times New Roman" panose="02020603050405020304" pitchFamily="18" charset="0"/>
              </a:rPr>
              <a:t>are encouraged to:</a:t>
            </a:r>
          </a:p>
          <a:p>
            <a:pPr marL="800100" lvl="1" indent="-342900" algn="just">
              <a:buFont typeface="Arial"/>
              <a:buChar char="•"/>
            </a:pPr>
            <a:r>
              <a:rPr lang="en-US" sz="2000" b="0" dirty="0" smtClean="0">
                <a:latin typeface="+mj-lt"/>
                <a:cs typeface="Times New Roman" panose="02020603050405020304" pitchFamily="18" charset="0"/>
              </a:rPr>
              <a:t>continue </a:t>
            </a:r>
            <a:r>
              <a:rPr lang="en-US" sz="2000" b="0" dirty="0">
                <a:latin typeface="+mj-lt"/>
                <a:cs typeface="Times New Roman" panose="02020603050405020304" pitchFamily="18" charset="0"/>
              </a:rPr>
              <a:t>analysis and comparison in order to inform the final decision at RAN1#86bis</a:t>
            </a:r>
          </a:p>
          <a:p>
            <a:pPr marL="800100" lvl="1" indent="-342900" algn="just">
              <a:buFont typeface="Arial"/>
              <a:buChar char="•"/>
            </a:pPr>
            <a:r>
              <a:rPr lang="en-US" sz="2000" b="0" dirty="0" smtClean="0">
                <a:latin typeface="+mj-lt"/>
                <a:cs typeface="Times New Roman" panose="02020603050405020304" pitchFamily="18" charset="0"/>
              </a:rPr>
              <a:t>provide </a:t>
            </a:r>
            <a:r>
              <a:rPr lang="en-US" sz="2000" b="0" dirty="0">
                <a:latin typeface="+mj-lt"/>
                <a:cs typeface="Times New Roman" panose="02020603050405020304" pitchFamily="18" charset="0"/>
              </a:rPr>
              <a:t>any remaining details, especially focusing on LDPC (in view of the situation in this meeting)</a:t>
            </a:r>
          </a:p>
          <a:p>
            <a:pPr marL="800100" lvl="1" indent="-342900" algn="just">
              <a:buFont typeface="Arial"/>
              <a:buChar char="•"/>
            </a:pPr>
            <a:r>
              <a:rPr lang="en-US" sz="2000" b="0" dirty="0" smtClean="0">
                <a:latin typeface="+mj-lt"/>
                <a:cs typeface="Times New Roman" panose="02020603050405020304" pitchFamily="18" charset="0"/>
              </a:rPr>
              <a:t>provide </a:t>
            </a:r>
            <a:r>
              <a:rPr lang="en-US" sz="2000" b="0" dirty="0">
                <a:latin typeface="+mj-lt"/>
                <a:cs typeface="Times New Roman" panose="02020603050405020304" pitchFamily="18" charset="0"/>
              </a:rPr>
              <a:t>any remaining details of the flexibility requirements and how they can be satisfied, and corresponding implementation complexity and any impact on performance</a:t>
            </a:r>
            <a:endParaRPr lang="en-US" sz="2000" b="0" dirty="0" smtClean="0">
              <a:latin typeface="+mj-lt"/>
              <a:cs typeface="Times New Roman" panose="02020603050405020304"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282575" y="451646"/>
            <a:ext cx="8523288" cy="598488"/>
          </a:xfrm>
        </p:spPr>
        <p:txBody>
          <a:bodyPr/>
          <a:lstStyle/>
          <a:p>
            <a:pPr algn="ctr"/>
            <a:r>
              <a:rPr lang="en-US" altLang="zh-CN" dirty="0" smtClean="0">
                <a:solidFill>
                  <a:schemeClr val="tx1"/>
                </a:solidFill>
                <a:ea typeface="宋体" pitchFamily="2" charset="-122"/>
                <a:cs typeface="Times New Roman" pitchFamily="18" charset="0"/>
              </a:rPr>
              <a:t>LDPC codes</a:t>
            </a:r>
            <a:endParaRPr lang="zh-CN" altLang="en-US" dirty="0">
              <a:ea typeface="宋体" pitchFamily="2" charset="-122"/>
              <a:cs typeface="Times New Roman" pitchFamily="18" charset="0"/>
            </a:endParaRPr>
          </a:p>
        </p:txBody>
      </p:sp>
      <p:sp>
        <p:nvSpPr>
          <p:cNvPr id="7171" name="Rectangle 4"/>
          <p:cNvSpPr>
            <a:spLocks noChangeArrowheads="1"/>
          </p:cNvSpPr>
          <p:nvPr/>
        </p:nvSpPr>
        <p:spPr bwMode="auto">
          <a:xfrm>
            <a:off x="494861" y="1084565"/>
            <a:ext cx="8278813" cy="4552951"/>
          </a:xfrm>
          <a:prstGeom prst="rect">
            <a:avLst/>
          </a:prstGeom>
          <a:noFill/>
          <a:ln w="9525">
            <a:noFill/>
            <a:miter lim="800000"/>
            <a:headEnd/>
            <a:tailEnd/>
          </a:ln>
        </p:spPr>
        <p:txBody>
          <a:bodyPr/>
          <a:lstStyle/>
          <a:p>
            <a:pPr marL="355600" indent="-355600"/>
            <a:r>
              <a:rPr lang="en-US" sz="1300" b="0" dirty="0" smtClean="0">
                <a:latin typeface="+mj-lt"/>
                <a:cs typeface="Times New Roman" panose="02020603050405020304" pitchFamily="18" charset="0"/>
              </a:rPr>
              <a:t>It is proposed that the following observation is captured:</a:t>
            </a:r>
            <a:br>
              <a:rPr lang="en-US" sz="1300" b="0" dirty="0" smtClean="0">
                <a:latin typeface="+mj-lt"/>
                <a:cs typeface="Times New Roman" panose="02020603050405020304" pitchFamily="18" charset="0"/>
              </a:rPr>
            </a:br>
            <a:r>
              <a:rPr lang="en-US" sz="1300" dirty="0">
                <a:cs typeface="Times New Roman" panose="02020603050405020304" pitchFamily="18" charset="0"/>
              </a:rPr>
              <a:t>Implementation: </a:t>
            </a:r>
            <a:r>
              <a:rPr lang="en-US" sz="1300" dirty="0" smtClean="0">
                <a:latin typeface="+mj-lt"/>
                <a:cs typeface="Times New Roman" panose="02020603050405020304" pitchFamily="18" charset="0"/>
              </a:rPr>
              <a:t>For </a:t>
            </a:r>
            <a:r>
              <a:rPr lang="en-US" sz="1300" dirty="0">
                <a:latin typeface="+mj-lt"/>
                <a:cs typeface="Times New Roman" panose="02020603050405020304" pitchFamily="18" charset="0"/>
              </a:rPr>
              <a:t>LDPC decoders, it is generally </a:t>
            </a:r>
            <a:r>
              <a:rPr lang="en-US" sz="1300" dirty="0" smtClean="0">
                <a:latin typeface="+mj-lt"/>
                <a:cs typeface="Times New Roman" panose="02020603050405020304" pitchFamily="18" charset="0"/>
              </a:rPr>
              <a:t>recognized that </a:t>
            </a:r>
            <a:r>
              <a:rPr lang="en-US" sz="1300" dirty="0">
                <a:latin typeface="+mj-lt"/>
                <a:cs typeface="Times New Roman" panose="02020603050405020304" pitchFamily="18" charset="0"/>
              </a:rPr>
              <a:t>implementation is challenging when targeting </a:t>
            </a:r>
            <a:r>
              <a:rPr lang="en-US" sz="1300" dirty="0" smtClean="0">
                <a:latin typeface="+mj-lt"/>
                <a:cs typeface="Times New Roman" panose="02020603050405020304" pitchFamily="18" charset="0"/>
              </a:rPr>
              <a:t>the flexibility requirement of NR.</a:t>
            </a:r>
            <a:endParaRPr lang="en-US" sz="1300" dirty="0">
              <a:latin typeface="+mj-lt"/>
              <a:cs typeface="Times New Roman" panose="02020603050405020304" pitchFamily="18" charset="0"/>
            </a:endParaRPr>
          </a:p>
          <a:p>
            <a:pPr marL="342900" indent="-342900" algn="just">
              <a:buFont typeface="Arial"/>
              <a:buChar char="•"/>
            </a:pPr>
            <a:endParaRPr lang="en-US" sz="1300" b="0" dirty="0" smtClean="0">
              <a:latin typeface="+mj-lt"/>
              <a:cs typeface="Times New Roman" panose="02020603050405020304" pitchFamily="18" charset="0"/>
            </a:endParaRPr>
          </a:p>
          <a:p>
            <a:r>
              <a:rPr lang="en-US" sz="1300" b="0" dirty="0" smtClean="0">
                <a:latin typeface="+mj-lt"/>
                <a:cs typeface="Times New Roman" panose="02020603050405020304" pitchFamily="18" charset="0"/>
              </a:rPr>
              <a:t>This observation is supported by the following </a:t>
            </a:r>
            <a:r>
              <a:rPr lang="en-US" sz="1300" b="0" dirty="0" smtClean="0">
                <a:latin typeface="+mj-lt"/>
                <a:cs typeface="Times New Roman" panose="02020603050405020304" pitchFamily="18" charset="0"/>
              </a:rPr>
              <a:t>9 </a:t>
            </a:r>
            <a:r>
              <a:rPr lang="en-US" sz="1300" b="0" dirty="0" smtClean="0">
                <a:latin typeface="+mj-lt"/>
                <a:cs typeface="Times New Roman" panose="02020603050405020304" pitchFamily="18" charset="0"/>
              </a:rPr>
              <a:t>detailed observations:</a:t>
            </a:r>
          </a:p>
          <a:p>
            <a:pPr marL="457200" indent="-457200" algn="just">
              <a:buFont typeface="+mj-lt"/>
              <a:buAutoNum type="arabicPeriod"/>
            </a:pPr>
            <a:endParaRPr lang="en-US" sz="1300" b="0" dirty="0" smtClean="0">
              <a:latin typeface="+mj-lt"/>
              <a:cs typeface="Times New Roman" panose="02020603050405020304" pitchFamily="18" charset="0"/>
            </a:endParaRPr>
          </a:p>
          <a:p>
            <a:pPr marL="355600" indent="-355600" algn="just">
              <a:buFont typeface="+mj-lt"/>
              <a:buAutoNum type="arabicPeriod"/>
            </a:pPr>
            <a:r>
              <a:rPr lang="en-US" sz="1300" dirty="0" smtClean="0">
                <a:latin typeface="+mj-lt"/>
                <a:cs typeface="Times New Roman" panose="02020603050405020304" pitchFamily="18" charset="0"/>
              </a:rPr>
              <a:t>Flexible LDPC decoders have degraded throughput, latency, area efficiency and energy efficiency, relative to inflexible LDPC decoders.</a:t>
            </a:r>
            <a:br>
              <a:rPr lang="en-US" sz="1300" dirty="0" smtClean="0">
                <a:latin typeface="+mj-lt"/>
                <a:cs typeface="Times New Roman" panose="02020603050405020304" pitchFamily="18" charset="0"/>
              </a:rPr>
            </a:br>
            <a:r>
              <a:rPr lang="en-US" sz="1300" b="0" dirty="0" smtClean="0">
                <a:latin typeface="+mj-lt"/>
                <a:cs typeface="Times New Roman" panose="02020603050405020304" pitchFamily="18" charset="0"/>
              </a:rPr>
              <a:t>Supported by: “</a:t>
            </a:r>
            <a:r>
              <a:rPr lang="en-GB" sz="1300" b="0" dirty="0"/>
              <a:t>Increasing the flexibility of a channel decoder degrades its throughput, latency, area efficiency and energy </a:t>
            </a:r>
            <a:r>
              <a:rPr lang="en-GB" sz="1300" b="0" dirty="0" smtClean="0"/>
              <a:t>efficiency.” </a:t>
            </a:r>
            <a:r>
              <a:rPr lang="en-US" sz="1300" b="0" dirty="0">
                <a:cs typeface="Times New Roman" panose="02020603050405020304" pitchFamily="18" charset="0"/>
              </a:rPr>
              <a:t>R1-</a:t>
            </a:r>
            <a:r>
              <a:rPr lang="en-US" sz="1300" b="0" dirty="0" smtClean="0">
                <a:cs typeface="Times New Roman" panose="02020603050405020304" pitchFamily="18" charset="0"/>
              </a:rPr>
              <a:t>1610544</a:t>
            </a:r>
            <a:endParaRPr lang="en-US" sz="1300" b="0" dirty="0" smtClean="0">
              <a:latin typeface="+mj-lt"/>
              <a:cs typeface="Times New Roman" panose="02020603050405020304" pitchFamily="18" charset="0"/>
            </a:endParaRPr>
          </a:p>
          <a:p>
            <a:pPr marL="355600" indent="-355600" algn="just">
              <a:buFont typeface="+mj-lt"/>
              <a:buAutoNum type="arabicPeriod"/>
            </a:pPr>
            <a:endParaRPr lang="en-US" sz="1300" dirty="0" smtClean="0">
              <a:latin typeface="+mj-lt"/>
              <a:cs typeface="Times New Roman" panose="02020603050405020304" pitchFamily="18" charset="0"/>
            </a:endParaRPr>
          </a:p>
          <a:p>
            <a:pPr marL="355600" indent="-355600" algn="just">
              <a:buFont typeface="+mj-lt"/>
              <a:buAutoNum type="arabicPeriod"/>
            </a:pPr>
            <a:r>
              <a:rPr lang="en-US" sz="1300" dirty="0" smtClean="0">
                <a:latin typeface="+mj-lt"/>
                <a:cs typeface="Times New Roman" panose="02020603050405020304" pitchFamily="18" charset="0"/>
              </a:rPr>
              <a:t>LDPC </a:t>
            </a:r>
            <a:r>
              <a:rPr lang="en-US" sz="1300" dirty="0">
                <a:latin typeface="+mj-lt"/>
                <a:cs typeface="Times New Roman" panose="02020603050405020304" pitchFamily="18" charset="0"/>
              </a:rPr>
              <a:t>decoders have degraded information throughputs at low coding rates</a:t>
            </a:r>
            <a:r>
              <a:rPr lang="en-US" sz="1300" dirty="0" smtClean="0">
                <a:latin typeface="+mj-lt"/>
                <a:cs typeface="Times New Roman" panose="02020603050405020304" pitchFamily="18" charset="0"/>
              </a:rPr>
              <a:t>.</a:t>
            </a:r>
            <a:br>
              <a:rPr lang="en-US" sz="1300" dirty="0" smtClean="0">
                <a:latin typeface="+mj-lt"/>
                <a:cs typeface="Times New Roman" panose="02020603050405020304" pitchFamily="18" charset="0"/>
              </a:rPr>
            </a:br>
            <a:r>
              <a:rPr lang="en-US" sz="1300" b="0" dirty="0" smtClean="0">
                <a:latin typeface="+mj-lt"/>
                <a:cs typeface="Times New Roman" panose="02020603050405020304" pitchFamily="18" charset="0"/>
              </a:rPr>
              <a:t>Supported by: "</a:t>
            </a:r>
            <a:r>
              <a:rPr lang="en-US" sz="1300" b="0" dirty="0">
                <a:latin typeface="+mj-lt"/>
                <a:cs typeface="Times New Roman" panose="02020603050405020304" pitchFamily="18" charset="0"/>
              </a:rPr>
              <a:t>LDPC decoders recover the encoded bits, then extract the information bits at an information throughput that scales with the coding rate.” R1-</a:t>
            </a:r>
            <a:r>
              <a:rPr lang="en-US" sz="1300" b="0" dirty="0" smtClean="0">
                <a:latin typeface="+mj-lt"/>
                <a:cs typeface="Times New Roman" panose="02020603050405020304" pitchFamily="18" charset="0"/>
              </a:rPr>
              <a:t>1610544</a:t>
            </a:r>
            <a:br>
              <a:rPr lang="en-US" sz="1300" b="0" dirty="0" smtClean="0">
                <a:latin typeface="+mj-lt"/>
                <a:cs typeface="Times New Roman" panose="02020603050405020304" pitchFamily="18" charset="0"/>
              </a:rPr>
            </a:br>
            <a:endParaRPr lang="en-US" sz="1300" b="0" dirty="0">
              <a:latin typeface="+mj-lt"/>
              <a:cs typeface="Times New Roman" panose="02020603050405020304" pitchFamily="18" charset="0"/>
            </a:endParaRPr>
          </a:p>
          <a:p>
            <a:pPr marL="355600" indent="-355600" algn="just">
              <a:buFont typeface="+mj-lt"/>
              <a:buAutoNum type="arabicPeriod"/>
            </a:pPr>
            <a:r>
              <a:rPr lang="en-US" sz="1300" dirty="0" smtClean="0">
                <a:latin typeface="+mj-lt"/>
                <a:cs typeface="Times New Roman" panose="02020603050405020304" pitchFamily="18" charset="0"/>
              </a:rPr>
              <a:t>LDPC </a:t>
            </a:r>
            <a:r>
              <a:rPr lang="en-US" sz="1300" dirty="0">
                <a:latin typeface="+mj-lt"/>
                <a:cs typeface="Times New Roman" panose="02020603050405020304" pitchFamily="18" charset="0"/>
              </a:rPr>
              <a:t>decoders have degraded information throughputs at short block lengths</a:t>
            </a:r>
            <a:r>
              <a:rPr lang="en-US" sz="1300" dirty="0" smtClean="0">
                <a:latin typeface="+mj-lt"/>
                <a:cs typeface="Times New Roman" panose="02020603050405020304" pitchFamily="18" charset="0"/>
              </a:rPr>
              <a:t>.</a:t>
            </a:r>
            <a:br>
              <a:rPr lang="en-US" sz="1300" dirty="0" smtClean="0">
                <a:latin typeface="+mj-lt"/>
                <a:cs typeface="Times New Roman" panose="02020603050405020304" pitchFamily="18" charset="0"/>
              </a:rPr>
            </a:br>
            <a:r>
              <a:rPr lang="en-US" sz="1300" b="0" dirty="0" smtClean="0">
                <a:latin typeface="+mj-lt"/>
                <a:cs typeface="Times New Roman" panose="02020603050405020304" pitchFamily="18" charset="0"/>
              </a:rPr>
              <a:t>Supported by: "</a:t>
            </a:r>
            <a:r>
              <a:rPr lang="en-US" sz="1300" b="0" dirty="0">
                <a:latin typeface="+mj-lt"/>
                <a:cs typeface="Times New Roman" panose="02020603050405020304" pitchFamily="18" charset="0"/>
              </a:rPr>
              <a:t>The information throughput of a flexible channel decoder is reduced when all of the parallelism cannot be exploited (e.g. at short block lengths).” R1-</a:t>
            </a:r>
            <a:r>
              <a:rPr lang="en-US" sz="1300" b="0" dirty="0" smtClean="0">
                <a:latin typeface="+mj-lt"/>
                <a:cs typeface="Times New Roman" panose="02020603050405020304" pitchFamily="18" charset="0"/>
              </a:rPr>
              <a:t>1610544</a:t>
            </a:r>
            <a:br>
              <a:rPr lang="en-US" sz="1300" b="0" dirty="0" smtClean="0">
                <a:latin typeface="+mj-lt"/>
                <a:cs typeface="Times New Roman" panose="02020603050405020304" pitchFamily="18" charset="0"/>
              </a:rPr>
            </a:br>
            <a:r>
              <a:rPr lang="en-US" sz="1300" b="0" dirty="0" smtClean="0">
                <a:latin typeface="+mj-lt"/>
                <a:cs typeface="Times New Roman" panose="02020603050405020304" pitchFamily="18" charset="0"/>
              </a:rPr>
              <a:t>This </a:t>
            </a:r>
            <a:r>
              <a:rPr lang="en-US" sz="1300" b="0" dirty="0">
                <a:latin typeface="+mj-lt"/>
                <a:cs typeface="Times New Roman" panose="02020603050405020304" pitchFamily="18" charset="0"/>
              </a:rPr>
              <a:t>is a particular problem for </a:t>
            </a:r>
            <a:r>
              <a:rPr lang="en-US" sz="1300" b="0" dirty="0" smtClean="0">
                <a:latin typeface="+mj-lt"/>
                <a:cs typeface="Times New Roman" panose="02020603050405020304" pitchFamily="18" charset="0"/>
              </a:rPr>
              <a:t>flexible LDPC </a:t>
            </a:r>
            <a:r>
              <a:rPr lang="en-US" sz="1300" b="0" dirty="0">
                <a:latin typeface="+mj-lt"/>
                <a:cs typeface="Times New Roman" panose="02020603050405020304" pitchFamily="18" charset="0"/>
              </a:rPr>
              <a:t>decoders that use high parallelism to achieve high throughput at block lengths with larger </a:t>
            </a:r>
            <a:r>
              <a:rPr lang="en-US" sz="1300" b="0" dirty="0" smtClean="0">
                <a:latin typeface="+mj-lt"/>
                <a:cs typeface="Times New Roman" panose="02020603050405020304" pitchFamily="18" charset="0"/>
              </a:rPr>
              <a:t>lifting values (e.g. 896 or 448). </a:t>
            </a:r>
            <a:r>
              <a:rPr lang="en-US" sz="1300" b="0" dirty="0">
                <a:latin typeface="+mj-lt"/>
                <a:cs typeface="Times New Roman" panose="02020603050405020304" pitchFamily="18" charset="0"/>
              </a:rPr>
              <a:t>At block lengths with lower </a:t>
            </a:r>
            <a:r>
              <a:rPr lang="en-US" sz="1300" b="0" dirty="0" smtClean="0">
                <a:latin typeface="+mj-lt"/>
                <a:cs typeface="Times New Roman" panose="02020603050405020304" pitchFamily="18" charset="0"/>
              </a:rPr>
              <a:t>lifting values (e.g. 8), </a:t>
            </a:r>
            <a:r>
              <a:rPr lang="en-US" sz="1300" b="0" dirty="0">
                <a:latin typeface="+mj-lt"/>
                <a:cs typeface="Times New Roman" panose="02020603050405020304" pitchFamily="18" charset="0"/>
              </a:rPr>
              <a:t>this parallelism cannot be exploited, causing </a:t>
            </a:r>
            <a:r>
              <a:rPr lang="en-US" sz="1300" b="0" dirty="0" smtClean="0">
                <a:latin typeface="+mj-lt"/>
                <a:cs typeface="Times New Roman" panose="02020603050405020304" pitchFamily="18" charset="0"/>
              </a:rPr>
              <a:t>hardware to be wasted and a </a:t>
            </a:r>
            <a:r>
              <a:rPr lang="en-US" sz="1300" b="0" dirty="0">
                <a:latin typeface="+mj-lt"/>
                <a:cs typeface="Times New Roman" panose="02020603050405020304" pitchFamily="18" charset="0"/>
              </a:rPr>
              <a:t>low information throughput to result. </a:t>
            </a:r>
            <a:endParaRPr lang="en-US" sz="1300" b="0" dirty="0" smtClean="0">
              <a:latin typeface="+mj-lt"/>
              <a:cs typeface="Times New Roman" panose="02020603050405020304" pitchFamily="18" charset="0"/>
            </a:endParaRPr>
          </a:p>
          <a:p>
            <a:pPr marL="355600" indent="-355600" algn="just">
              <a:buFont typeface="+mj-lt"/>
              <a:buAutoNum type="arabicPeriod"/>
            </a:pPr>
            <a:endParaRPr lang="en-US" sz="1300" b="0" dirty="0" smtClean="0">
              <a:latin typeface="+mj-lt"/>
              <a:cs typeface="Times New Roman" panose="02020603050405020304" pitchFamily="18" charset="0"/>
            </a:endParaRPr>
          </a:p>
          <a:p>
            <a:pPr marL="355600" indent="-355600" algn="just">
              <a:buFont typeface="+mj-lt"/>
              <a:buAutoNum type="arabicPeriod"/>
            </a:pPr>
            <a:r>
              <a:rPr lang="en-US" sz="1300" dirty="0" smtClean="0">
                <a:latin typeface="+mj-lt"/>
                <a:cs typeface="Times New Roman" panose="02020603050405020304" pitchFamily="18" charset="0"/>
              </a:rPr>
              <a:t>LDPC </a:t>
            </a:r>
            <a:r>
              <a:rPr lang="en-US" sz="1300" dirty="0">
                <a:latin typeface="+mj-lt"/>
                <a:cs typeface="Times New Roman" panose="02020603050405020304" pitchFamily="18" charset="0"/>
              </a:rPr>
              <a:t>decoders have degraded latency at low coding rates </a:t>
            </a:r>
            <a:r>
              <a:rPr lang="en-US" sz="1300" dirty="0" smtClean="0">
                <a:latin typeface="+mj-lt"/>
                <a:cs typeface="Times New Roman" panose="02020603050405020304" pitchFamily="18" charset="0"/>
              </a:rPr>
              <a:t>and/or </a:t>
            </a:r>
            <a:r>
              <a:rPr lang="en-US" sz="1300" dirty="0">
                <a:latin typeface="+mj-lt"/>
                <a:cs typeface="Times New Roman" panose="02020603050405020304" pitchFamily="18" charset="0"/>
              </a:rPr>
              <a:t>short block lengths</a:t>
            </a:r>
            <a:r>
              <a:rPr lang="en-US" sz="1300" dirty="0" smtClean="0">
                <a:latin typeface="+mj-lt"/>
                <a:cs typeface="Times New Roman" panose="02020603050405020304" pitchFamily="18" charset="0"/>
              </a:rPr>
              <a:t>.</a:t>
            </a:r>
            <a:br>
              <a:rPr lang="en-US" sz="1300" dirty="0" smtClean="0">
                <a:latin typeface="+mj-lt"/>
                <a:cs typeface="Times New Roman" panose="02020603050405020304" pitchFamily="18" charset="0"/>
              </a:rPr>
            </a:br>
            <a:r>
              <a:rPr lang="en-US" sz="1300" b="0" dirty="0" smtClean="0">
                <a:latin typeface="+mj-lt"/>
                <a:cs typeface="Times New Roman" panose="02020603050405020304" pitchFamily="18" charset="0"/>
              </a:rPr>
              <a:t>Supported by: "</a:t>
            </a:r>
            <a:r>
              <a:rPr lang="en-US" sz="1300" b="0" dirty="0">
                <a:latin typeface="+mj-lt"/>
                <a:cs typeface="Times New Roman" panose="02020603050405020304" pitchFamily="18" charset="0"/>
              </a:rPr>
              <a:t>The latency associated with a particular information block length is degraded when the information throughput (</a:t>
            </a:r>
            <a:r>
              <a:rPr lang="en-US" sz="1300" b="0" dirty="0" err="1">
                <a:latin typeface="+mj-lt"/>
                <a:cs typeface="Times New Roman" panose="02020603050405020304" pitchFamily="18" charset="0"/>
              </a:rPr>
              <a:t>Gbps</a:t>
            </a:r>
            <a:r>
              <a:rPr lang="en-US" sz="1300" b="0" dirty="0">
                <a:latin typeface="+mj-lt"/>
                <a:cs typeface="Times New Roman" panose="02020603050405020304" pitchFamily="18" charset="0"/>
              </a:rPr>
              <a:t>) is reduced.” R1-</a:t>
            </a:r>
            <a:r>
              <a:rPr lang="en-US" sz="1300" b="0" dirty="0" smtClean="0">
                <a:latin typeface="+mj-lt"/>
                <a:cs typeface="Times New Roman" panose="02020603050405020304" pitchFamily="18" charset="0"/>
              </a:rPr>
              <a:t>1610544</a:t>
            </a:r>
          </a:p>
          <a:p>
            <a:pPr marL="355600" indent="-355600" algn="just">
              <a:buFont typeface="+mj-lt"/>
              <a:buAutoNum type="arabicPeriod"/>
            </a:pPr>
            <a:endParaRPr lang="en-US" sz="1300" b="0" dirty="0">
              <a:latin typeface="+mj-lt"/>
              <a:cs typeface="Times New Roman" panose="02020603050405020304" pitchFamily="18" charset="0"/>
            </a:endParaRPr>
          </a:p>
          <a:p>
            <a:pPr algn="just"/>
            <a:r>
              <a:rPr lang="en-US" sz="1300" b="0" dirty="0" smtClean="0">
                <a:latin typeface="+mj-lt"/>
                <a:cs typeface="Times New Roman" panose="02020603050405020304" pitchFamily="18" charset="0"/>
              </a:rPr>
              <a:t>Continued on next slide</a:t>
            </a:r>
          </a:p>
          <a:p>
            <a:pPr marL="355600" indent="-355600" algn="just">
              <a:buFont typeface="+mj-lt"/>
              <a:buAutoNum type="arabicPeriod"/>
            </a:pPr>
            <a:endParaRPr lang="en-US" sz="1300" b="0" dirty="0">
              <a:latin typeface="+mj-lt"/>
              <a:cs typeface="Times New Roman" panose="02020603050405020304" pitchFamily="18" charset="0"/>
            </a:endParaRPr>
          </a:p>
        </p:txBody>
      </p:sp>
    </p:spTree>
    <p:extLst>
      <p:ext uri="{BB962C8B-B14F-4D97-AF65-F5344CB8AC3E}">
        <p14:creationId xmlns:p14="http://schemas.microsoft.com/office/powerpoint/2010/main" val="359874114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282575" y="451646"/>
            <a:ext cx="8523288" cy="598488"/>
          </a:xfrm>
        </p:spPr>
        <p:txBody>
          <a:bodyPr/>
          <a:lstStyle/>
          <a:p>
            <a:pPr algn="ctr"/>
            <a:r>
              <a:rPr lang="en-US" altLang="zh-CN" dirty="0" smtClean="0">
                <a:solidFill>
                  <a:schemeClr val="tx1"/>
                </a:solidFill>
                <a:ea typeface="宋体" pitchFamily="2" charset="-122"/>
                <a:cs typeface="Times New Roman" pitchFamily="18" charset="0"/>
              </a:rPr>
              <a:t>LDPC codes</a:t>
            </a:r>
            <a:endParaRPr lang="zh-CN" altLang="en-US" dirty="0">
              <a:ea typeface="宋体" pitchFamily="2" charset="-122"/>
              <a:cs typeface="Times New Roman" pitchFamily="18" charset="0"/>
            </a:endParaRPr>
          </a:p>
        </p:txBody>
      </p:sp>
      <p:sp>
        <p:nvSpPr>
          <p:cNvPr id="7171" name="Rectangle 4"/>
          <p:cNvSpPr>
            <a:spLocks noChangeArrowheads="1"/>
          </p:cNvSpPr>
          <p:nvPr/>
        </p:nvSpPr>
        <p:spPr bwMode="auto">
          <a:xfrm>
            <a:off x="494861" y="1084565"/>
            <a:ext cx="8278813" cy="4552951"/>
          </a:xfrm>
          <a:prstGeom prst="rect">
            <a:avLst/>
          </a:prstGeom>
          <a:noFill/>
          <a:ln w="9525">
            <a:noFill/>
            <a:miter lim="800000"/>
            <a:headEnd/>
            <a:tailEnd/>
          </a:ln>
        </p:spPr>
        <p:txBody>
          <a:bodyPr/>
          <a:lstStyle/>
          <a:p>
            <a:pPr algn="just"/>
            <a:endParaRPr lang="en-US" sz="1400" b="0" dirty="0" smtClean="0">
              <a:latin typeface="+mj-lt"/>
              <a:cs typeface="Times New Roman" panose="02020603050405020304" pitchFamily="18" charset="0"/>
            </a:endParaRPr>
          </a:p>
          <a:p>
            <a:pPr marL="355600" indent="-355600" algn="just">
              <a:buFont typeface="+mj-lt"/>
              <a:buAutoNum type="arabicPeriod" startAt="5"/>
            </a:pPr>
            <a:r>
              <a:rPr lang="en-US" sz="1400" dirty="0" smtClean="0">
                <a:latin typeface="+mj-lt"/>
                <a:cs typeface="Times New Roman" panose="02020603050405020304" pitchFamily="18" charset="0"/>
              </a:rPr>
              <a:t>LDPC </a:t>
            </a:r>
            <a:r>
              <a:rPr lang="en-US" sz="1400" dirty="0">
                <a:latin typeface="+mj-lt"/>
                <a:cs typeface="Times New Roman" panose="02020603050405020304" pitchFamily="18" charset="0"/>
              </a:rPr>
              <a:t>decoders have degraded area efficiency at low coding rates </a:t>
            </a:r>
            <a:r>
              <a:rPr lang="en-US" sz="1400" dirty="0" smtClean="0">
                <a:latin typeface="+mj-lt"/>
                <a:cs typeface="Times New Roman" panose="02020603050405020304" pitchFamily="18" charset="0"/>
              </a:rPr>
              <a:t>and/or </a:t>
            </a:r>
            <a:r>
              <a:rPr lang="en-US" sz="1400" dirty="0">
                <a:latin typeface="+mj-lt"/>
                <a:cs typeface="Times New Roman" panose="02020603050405020304" pitchFamily="18" charset="0"/>
              </a:rPr>
              <a:t>short block lengths.</a:t>
            </a:r>
            <a:br>
              <a:rPr lang="en-US" sz="1400" dirty="0">
                <a:latin typeface="+mj-lt"/>
                <a:cs typeface="Times New Roman" panose="02020603050405020304" pitchFamily="18" charset="0"/>
              </a:rPr>
            </a:br>
            <a:r>
              <a:rPr lang="en-US" sz="1400" b="0" dirty="0">
                <a:latin typeface="+mj-lt"/>
                <a:cs typeface="Times New Roman" panose="02020603050405020304" pitchFamily="18" charset="0"/>
              </a:rPr>
              <a:t>Supported by: "The area efficiency (</a:t>
            </a:r>
            <a:r>
              <a:rPr lang="en-US" sz="1400" b="0" dirty="0" err="1">
                <a:latin typeface="+mj-lt"/>
                <a:cs typeface="Times New Roman" panose="02020603050405020304" pitchFamily="18" charset="0"/>
              </a:rPr>
              <a:t>Gbps</a:t>
            </a:r>
            <a:r>
              <a:rPr lang="en-US" sz="1400" b="0" dirty="0">
                <a:latin typeface="+mj-lt"/>
                <a:cs typeface="Times New Roman" panose="02020603050405020304" pitchFamily="18" charset="0"/>
              </a:rPr>
              <a:t>/mm2) is degraded when the information throughput (</a:t>
            </a:r>
            <a:r>
              <a:rPr lang="en-US" sz="1400" b="0" dirty="0" err="1">
                <a:latin typeface="+mj-lt"/>
                <a:cs typeface="Times New Roman" panose="02020603050405020304" pitchFamily="18" charset="0"/>
              </a:rPr>
              <a:t>Gbps</a:t>
            </a:r>
            <a:r>
              <a:rPr lang="en-US" sz="1400" b="0" dirty="0">
                <a:latin typeface="+mj-lt"/>
                <a:cs typeface="Times New Roman" panose="02020603050405020304" pitchFamily="18" charset="0"/>
              </a:rPr>
              <a:t>) is reduced.” R1-1610544</a:t>
            </a:r>
          </a:p>
          <a:p>
            <a:pPr marL="355600" indent="-355600" algn="just">
              <a:buFont typeface="+mj-lt"/>
              <a:buAutoNum type="arabicPeriod" startAt="5"/>
            </a:pPr>
            <a:endParaRPr lang="en-US" sz="1400" dirty="0" smtClean="0">
              <a:latin typeface="+mj-lt"/>
              <a:cs typeface="Times New Roman" panose="02020603050405020304" pitchFamily="18" charset="0"/>
            </a:endParaRPr>
          </a:p>
          <a:p>
            <a:pPr marL="355600" indent="-355600" algn="just">
              <a:buFont typeface="+mj-lt"/>
              <a:buAutoNum type="arabicPeriod" startAt="5"/>
            </a:pPr>
            <a:r>
              <a:rPr lang="en-US" sz="1400" dirty="0" smtClean="0">
                <a:latin typeface="+mj-lt"/>
                <a:cs typeface="Times New Roman" panose="02020603050405020304" pitchFamily="18" charset="0"/>
              </a:rPr>
              <a:t>LDPC decoders have degraded energy efficiency at low coding rates and/or short block lengths in many cases.</a:t>
            </a:r>
            <a:br>
              <a:rPr lang="en-US" sz="1400" dirty="0" smtClean="0">
                <a:latin typeface="+mj-lt"/>
                <a:cs typeface="Times New Roman" panose="02020603050405020304" pitchFamily="18" charset="0"/>
              </a:rPr>
            </a:br>
            <a:r>
              <a:rPr lang="en-US" sz="1400" b="0" dirty="0" smtClean="0">
                <a:latin typeface="+mj-lt"/>
                <a:cs typeface="Times New Roman" panose="02020603050405020304" pitchFamily="18" charset="0"/>
              </a:rPr>
              <a:t>Supported by: "In many cases, the energy efficiency (</a:t>
            </a:r>
            <a:r>
              <a:rPr lang="en-US" sz="1400" b="0" dirty="0" err="1" smtClean="0">
                <a:latin typeface="+mj-lt"/>
                <a:cs typeface="Times New Roman" panose="02020603050405020304" pitchFamily="18" charset="0"/>
              </a:rPr>
              <a:t>mW</a:t>
            </a:r>
            <a:r>
              <a:rPr lang="en-US" sz="1400" b="0" dirty="0" smtClean="0">
                <a:latin typeface="+mj-lt"/>
                <a:cs typeface="Times New Roman" panose="02020603050405020304" pitchFamily="18" charset="0"/>
              </a:rPr>
              <a:t>/</a:t>
            </a:r>
            <a:r>
              <a:rPr lang="en-US" sz="1400" b="0" dirty="0" err="1" smtClean="0">
                <a:latin typeface="+mj-lt"/>
                <a:cs typeface="Times New Roman" panose="02020603050405020304" pitchFamily="18" charset="0"/>
              </a:rPr>
              <a:t>Gbps</a:t>
            </a:r>
            <a:r>
              <a:rPr lang="en-US" sz="1400" b="0" dirty="0" smtClean="0">
                <a:latin typeface="+mj-lt"/>
                <a:cs typeface="Times New Roman" panose="02020603050405020304" pitchFamily="18" charset="0"/>
              </a:rPr>
              <a:t> = </a:t>
            </a:r>
            <a:r>
              <a:rPr lang="en-US" sz="1400" b="0" dirty="0" err="1" smtClean="0">
                <a:latin typeface="+mj-lt"/>
                <a:cs typeface="Times New Roman" panose="02020603050405020304" pitchFamily="18" charset="0"/>
              </a:rPr>
              <a:t>nJ</a:t>
            </a:r>
            <a:r>
              <a:rPr lang="en-US" sz="1400" b="0" dirty="0" smtClean="0">
                <a:latin typeface="+mj-lt"/>
                <a:cs typeface="Times New Roman" panose="02020603050405020304" pitchFamily="18" charset="0"/>
              </a:rPr>
              <a:t>/bit) is degraded when the information throughput (</a:t>
            </a:r>
            <a:r>
              <a:rPr lang="en-US" sz="1400" b="0" dirty="0" err="1" smtClean="0">
                <a:latin typeface="+mj-lt"/>
                <a:cs typeface="Times New Roman" panose="02020603050405020304" pitchFamily="18" charset="0"/>
              </a:rPr>
              <a:t>Gbps</a:t>
            </a:r>
            <a:r>
              <a:rPr lang="en-US" sz="1400" b="0" dirty="0" smtClean="0">
                <a:latin typeface="+mj-lt"/>
                <a:cs typeface="Times New Roman" panose="02020603050405020304" pitchFamily="18" charset="0"/>
              </a:rPr>
              <a:t>) is reduced." R1-1610544</a:t>
            </a:r>
          </a:p>
          <a:p>
            <a:pPr marL="355600" indent="-355600" algn="just">
              <a:buFont typeface="+mj-lt"/>
              <a:buAutoNum type="arabicPeriod" startAt="5"/>
            </a:pPr>
            <a:endParaRPr lang="en-US" sz="1400" b="0" dirty="0" smtClean="0">
              <a:latin typeface="+mj-lt"/>
              <a:cs typeface="Times New Roman" panose="02020603050405020304" pitchFamily="18" charset="0"/>
            </a:endParaRPr>
          </a:p>
          <a:p>
            <a:pPr marL="342900" indent="-342900" algn="just">
              <a:buFont typeface="+mj-lt"/>
              <a:buAutoNum type="arabicPeriod" startAt="5"/>
            </a:pPr>
            <a:r>
              <a:rPr lang="en-US" sz="1400" dirty="0" smtClean="0">
                <a:latin typeface="+mj-lt"/>
                <a:cs typeface="Times New Roman" panose="02020603050405020304" pitchFamily="18" charset="0"/>
              </a:rPr>
              <a:t>There is no evidence in the academic literature that highly flexible LDPC decoders can be implemented without severely degraded throughput, latency, area efficiency and energy efficiency, relative to inflexible LDPC decoders. </a:t>
            </a:r>
            <a:br>
              <a:rPr lang="en-US" sz="1400" dirty="0" smtClean="0">
                <a:latin typeface="+mj-lt"/>
                <a:cs typeface="Times New Roman" panose="02020603050405020304" pitchFamily="18" charset="0"/>
              </a:rPr>
            </a:br>
            <a:r>
              <a:rPr lang="en-US" sz="1400" b="0" dirty="0" smtClean="0">
                <a:latin typeface="+mj-lt"/>
                <a:cs typeface="Times New Roman" panose="02020603050405020304" pitchFamily="18" charset="0"/>
              </a:rPr>
              <a:t>Supported by R1-1608584</a:t>
            </a:r>
          </a:p>
          <a:p>
            <a:pPr marL="342900" indent="-342900" algn="just">
              <a:buFont typeface="+mj-lt"/>
              <a:buAutoNum type="arabicPeriod" startAt="5"/>
            </a:pPr>
            <a:endParaRPr lang="en-US" sz="1400" b="0" dirty="0">
              <a:latin typeface="+mj-lt"/>
              <a:cs typeface="Times New Roman" panose="02020603050405020304" pitchFamily="18" charset="0"/>
            </a:endParaRPr>
          </a:p>
          <a:p>
            <a:pPr marL="342900" indent="-342900" algn="just">
              <a:buFont typeface="+mj-lt"/>
              <a:buAutoNum type="arabicPeriod" startAt="5"/>
            </a:pPr>
            <a:r>
              <a:rPr lang="en-US" sz="1400" dirty="0" smtClean="0">
                <a:latin typeface="+mj-lt"/>
                <a:cs typeface="Times New Roman" panose="02020603050405020304" pitchFamily="18" charset="0"/>
              </a:rPr>
              <a:t>The flexible LDPC decoder hardware performance characterizations of R1-1610139 (Qualcomm), R1-1608971 (ZTE), R1-1609511 (Intel), R1-1609337 (</a:t>
            </a:r>
            <a:r>
              <a:rPr lang="en-US" sz="1400" dirty="0" err="1" smtClean="0">
                <a:latin typeface="+mj-lt"/>
                <a:cs typeface="Times New Roman" panose="02020603050405020304" pitchFamily="18" charset="0"/>
              </a:rPr>
              <a:t>MediaTek</a:t>
            </a:r>
            <a:r>
              <a:rPr lang="en-US" sz="1400" dirty="0" smtClean="0">
                <a:latin typeface="+mj-lt"/>
                <a:cs typeface="Times New Roman" panose="02020603050405020304" pitchFamily="18" charset="0"/>
              </a:rPr>
              <a:t>), R1-1609582 (Nokia), R1-1609067 (Samsung) are based on estimations and/or approximations. None of these documents have validated their throughout, latency, area or energy characterizations against real hardware implementations.</a:t>
            </a:r>
          </a:p>
          <a:p>
            <a:pPr marL="342900" indent="-342900" algn="just">
              <a:buFont typeface="+mj-lt"/>
              <a:buAutoNum type="arabicPeriod" startAt="5"/>
            </a:pPr>
            <a:endParaRPr lang="en-US" sz="1400" dirty="0">
              <a:latin typeface="+mj-lt"/>
              <a:cs typeface="Times New Roman" panose="02020603050405020304" pitchFamily="18" charset="0"/>
            </a:endParaRPr>
          </a:p>
          <a:p>
            <a:pPr marL="342900" indent="-342900" algn="just">
              <a:buFont typeface="+mj-lt"/>
              <a:buAutoNum type="arabicPeriod" startAt="5"/>
            </a:pPr>
            <a:r>
              <a:rPr lang="en-US" sz="1400" dirty="0" smtClean="0">
                <a:latin typeface="+mj-lt"/>
                <a:cs typeface="Times New Roman" panose="02020603050405020304" pitchFamily="18" charset="0"/>
              </a:rPr>
              <a:t>Significant concerns have been raised about the hardware implementation of flexible LDPC decoders in R1-1608865 (Huawei), R1-1608879 (Ericsson), </a:t>
            </a:r>
            <a:r>
              <a:rPr lang="it-IT" sz="1400" dirty="0">
                <a:latin typeface="+mj-lt"/>
                <a:cs typeface="Times New Roman" panose="02020603050405020304" pitchFamily="18" charset="0"/>
              </a:rPr>
              <a:t>R1-</a:t>
            </a:r>
            <a:r>
              <a:rPr lang="it-IT" sz="1400" dirty="0" smtClean="0">
                <a:latin typeface="+mj-lt"/>
                <a:cs typeface="Times New Roman" panose="02020603050405020304" pitchFamily="18" charset="0"/>
              </a:rPr>
              <a:t>1609240 (LG), </a:t>
            </a:r>
            <a:r>
              <a:rPr lang="it-IT" sz="1400" dirty="0">
                <a:cs typeface="Times New Roman" panose="02020603050405020304" pitchFamily="18" charset="0"/>
              </a:rPr>
              <a:t>R1-</a:t>
            </a:r>
            <a:r>
              <a:rPr lang="it-IT" sz="1400" dirty="0" smtClean="0">
                <a:cs typeface="Times New Roman" panose="02020603050405020304" pitchFamily="18" charset="0"/>
              </a:rPr>
              <a:t>1609241 </a:t>
            </a:r>
            <a:r>
              <a:rPr lang="it-IT" sz="1400" dirty="0">
                <a:cs typeface="Times New Roman" panose="02020603050405020304" pitchFamily="18" charset="0"/>
              </a:rPr>
              <a:t>(LG</a:t>
            </a:r>
            <a:r>
              <a:rPr lang="it-IT" sz="1400" dirty="0" smtClean="0">
                <a:cs typeface="Times New Roman" panose="02020603050405020304" pitchFamily="18" charset="0"/>
              </a:rPr>
              <a:t>), </a:t>
            </a:r>
            <a:r>
              <a:rPr lang="da-DK" sz="1400" dirty="0">
                <a:cs typeface="Times New Roman" panose="02020603050405020304" pitchFamily="18" charset="0"/>
              </a:rPr>
              <a:t>R1-</a:t>
            </a:r>
            <a:r>
              <a:rPr lang="da-DK" sz="1400" dirty="0" smtClean="0">
                <a:cs typeface="Times New Roman" panose="02020603050405020304" pitchFamily="18" charset="0"/>
              </a:rPr>
              <a:t>1609336 (</a:t>
            </a:r>
            <a:r>
              <a:rPr lang="da-DK" sz="1400" dirty="0" err="1" smtClean="0">
                <a:cs typeface="Times New Roman" panose="02020603050405020304" pitchFamily="18" charset="0"/>
              </a:rPr>
              <a:t>MediaTek</a:t>
            </a:r>
            <a:r>
              <a:rPr lang="da-DK" sz="1400" dirty="0">
                <a:cs typeface="Times New Roman" panose="02020603050405020304" pitchFamily="18" charset="0"/>
              </a:rPr>
              <a:t>), R1-</a:t>
            </a:r>
            <a:r>
              <a:rPr lang="da-DK" sz="1400" dirty="0" smtClean="0">
                <a:cs typeface="Times New Roman" panose="02020603050405020304" pitchFamily="18" charset="0"/>
              </a:rPr>
              <a:t>1609582 </a:t>
            </a:r>
            <a:r>
              <a:rPr lang="da-DK" sz="1400" dirty="0">
                <a:cs typeface="Times New Roman" panose="02020603050405020304" pitchFamily="18" charset="0"/>
              </a:rPr>
              <a:t>(Nokia), R1-</a:t>
            </a:r>
            <a:r>
              <a:rPr lang="da-DK" sz="1400" dirty="0" smtClean="0">
                <a:cs typeface="Times New Roman" panose="02020603050405020304" pitchFamily="18" charset="0"/>
              </a:rPr>
              <a:t>1608584 (</a:t>
            </a:r>
            <a:r>
              <a:rPr lang="da-DK" sz="1400" dirty="0" err="1" smtClean="0">
                <a:cs typeface="Times New Roman" panose="02020603050405020304" pitchFamily="18" charset="0"/>
              </a:rPr>
              <a:t>AccelerComm</a:t>
            </a:r>
            <a:r>
              <a:rPr lang="da-DK" sz="1400" dirty="0" smtClean="0">
                <a:cs typeface="Times New Roman" panose="02020603050405020304" pitchFamily="18" charset="0"/>
              </a:rPr>
              <a:t>)</a:t>
            </a:r>
            <a:endParaRPr lang="en-US" sz="1400" dirty="0" smtClean="0">
              <a:latin typeface="+mj-lt"/>
              <a:cs typeface="Times New Roman" panose="02020603050405020304" pitchFamily="18" charset="0"/>
            </a:endParaRPr>
          </a:p>
          <a:p>
            <a:pPr lvl="0" algn="just"/>
            <a:endParaRPr lang="en-US" sz="1200" b="0" dirty="0" smtClean="0">
              <a:latin typeface="+mj-lt"/>
              <a:cs typeface="Times New Roman" panose="02020603050405020304" pitchFamily="18" charset="0"/>
            </a:endParaRPr>
          </a:p>
        </p:txBody>
      </p:sp>
    </p:spTree>
    <p:extLst>
      <p:ext uri="{BB962C8B-B14F-4D97-AF65-F5344CB8AC3E}">
        <p14:creationId xmlns:p14="http://schemas.microsoft.com/office/powerpoint/2010/main" val="91019353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FinalPowerpoint">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docProps/app.xml><?xml version="1.0" encoding="utf-8"?>
<Properties xmlns="http://schemas.openxmlformats.org/officeDocument/2006/extended-properties" xmlns:vt="http://schemas.openxmlformats.org/officeDocument/2006/docPropsVTypes">
  <Template>FinalPowerpoint</Template>
  <TotalTime>21907</TotalTime>
  <Words>159</Words>
  <Application>Microsoft Macintosh PowerPoint</Application>
  <PresentationFormat>On-screen Show (4:3)</PresentationFormat>
  <Paragraphs>43</Paragraphs>
  <Slides>4</Slides>
  <Notes>4</Notes>
  <HiddenSlides>0</HiddenSlides>
  <MMClips>0</MMClips>
  <ScaleCrop>false</ScaleCrop>
  <HeadingPairs>
    <vt:vector size="4" baseType="variant">
      <vt:variant>
        <vt:lpstr>Theme</vt:lpstr>
      </vt:variant>
      <vt:variant>
        <vt:i4>3</vt:i4>
      </vt:variant>
      <vt:variant>
        <vt:lpstr>Slide Titles</vt:lpstr>
      </vt:variant>
      <vt:variant>
        <vt:i4>4</vt:i4>
      </vt:variant>
    </vt:vector>
  </HeadingPairs>
  <TitlesOfParts>
    <vt:vector size="7" baseType="lpstr">
      <vt:lpstr>FinalPowerpoint</vt:lpstr>
      <vt:lpstr>Custom Design</vt:lpstr>
      <vt:lpstr>1_Custom Design</vt:lpstr>
      <vt:lpstr>Observations on hardware implementations of flexible LDPC decoders</vt:lpstr>
      <vt:lpstr>Background</vt:lpstr>
      <vt:lpstr>LDPC codes</vt:lpstr>
      <vt:lpstr>LDPC codes</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TTI Shortening</dc:title>
  <dc:creator>Workman</dc:creator>
  <cp:lastModifiedBy>Rob Maunder</cp:lastModifiedBy>
  <cp:revision>2340</cp:revision>
  <dcterms:created xsi:type="dcterms:W3CDTF">2007-12-19T20:51:45Z</dcterms:created>
  <dcterms:modified xsi:type="dcterms:W3CDTF">2016-10-12T12:52:13Z</dcterms:modified>
</cp:coreProperties>
</file>