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81" r:id="rId3"/>
    <p:sldId id="279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Further Evaluation Assumptions of Control Channel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R1-1610692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1659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10th-14th October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8.1.3.1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u="sng" dirty="0" smtClean="0"/>
              <a:t>Agreement (RAN1#86):</a:t>
            </a:r>
            <a:endParaRPr lang="en-US" sz="2400" dirty="0"/>
          </a:p>
          <a:p>
            <a:pPr lvl="0"/>
            <a:r>
              <a:rPr lang="en-US" sz="2400" dirty="0"/>
              <a:t>Simulation Assumptions for </a:t>
            </a:r>
            <a:r>
              <a:rPr lang="en-US" sz="2400" dirty="0" err="1"/>
              <a:t>eMBB</a:t>
            </a:r>
            <a:r>
              <a:rPr lang="en-US" sz="2400" dirty="0"/>
              <a:t> control channel coding </a:t>
            </a:r>
          </a:p>
          <a:p>
            <a:pPr lvl="1"/>
            <a:r>
              <a:rPr lang="en-US" sz="2000" dirty="0"/>
              <a:t>Evaluate the block error rate (BLER) performance versus SNR </a:t>
            </a:r>
          </a:p>
          <a:p>
            <a:pPr lvl="1"/>
            <a:r>
              <a:rPr lang="en-US" sz="2000" dirty="0"/>
              <a:t>Evaluate the false alarm rate versus SNR</a:t>
            </a:r>
          </a:p>
          <a:p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502677"/>
              </p:ext>
            </p:extLst>
          </p:nvPr>
        </p:nvGraphicFramePr>
        <p:xfrm>
          <a:off x="76200" y="3352800"/>
          <a:ext cx="8991602" cy="2971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8073"/>
                <a:gridCol w="1009779"/>
                <a:gridCol w="1010625"/>
                <a:gridCol w="1010625"/>
                <a:gridCol w="1010625"/>
                <a:gridCol w="1010625"/>
                <a:gridCol w="1010625"/>
                <a:gridCol w="1010625"/>
              </a:tblGrid>
              <a:tr h="238595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Channel</a:t>
                      </a:r>
                      <a:endParaRPr lang="en-US" sz="1400" dirty="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 gridSpan="7"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AWGN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8595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Modulation 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 gridSpan="7"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QPSK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7210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Coding Scheme</a:t>
                      </a:r>
                      <a:endParaRPr lang="en-US" sz="1400" dirty="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Repetition</a:t>
                      </a:r>
                      <a:endParaRPr lang="en-US" sz="1400" dirty="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Simplex</a:t>
                      </a:r>
                      <a:endParaRPr lang="en-US" sz="1400" dirty="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TBCC</a:t>
                      </a:r>
                      <a:endParaRPr lang="en-US" sz="1400" dirty="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Turbo</a:t>
                      </a:r>
                      <a:endParaRPr lang="en-US" sz="1400" dirty="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LDPC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Reed-Muller</a:t>
                      </a:r>
                      <a:endParaRPr lang="en-US" sz="1400" dirty="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i-FI" sz="1400" dirty="0">
                          <a:effectLst/>
                        </a:rPr>
                        <a:t>Polar </a:t>
                      </a:r>
                      <a:endParaRPr lang="en-US" sz="1400" dirty="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</a:tr>
              <a:tr h="6953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Code rate (for evaluation purposes)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 gridSpan="7"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1/24*, 1/12, 1/6, 1/3, 1/2, 2/3 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0008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Decoding algorithm** 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ML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ML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List-Viterbi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Scaled max log MAP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Adjusted</a:t>
                      </a:r>
                    </a:p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min-sum 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i-FI" sz="1400">
                          <a:effectLst/>
                        </a:rPr>
                        <a:t>FHT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i-FI" sz="1400">
                          <a:effectLst/>
                        </a:rPr>
                        <a:t>SC list 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</a:tr>
              <a:tr h="7620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Info. block length (bits w/o CRC) (for evaluation purposes)  *** </a:t>
                      </a:r>
                      <a:endParaRPr lang="en-US" sz="14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 gridSpan="7"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1, 2, 4, 8, 16, 32, 48, 64, 80, 120, 200</a:t>
                      </a:r>
                      <a:endParaRPr lang="en-US" sz="1400" dirty="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51435" marR="5143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7102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71600"/>
                <a:ext cx="8229600" cy="4525963"/>
              </a:xfrm>
            </p:spPr>
            <p:txBody>
              <a:bodyPr>
                <a:noAutofit/>
              </a:bodyPr>
              <a:lstStyle/>
              <a:p>
                <a:r>
                  <a:rPr lang="en-US" sz="2000" dirty="0"/>
                  <a:t>Control channel evaluations should be performed under the assumption that at least the same detection capability as 16 CRC bits is </a:t>
                </a:r>
                <a:r>
                  <a:rPr lang="en-US" sz="2000" dirty="0" smtClean="0"/>
                  <a:t>achieved (i.e., as in LTE)</a:t>
                </a:r>
              </a:p>
              <a:p>
                <a:r>
                  <a:rPr lang="en-US" sz="2000" dirty="0" smtClean="0"/>
                  <a:t>The </a:t>
                </a:r>
                <a:r>
                  <a:rPr lang="en-US" sz="2000" dirty="0"/>
                  <a:t>number of CRC bits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𝐶𝑅𝐶</m:t>
                        </m:r>
                      </m:sub>
                    </m:sSub>
                  </m:oMath>
                </a14:m>
                <a:r>
                  <a:rPr lang="en-US" sz="2000" dirty="0"/>
                  <a:t>) needed to achieve </a:t>
                </a:r>
                <a:r>
                  <a:rPr lang="en-US" sz="2000" dirty="0" smtClean="0"/>
                  <a:t>an overall </a:t>
                </a:r>
                <a:r>
                  <a:rPr lang="en-US" sz="2000" dirty="0"/>
                  <a:t>false alarm rate (FAR) of </a:t>
                </a:r>
                <a:r>
                  <a:rPr lang="en-US" sz="2000" dirty="0" smtClean="0"/>
                  <a:t>2^(-16) </a:t>
                </a:r>
                <a:r>
                  <a:rPr lang="en-US" sz="2000" dirty="0"/>
                  <a:t>should be appended to the information block (without CRC bits</a:t>
                </a:r>
                <a:r>
                  <a:rPr lang="en-US" sz="2000" dirty="0" smtClean="0"/>
                  <a:t>)</a:t>
                </a:r>
              </a:p>
              <a:p>
                <a:pPr lvl="1"/>
                <a:r>
                  <a:rPr lang="en-US" sz="1600" dirty="0"/>
                  <a:t>Any CRC bits used to aid the decoder should be included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𝐶𝑅𝐶</m:t>
                        </m:r>
                      </m:sub>
                    </m:sSub>
                  </m:oMath>
                </a14:m>
                <a:endParaRPr lang="en-US" sz="1600" dirty="0"/>
              </a:p>
              <a:p>
                <a:pPr lvl="1"/>
                <a:r>
                  <a:rPr lang="en-US" sz="1600" dirty="0"/>
                  <a:t>At a minimum, the FAR should be evaluated at the highest rate and shortest info block length that is proposed for the given coding </a:t>
                </a:r>
                <a:r>
                  <a:rPr lang="en-US" sz="1600" dirty="0" smtClean="0"/>
                  <a:t>scheme</a:t>
                </a:r>
                <a:endParaRPr lang="en-US" sz="1600" dirty="0"/>
              </a:p>
              <a:p>
                <a:r>
                  <a:rPr lang="en-US" sz="2000" dirty="0"/>
                  <a:t>BLER performance should be evaluated for the agreed info block lengths (</a:t>
                </a:r>
                <a:r>
                  <a:rPr lang="en-US" sz="2000" dirty="0" err="1"/>
                  <a:t>k</a:t>
                </a:r>
                <a:r>
                  <a:rPr lang="en-US" sz="2000" baseline="-25000" dirty="0" err="1"/>
                  <a:t>info</a:t>
                </a:r>
                <a:r>
                  <a:rPr lang="en-US" sz="2000" dirty="0"/>
                  <a:t>) and code rates (</a:t>
                </a:r>
                <a:r>
                  <a:rPr lang="en-US" sz="2000" dirty="0" err="1"/>
                  <a:t>R</a:t>
                </a:r>
                <a:r>
                  <a:rPr lang="en-US" sz="2000" baseline="-25000" dirty="0" err="1"/>
                  <a:t>info</a:t>
                </a:r>
                <a:r>
                  <a:rPr lang="en-US" sz="2000" dirty="0"/>
                  <a:t>),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𝐶𝑅𝐶</m:t>
                        </m:r>
                      </m:sub>
                    </m:sSub>
                  </m:oMath>
                </a14:m>
                <a:r>
                  <a:rPr lang="en-US" sz="2000" dirty="0"/>
                  <a:t> CRC bits appended to the info block</a:t>
                </a:r>
              </a:p>
              <a:p>
                <a:pPr lvl="1"/>
                <a:r>
                  <a:rPr lang="en-US" sz="1600" dirty="0" err="1" smtClean="0"/>
                  <a:t>R</a:t>
                </a:r>
                <a:r>
                  <a:rPr lang="en-US" sz="1600" baseline="-25000" dirty="0" err="1" smtClean="0"/>
                  <a:t>info</a:t>
                </a:r>
                <a:r>
                  <a:rPr lang="en-US" sz="1600" dirty="0" smtClean="0"/>
                  <a:t> is the code rate in simulation assumption of RAN1#86</a:t>
                </a:r>
                <a:endParaRPr lang="en-US" sz="1600" dirty="0" smtClean="0"/>
              </a:p>
              <a:p>
                <a:pPr lvl="1"/>
                <a:r>
                  <a:rPr lang="en-US" sz="1600" dirty="0" smtClean="0"/>
                  <a:t>Input </a:t>
                </a:r>
                <a:r>
                  <a:rPr lang="en-US" sz="1600" dirty="0"/>
                  <a:t>to the encoder has length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𝑖𝑛𝑓𝑜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𝐶𝑅𝐶</m:t>
                        </m:r>
                      </m:sub>
                    </m:sSub>
                  </m:oMath>
                </a14:m>
                <a:r>
                  <a:rPr lang="en-US" sz="1600" dirty="0"/>
                  <a:t>) bits</a:t>
                </a:r>
              </a:p>
              <a:p>
                <a:pPr lvl="1"/>
                <a:r>
                  <a:rPr lang="en-US" sz="1600" dirty="0"/>
                  <a:t>The code rate seen by the decoder (</a:t>
                </a:r>
                <a:r>
                  <a:rPr lang="en-US" sz="1600" dirty="0" err="1"/>
                  <a:t>R</a:t>
                </a:r>
                <a:r>
                  <a:rPr lang="en-US" sz="1600" baseline="-25000" dirty="0" err="1"/>
                  <a:t>dec</a:t>
                </a:r>
                <a:r>
                  <a:rPr lang="en-US" sz="1600" dirty="0"/>
                  <a:t>) </a:t>
                </a:r>
                <a:r>
                  <a:rPr lang="en-US" sz="1600" dirty="0" smtClean="0"/>
                  <a:t>is</a:t>
                </a:r>
                <a:r>
                  <a:rPr lang="en-US" sz="1600" dirty="0"/>
                  <a:t/>
                </a:r>
                <a:br>
                  <a:rPr lang="en-US" sz="1600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𝑑𝑒𝑐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𝑖𝑛𝑓𝑜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en-US" sz="16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i="1">
                                <a:latin typeface="Cambria Math"/>
                              </a:rPr>
                              <m:t>𝑖𝑛𝑓𝑜</m:t>
                            </m:r>
                          </m:sub>
                        </m:sSub>
                        <m:r>
                          <a:rPr lang="en-US" sz="16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sz="1600" i="1">
                                <a:latin typeface="Cambria Math"/>
                              </a:rPr>
                              <m:t>𝐶𝑅𝐶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i="1">
                                <a:latin typeface="Cambria Math"/>
                              </a:rPr>
                              <m:t>𝑖𝑛𝑓𝑜</m:t>
                            </m:r>
                          </m:sub>
                        </m:sSub>
                      </m:den>
                    </m:f>
                  </m:oMath>
                </a14:m>
                <a:endParaRPr lang="en-US" sz="16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71600"/>
                <a:ext cx="8229600" cy="4525963"/>
              </a:xfrm>
              <a:blipFill rotWithShape="1">
                <a:blip r:embed="rId2"/>
                <a:stretch>
                  <a:fillRect l="-593" t="-674" b="-7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801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</a:t>
            </a:r>
            <a:r>
              <a:rPr lang="en-US" smtClean="0"/>
              <a:t>(Cont.)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The False Alarm Rate (FAR) should be evaluated for randomly </a:t>
                </a:r>
                <a:r>
                  <a:rPr lang="en-US" dirty="0"/>
                  <a:t>transmitted bits with additive Gaussian noise</a:t>
                </a:r>
              </a:p>
              <a:p>
                <a:pPr lvl="1"/>
                <a:r>
                  <a:rPr lang="en-US" dirty="0"/>
                  <a:t>Emulating e.g. </a:t>
                </a:r>
                <a:r>
                  <a:rPr lang="en-US" dirty="0" smtClean="0"/>
                  <a:t>(a) the </a:t>
                </a:r>
                <a:r>
                  <a:rPr lang="en-US" dirty="0"/>
                  <a:t>case where</a:t>
                </a:r>
                <a:r>
                  <a:rPr lang="sv-SE" dirty="0"/>
                  <a:t> a DCI is sent for </a:t>
                </a:r>
                <a:r>
                  <a:rPr lang="sv-SE" dirty="0" smtClean="0"/>
                  <a:t>UE</a:t>
                </a:r>
                <a:r>
                  <a:rPr lang="sv-SE" baseline="-25000" dirty="0" smtClean="0"/>
                  <a:t>n</a:t>
                </a:r>
                <a:r>
                  <a:rPr lang="sv-SE" dirty="0"/>
                  <a:t>, but </a:t>
                </a:r>
                <a:r>
                  <a:rPr lang="sv-SE" dirty="0" smtClean="0"/>
                  <a:t>UE</a:t>
                </a:r>
                <a:r>
                  <a:rPr lang="sv-SE" baseline="-25000" dirty="0" smtClean="0"/>
                  <a:t>k</a:t>
                </a:r>
                <a:r>
                  <a:rPr lang="sv-SE" dirty="0" smtClean="0"/>
                  <a:t> </a:t>
                </a:r>
                <a:r>
                  <a:rPr lang="sv-SE" dirty="0"/>
                  <a:t>(k≠n) </a:t>
                </a:r>
                <a:r>
                  <a:rPr lang="sv-SE" dirty="0" smtClean="0"/>
                  <a:t>monitors the DCI; (b</a:t>
                </a:r>
                <a:r>
                  <a:rPr lang="sv-SE" dirty="0"/>
                  <a:t>) </a:t>
                </a:r>
                <a:r>
                  <a:rPr lang="sv-SE" dirty="0" smtClean="0"/>
                  <a:t>UE</a:t>
                </a:r>
                <a:r>
                  <a:rPr lang="sv-SE" baseline="-25000" dirty="0" smtClean="0"/>
                  <a:t>k</a:t>
                </a:r>
                <a:r>
                  <a:rPr lang="sv-SE" dirty="0" smtClean="0"/>
                  <a:t> monitors a set of </a:t>
                </a:r>
                <a:r>
                  <a:rPr lang="sv-SE" dirty="0" smtClean="0"/>
                  <a:t>REs that </a:t>
                </a:r>
                <a:r>
                  <a:rPr lang="sv-SE" dirty="0" smtClean="0"/>
                  <a:t>do not correspond to a DCI transmission</a:t>
                </a:r>
                <a:r>
                  <a:rPr lang="sv-SE" dirty="0"/>
                  <a:t/>
                </a:r>
                <a:br>
                  <a:rPr lang="sv-SE" dirty="0"/>
                </a:br>
                <a:endParaRPr lang="sv-SE" dirty="0"/>
              </a:p>
              <a:p>
                <a:r>
                  <a:rPr lang="en-US" dirty="0"/>
                  <a:t>FAR should be calculated as</a:t>
                </a:r>
                <a:br>
                  <a:rPr lang="en-US" dirty="0"/>
                </a:br>
                <a:r>
                  <a:rPr lang="en-US" dirty="0"/>
                  <a:t>	FAR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i="1">
                            <a:latin typeface="Cambria Math"/>
                          </a:rPr>
                          <m:t>#</m:t>
                        </m:r>
                        <m:r>
                          <m:rPr>
                            <m:sty m:val="p"/>
                          </m:rPr>
                          <a:rPr lang="en-US" i="1">
                            <a:latin typeface="Cambria Math"/>
                          </a:rPr>
                          <m:t>codewords</m:t>
                        </m:r>
                        <m:r>
                          <a:rPr lang="sv-SE" i="1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sv-SE" i="1">
                            <a:latin typeface="Cambria Math"/>
                          </a:rPr>
                          <m:t>where</m:t>
                        </m:r>
                        <m:r>
                          <a:rPr lang="en-GB" i="1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i="1">
                            <a:latin typeface="Cambria Math"/>
                          </a:rPr>
                          <m:t>CRC</m:t>
                        </m:r>
                        <m:r>
                          <a:rPr lang="en-GB" i="1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i="1">
                            <a:latin typeface="Cambria Math"/>
                          </a:rPr>
                          <m:t>passed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𝑡𝑜𝑡𝑎𝑙</m:t>
                        </m:r>
                        <m:r>
                          <a:rPr lang="en-US" b="0" i="1" smtClean="0">
                            <a:latin typeface="Cambria Math"/>
                          </a:rPr>
                          <m:t> #</m:t>
                        </m:r>
                        <m:r>
                          <a:rPr lang="en-US" b="0" i="1" smtClean="0">
                            <a:latin typeface="Cambria Math"/>
                          </a:rPr>
                          <m:t>𝑑𝑒𝑐𝑜𝑑𝑖𝑛𝑔</m:t>
                        </m:r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  <m:r>
                          <a:rPr lang="en-US" b="0" i="1" smtClean="0">
                            <a:latin typeface="Cambria Math"/>
                          </a:rPr>
                          <m:t>𝑎𝑡𝑡𝑒𝑚𝑝𝑡𝑠</m:t>
                        </m:r>
                      </m:den>
                    </m:f>
                  </m:oMath>
                </a14:m>
                <a:r>
                  <a:rPr lang="sv-SE" dirty="0"/>
                  <a:t> 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1" t="-1617" r="-1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97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2361</TotalTime>
  <Words>388</Words>
  <Application>Microsoft Office PowerPoint</Application>
  <PresentationFormat>On-screen Show (4:3)</PresentationFormat>
  <Paragraphs>49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Further Evaluation Assumptions of Control Channel</vt:lpstr>
      <vt:lpstr>Background</vt:lpstr>
      <vt:lpstr>Proposal</vt:lpstr>
      <vt:lpstr>Proposal (Cont.)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144</cp:revision>
  <dcterms:created xsi:type="dcterms:W3CDTF">2006-08-16T00:00:00Z</dcterms:created>
  <dcterms:modified xsi:type="dcterms:W3CDTF">2016-10-11T14:54:05Z</dcterms:modified>
</cp:coreProperties>
</file>