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66" r:id="rId3"/>
    <p:sldId id="265" r:id="rId4"/>
    <p:sldId id="26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 varScale="1">
        <p:scale>
          <a:sx n="81" d="100"/>
          <a:sy n="81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166412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143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UL DMRS indication for sTTI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…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R1-1610617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Lisbon, Portugal, 10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- 14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October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7.2.10.2.1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Agreements in RAN1#86 meeting</a:t>
            </a:r>
          </a:p>
          <a:p>
            <a:pPr lvl="1"/>
            <a:r>
              <a:rPr lang="en-US" altLang="zh-CN" dirty="0" smtClean="0"/>
              <a:t>At least for 2-symbol based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, UL DMRS position for </a:t>
            </a:r>
            <a:r>
              <a:rPr lang="en-US" altLang="zh-CN" dirty="0" err="1" smtClean="0"/>
              <a:t>sPUSCH</a:t>
            </a:r>
            <a:r>
              <a:rPr lang="en-US" altLang="zh-CN" dirty="0" smtClean="0"/>
              <a:t> is indicated by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how to indicate UL DMRS position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whether or not to support fixed UL DMRS position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pPr lvl="2"/>
            <a:endParaRPr lang="en-US" altLang="zh-CN" sz="1800" dirty="0" smtClean="0"/>
          </a:p>
          <a:p>
            <a:r>
              <a:rPr lang="en-US" altLang="zh-CN" sz="2800" dirty="0" smtClean="0"/>
              <a:t>At least for 2-symbol based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, X-bits in UL Grant explicitly indicate the UL DMRS position</a:t>
            </a:r>
          </a:p>
          <a:p>
            <a:pPr lvl="1"/>
            <a:r>
              <a:rPr lang="en-US" altLang="zh-CN" sz="2200" dirty="0" smtClean="0"/>
              <a:t>Each value represents a DMRS position, except the reserved value (if any) </a:t>
            </a:r>
          </a:p>
          <a:p>
            <a:pPr lvl="1"/>
            <a:r>
              <a:rPr lang="en-US" altLang="zh-CN" sz="2200" dirty="0" smtClean="0"/>
              <a:t>FFS X= 1 or 2</a:t>
            </a:r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2 bits in UL grant are used to indicate which of the 4 consecutive </a:t>
            </a:r>
            <a:r>
              <a:rPr lang="en-US" altLang="zh-CN" dirty="0" err="1" smtClean="0"/>
              <a:t>sTTIs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n-3,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n-2,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n-1 and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n) contains DMRS for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n demodulation. </a:t>
            </a:r>
            <a:endParaRPr lang="en-US" dirty="0"/>
          </a:p>
        </p:txBody>
      </p:sp>
      <p:grpSp>
        <p:nvGrpSpPr>
          <p:cNvPr id="317" name="组合 316"/>
          <p:cNvGrpSpPr/>
          <p:nvPr/>
        </p:nvGrpSpPr>
        <p:grpSpPr>
          <a:xfrm>
            <a:off x="583506" y="3630539"/>
            <a:ext cx="8164958" cy="1526654"/>
            <a:chOff x="295474" y="3630538"/>
            <a:chExt cx="8636000" cy="1825625"/>
          </a:xfrm>
        </p:grpSpPr>
        <p:sp>
          <p:nvSpPr>
            <p:cNvPr id="241" name="Line 81"/>
            <p:cNvSpPr>
              <a:spLocks noChangeShapeType="1"/>
            </p:cNvSpPr>
            <p:nvPr/>
          </p:nvSpPr>
          <p:spPr bwMode="auto">
            <a:xfrm flipH="1">
              <a:off x="387549" y="4067101"/>
              <a:ext cx="1668463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2"/>
            <p:cNvSpPr>
              <a:spLocks/>
            </p:cNvSpPr>
            <p:nvPr/>
          </p:nvSpPr>
          <p:spPr bwMode="auto">
            <a:xfrm>
              <a:off x="2025849" y="4006776"/>
              <a:ext cx="120650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9" y="81"/>
                    <a:pt x="19" y="38"/>
                    <a:pt x="0" y="0"/>
                  </a:cubicBezTo>
                  <a:lnTo>
                    <a:pt x="0" y="0"/>
                  </a:ln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3"/>
            <p:cNvSpPr>
              <a:spLocks/>
            </p:cNvSpPr>
            <p:nvPr/>
          </p:nvSpPr>
          <p:spPr bwMode="auto">
            <a:xfrm>
              <a:off x="295474" y="4006776"/>
              <a:ext cx="120650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0"/>
                </a:cxn>
                <a:cxn ang="0">
                  <a:pos x="118" y="118"/>
                </a:cxn>
                <a:cxn ang="0">
                  <a:pos x="0" y="5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lnTo>
                    <a:pt x="118" y="0"/>
                  </a:lnTo>
                  <a:cubicBezTo>
                    <a:pt x="99" y="38"/>
                    <a:pt x="99" y="81"/>
                    <a:pt x="118" y="118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84"/>
            <p:cNvSpPr>
              <a:spLocks noChangeArrowheads="1"/>
            </p:cNvSpPr>
            <p:nvPr/>
          </p:nvSpPr>
          <p:spPr bwMode="auto">
            <a:xfrm>
              <a:off x="938411" y="3949626"/>
              <a:ext cx="566738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85"/>
            <p:cNvSpPr>
              <a:spLocks noChangeArrowheads="1"/>
            </p:cNvSpPr>
            <p:nvPr/>
          </p:nvSpPr>
          <p:spPr bwMode="auto">
            <a:xfrm>
              <a:off x="936824" y="3941688"/>
              <a:ext cx="441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TTI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46" name="Rectangle 86"/>
            <p:cNvSpPr>
              <a:spLocks noChangeArrowheads="1"/>
            </p:cNvSpPr>
            <p:nvPr/>
          </p:nvSpPr>
          <p:spPr bwMode="auto">
            <a:xfrm>
              <a:off x="1279724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#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47" name="Rectangle 87"/>
            <p:cNvSpPr>
              <a:spLocks noChangeArrowheads="1"/>
            </p:cNvSpPr>
            <p:nvPr/>
          </p:nvSpPr>
          <p:spPr bwMode="auto">
            <a:xfrm>
              <a:off x="1394024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48" name="Rectangle 88"/>
            <p:cNvSpPr>
              <a:spLocks noChangeArrowheads="1"/>
            </p:cNvSpPr>
            <p:nvPr/>
          </p:nvSpPr>
          <p:spPr bwMode="auto">
            <a:xfrm>
              <a:off x="295474" y="4221088"/>
              <a:ext cx="617538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89"/>
            <p:cNvSpPr>
              <a:spLocks noChangeArrowheads="1"/>
            </p:cNvSpPr>
            <p:nvPr/>
          </p:nvSpPr>
          <p:spPr bwMode="auto">
            <a:xfrm>
              <a:off x="295474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90"/>
            <p:cNvSpPr>
              <a:spLocks noChangeArrowheads="1"/>
            </p:cNvSpPr>
            <p:nvPr/>
          </p:nvSpPr>
          <p:spPr bwMode="auto">
            <a:xfrm>
              <a:off x="913011" y="4221088"/>
              <a:ext cx="615950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91"/>
            <p:cNvSpPr>
              <a:spLocks noChangeArrowheads="1"/>
            </p:cNvSpPr>
            <p:nvPr/>
          </p:nvSpPr>
          <p:spPr bwMode="auto">
            <a:xfrm>
              <a:off x="913011" y="4221088"/>
              <a:ext cx="615950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Line 92"/>
            <p:cNvSpPr>
              <a:spLocks noChangeShapeType="1"/>
            </p:cNvSpPr>
            <p:nvPr/>
          </p:nvSpPr>
          <p:spPr bwMode="auto">
            <a:xfrm flipH="1">
              <a:off x="2236986" y="4067101"/>
              <a:ext cx="1052513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3"/>
            <p:cNvSpPr>
              <a:spLocks/>
            </p:cNvSpPr>
            <p:nvPr/>
          </p:nvSpPr>
          <p:spPr bwMode="auto">
            <a:xfrm>
              <a:off x="3260924" y="4006776"/>
              <a:ext cx="119063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8" y="81"/>
                    <a:pt x="18" y="38"/>
                    <a:pt x="0" y="0"/>
                  </a:cubicBezTo>
                  <a:lnTo>
                    <a:pt x="0" y="0"/>
                  </a:ln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94"/>
            <p:cNvSpPr>
              <a:spLocks/>
            </p:cNvSpPr>
            <p:nvPr/>
          </p:nvSpPr>
          <p:spPr bwMode="auto">
            <a:xfrm>
              <a:off x="2146499" y="4006776"/>
              <a:ext cx="120650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0"/>
                </a:cxn>
                <a:cxn ang="0">
                  <a:pos x="118" y="118"/>
                </a:cxn>
                <a:cxn ang="0">
                  <a:pos x="118" y="118"/>
                </a:cxn>
                <a:cxn ang="0">
                  <a:pos x="0" y="5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lnTo>
                    <a:pt x="118" y="0"/>
                  </a:lnTo>
                  <a:cubicBezTo>
                    <a:pt x="99" y="38"/>
                    <a:pt x="99" y="81"/>
                    <a:pt x="118" y="118"/>
                  </a:cubicBezTo>
                  <a:lnTo>
                    <a:pt x="118" y="118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95"/>
            <p:cNvSpPr>
              <a:spLocks noChangeArrowheads="1"/>
            </p:cNvSpPr>
            <p:nvPr/>
          </p:nvSpPr>
          <p:spPr bwMode="auto">
            <a:xfrm>
              <a:off x="2481461" y="3949626"/>
              <a:ext cx="565150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96"/>
            <p:cNvSpPr>
              <a:spLocks noChangeArrowheads="1"/>
            </p:cNvSpPr>
            <p:nvPr/>
          </p:nvSpPr>
          <p:spPr bwMode="auto">
            <a:xfrm>
              <a:off x="2487811" y="3941688"/>
              <a:ext cx="441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TTI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57" name="Rectangle 97"/>
            <p:cNvSpPr>
              <a:spLocks noChangeArrowheads="1"/>
            </p:cNvSpPr>
            <p:nvPr/>
          </p:nvSpPr>
          <p:spPr bwMode="auto">
            <a:xfrm>
              <a:off x="2830711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#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58" name="Rectangle 98"/>
            <p:cNvSpPr>
              <a:spLocks noChangeArrowheads="1"/>
            </p:cNvSpPr>
            <p:nvPr/>
          </p:nvSpPr>
          <p:spPr bwMode="auto">
            <a:xfrm>
              <a:off x="2945011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59" name="Rectangle 99"/>
            <p:cNvSpPr>
              <a:spLocks noChangeArrowheads="1"/>
            </p:cNvSpPr>
            <p:nvPr/>
          </p:nvSpPr>
          <p:spPr bwMode="auto">
            <a:xfrm>
              <a:off x="2146499" y="4221088"/>
              <a:ext cx="617538" cy="1235075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 smtClean="0"/>
            </a:p>
            <a:p>
              <a:r>
                <a:rPr lang="en-US" altLang="zh-CN" dirty="0" smtClean="0"/>
                <a:t>  11</a:t>
              </a:r>
              <a:endParaRPr lang="zh-CN" altLang="en-US" dirty="0"/>
            </a:p>
          </p:txBody>
        </p:sp>
        <p:sp>
          <p:nvSpPr>
            <p:cNvPr id="260" name="Rectangle 100"/>
            <p:cNvSpPr>
              <a:spLocks noChangeArrowheads="1"/>
            </p:cNvSpPr>
            <p:nvPr/>
          </p:nvSpPr>
          <p:spPr bwMode="auto">
            <a:xfrm>
              <a:off x="2146499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101"/>
            <p:cNvSpPr>
              <a:spLocks noChangeArrowheads="1"/>
            </p:cNvSpPr>
            <p:nvPr/>
          </p:nvSpPr>
          <p:spPr bwMode="auto">
            <a:xfrm>
              <a:off x="2764036" y="4221088"/>
              <a:ext cx="615950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102"/>
            <p:cNvSpPr>
              <a:spLocks noChangeArrowheads="1"/>
            </p:cNvSpPr>
            <p:nvPr/>
          </p:nvSpPr>
          <p:spPr bwMode="auto">
            <a:xfrm>
              <a:off x="2764036" y="4221088"/>
              <a:ext cx="615950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Line 103"/>
            <p:cNvSpPr>
              <a:spLocks noChangeShapeType="1"/>
            </p:cNvSpPr>
            <p:nvPr/>
          </p:nvSpPr>
          <p:spPr bwMode="auto">
            <a:xfrm flipH="1">
              <a:off x="3472061" y="4067101"/>
              <a:ext cx="1050925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04"/>
            <p:cNvSpPr>
              <a:spLocks/>
            </p:cNvSpPr>
            <p:nvPr/>
          </p:nvSpPr>
          <p:spPr bwMode="auto">
            <a:xfrm>
              <a:off x="4492824" y="4006776"/>
              <a:ext cx="120650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9" y="81"/>
                    <a:pt x="19" y="38"/>
                    <a:pt x="0" y="0"/>
                  </a:cubicBezTo>
                  <a:lnTo>
                    <a:pt x="0" y="0"/>
                  </a:ln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05"/>
            <p:cNvSpPr>
              <a:spLocks/>
            </p:cNvSpPr>
            <p:nvPr/>
          </p:nvSpPr>
          <p:spPr bwMode="auto">
            <a:xfrm>
              <a:off x="3379986" y="4006776"/>
              <a:ext cx="120650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7" y="0"/>
                </a:cxn>
                <a:cxn ang="0">
                  <a:pos x="117" y="118"/>
                </a:cxn>
                <a:cxn ang="0">
                  <a:pos x="117" y="118"/>
                </a:cxn>
                <a:cxn ang="0">
                  <a:pos x="0" y="59"/>
                </a:cxn>
              </a:cxnLst>
              <a:rect l="0" t="0" r="r" b="b"/>
              <a:pathLst>
                <a:path w="117" h="118">
                  <a:moveTo>
                    <a:pt x="0" y="59"/>
                  </a:moveTo>
                  <a:lnTo>
                    <a:pt x="117" y="0"/>
                  </a:lnTo>
                  <a:cubicBezTo>
                    <a:pt x="99" y="38"/>
                    <a:pt x="99" y="81"/>
                    <a:pt x="117" y="118"/>
                  </a:cubicBezTo>
                  <a:lnTo>
                    <a:pt x="117" y="118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106"/>
            <p:cNvSpPr>
              <a:spLocks noChangeArrowheads="1"/>
            </p:cNvSpPr>
            <p:nvPr/>
          </p:nvSpPr>
          <p:spPr bwMode="auto">
            <a:xfrm>
              <a:off x="3713361" y="3949626"/>
              <a:ext cx="566738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107"/>
            <p:cNvSpPr>
              <a:spLocks noChangeArrowheads="1"/>
            </p:cNvSpPr>
            <p:nvPr/>
          </p:nvSpPr>
          <p:spPr bwMode="auto">
            <a:xfrm>
              <a:off x="3711774" y="3941688"/>
              <a:ext cx="441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TTI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68" name="Rectangle 108"/>
            <p:cNvSpPr>
              <a:spLocks noChangeArrowheads="1"/>
            </p:cNvSpPr>
            <p:nvPr/>
          </p:nvSpPr>
          <p:spPr bwMode="auto">
            <a:xfrm>
              <a:off x="4054674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#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69" name="Rectangle 109"/>
            <p:cNvSpPr>
              <a:spLocks noChangeArrowheads="1"/>
            </p:cNvSpPr>
            <p:nvPr/>
          </p:nvSpPr>
          <p:spPr bwMode="auto">
            <a:xfrm>
              <a:off x="4168974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70" name="Rectangle 110"/>
            <p:cNvSpPr>
              <a:spLocks noChangeArrowheads="1"/>
            </p:cNvSpPr>
            <p:nvPr/>
          </p:nvSpPr>
          <p:spPr bwMode="auto">
            <a:xfrm>
              <a:off x="3379986" y="4221088"/>
              <a:ext cx="615950" cy="1235075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 smtClean="0"/>
            </a:p>
            <a:p>
              <a:r>
                <a:rPr lang="en-US" altLang="zh-CN" dirty="0" smtClean="0"/>
                <a:t>  10</a:t>
              </a:r>
              <a:endParaRPr lang="zh-CN" altLang="en-US" dirty="0"/>
            </a:p>
          </p:txBody>
        </p:sp>
        <p:sp>
          <p:nvSpPr>
            <p:cNvPr id="271" name="Rectangle 111"/>
            <p:cNvSpPr>
              <a:spLocks noChangeArrowheads="1"/>
            </p:cNvSpPr>
            <p:nvPr/>
          </p:nvSpPr>
          <p:spPr bwMode="auto">
            <a:xfrm>
              <a:off x="3379986" y="4221088"/>
              <a:ext cx="615950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112"/>
            <p:cNvSpPr>
              <a:spLocks noChangeArrowheads="1"/>
            </p:cNvSpPr>
            <p:nvPr/>
          </p:nvSpPr>
          <p:spPr bwMode="auto">
            <a:xfrm>
              <a:off x="3995936" y="4221088"/>
              <a:ext cx="617538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113"/>
            <p:cNvSpPr>
              <a:spLocks noChangeArrowheads="1"/>
            </p:cNvSpPr>
            <p:nvPr/>
          </p:nvSpPr>
          <p:spPr bwMode="auto">
            <a:xfrm>
              <a:off x="3995936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Line 114"/>
            <p:cNvSpPr>
              <a:spLocks noChangeShapeType="1"/>
            </p:cNvSpPr>
            <p:nvPr/>
          </p:nvSpPr>
          <p:spPr bwMode="auto">
            <a:xfrm flipH="1">
              <a:off x="4703961" y="4067101"/>
              <a:ext cx="1052513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15"/>
            <p:cNvSpPr>
              <a:spLocks/>
            </p:cNvSpPr>
            <p:nvPr/>
          </p:nvSpPr>
          <p:spPr bwMode="auto">
            <a:xfrm>
              <a:off x="5727899" y="4006776"/>
              <a:ext cx="120650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8" y="81"/>
                    <a:pt x="18" y="38"/>
                    <a:pt x="0" y="0"/>
                  </a:cubicBezTo>
                  <a:lnTo>
                    <a:pt x="0" y="0"/>
                  </a:ln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6"/>
            <p:cNvSpPr>
              <a:spLocks/>
            </p:cNvSpPr>
            <p:nvPr/>
          </p:nvSpPr>
          <p:spPr bwMode="auto">
            <a:xfrm>
              <a:off x="4613474" y="4006776"/>
              <a:ext cx="120650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0"/>
                </a:cxn>
                <a:cxn ang="0">
                  <a:pos x="118" y="118"/>
                </a:cxn>
                <a:cxn ang="0">
                  <a:pos x="0" y="5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lnTo>
                    <a:pt x="118" y="0"/>
                  </a:lnTo>
                  <a:cubicBezTo>
                    <a:pt x="99" y="38"/>
                    <a:pt x="99" y="81"/>
                    <a:pt x="118" y="118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117"/>
            <p:cNvSpPr>
              <a:spLocks noChangeArrowheads="1"/>
            </p:cNvSpPr>
            <p:nvPr/>
          </p:nvSpPr>
          <p:spPr bwMode="auto">
            <a:xfrm>
              <a:off x="4946849" y="3949626"/>
              <a:ext cx="566738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118"/>
            <p:cNvSpPr>
              <a:spLocks noChangeArrowheads="1"/>
            </p:cNvSpPr>
            <p:nvPr/>
          </p:nvSpPr>
          <p:spPr bwMode="auto">
            <a:xfrm>
              <a:off x="4951611" y="3941688"/>
              <a:ext cx="441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TTI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79" name="Rectangle 119"/>
            <p:cNvSpPr>
              <a:spLocks noChangeArrowheads="1"/>
            </p:cNvSpPr>
            <p:nvPr/>
          </p:nvSpPr>
          <p:spPr bwMode="auto">
            <a:xfrm>
              <a:off x="5294512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#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80" name="Rectangle 120"/>
            <p:cNvSpPr>
              <a:spLocks noChangeArrowheads="1"/>
            </p:cNvSpPr>
            <p:nvPr/>
          </p:nvSpPr>
          <p:spPr bwMode="auto">
            <a:xfrm>
              <a:off x="5408811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3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81" name="Rectangle 121"/>
            <p:cNvSpPr>
              <a:spLocks noChangeArrowheads="1"/>
            </p:cNvSpPr>
            <p:nvPr/>
          </p:nvSpPr>
          <p:spPr bwMode="auto">
            <a:xfrm>
              <a:off x="4613474" y="4221088"/>
              <a:ext cx="617538" cy="1235075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 smtClean="0"/>
            </a:p>
            <a:p>
              <a:r>
                <a:rPr lang="en-US" altLang="zh-CN" dirty="0" smtClean="0"/>
                <a:t>  01</a:t>
              </a:r>
              <a:endParaRPr lang="zh-CN" altLang="en-US" dirty="0"/>
            </a:p>
          </p:txBody>
        </p:sp>
        <p:sp>
          <p:nvSpPr>
            <p:cNvPr id="282" name="Rectangle 122"/>
            <p:cNvSpPr>
              <a:spLocks noChangeArrowheads="1"/>
            </p:cNvSpPr>
            <p:nvPr/>
          </p:nvSpPr>
          <p:spPr bwMode="auto">
            <a:xfrm>
              <a:off x="4613474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123"/>
            <p:cNvSpPr>
              <a:spLocks noChangeArrowheads="1"/>
            </p:cNvSpPr>
            <p:nvPr/>
          </p:nvSpPr>
          <p:spPr bwMode="auto">
            <a:xfrm>
              <a:off x="5231011" y="4221088"/>
              <a:ext cx="617538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Rectangle 124"/>
            <p:cNvSpPr>
              <a:spLocks noChangeArrowheads="1"/>
            </p:cNvSpPr>
            <p:nvPr/>
          </p:nvSpPr>
          <p:spPr bwMode="auto">
            <a:xfrm>
              <a:off x="5231011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Line 125"/>
            <p:cNvSpPr>
              <a:spLocks noChangeShapeType="1"/>
            </p:cNvSpPr>
            <p:nvPr/>
          </p:nvSpPr>
          <p:spPr bwMode="auto">
            <a:xfrm flipH="1">
              <a:off x="5939036" y="4067101"/>
              <a:ext cx="1050925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26"/>
            <p:cNvSpPr>
              <a:spLocks/>
            </p:cNvSpPr>
            <p:nvPr/>
          </p:nvSpPr>
          <p:spPr bwMode="auto">
            <a:xfrm>
              <a:off x="6961386" y="4006776"/>
              <a:ext cx="119063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9" y="81"/>
                    <a:pt x="19" y="38"/>
                    <a:pt x="0" y="0"/>
                  </a:cubicBezTo>
                  <a:lnTo>
                    <a:pt x="0" y="0"/>
                  </a:ln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27"/>
            <p:cNvSpPr>
              <a:spLocks/>
            </p:cNvSpPr>
            <p:nvPr/>
          </p:nvSpPr>
          <p:spPr bwMode="auto">
            <a:xfrm>
              <a:off x="5848549" y="4006776"/>
              <a:ext cx="119063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7" y="0"/>
                </a:cxn>
                <a:cxn ang="0">
                  <a:pos x="117" y="118"/>
                </a:cxn>
                <a:cxn ang="0">
                  <a:pos x="0" y="59"/>
                </a:cxn>
              </a:cxnLst>
              <a:rect l="0" t="0" r="r" b="b"/>
              <a:pathLst>
                <a:path w="117" h="118">
                  <a:moveTo>
                    <a:pt x="0" y="59"/>
                  </a:moveTo>
                  <a:lnTo>
                    <a:pt x="117" y="0"/>
                  </a:lnTo>
                  <a:cubicBezTo>
                    <a:pt x="99" y="38"/>
                    <a:pt x="99" y="81"/>
                    <a:pt x="117" y="118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128"/>
            <p:cNvSpPr>
              <a:spLocks noChangeArrowheads="1"/>
            </p:cNvSpPr>
            <p:nvPr/>
          </p:nvSpPr>
          <p:spPr bwMode="auto">
            <a:xfrm>
              <a:off x="6181924" y="3949626"/>
              <a:ext cx="565150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129"/>
            <p:cNvSpPr>
              <a:spLocks noChangeArrowheads="1"/>
            </p:cNvSpPr>
            <p:nvPr/>
          </p:nvSpPr>
          <p:spPr bwMode="auto">
            <a:xfrm>
              <a:off x="6177161" y="3941688"/>
              <a:ext cx="441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TTI 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90" name="Rectangle 130"/>
            <p:cNvSpPr>
              <a:spLocks noChangeArrowheads="1"/>
            </p:cNvSpPr>
            <p:nvPr/>
          </p:nvSpPr>
          <p:spPr bwMode="auto">
            <a:xfrm>
              <a:off x="6535936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#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91" name="Rectangle 131"/>
            <p:cNvSpPr>
              <a:spLocks noChangeArrowheads="1"/>
            </p:cNvSpPr>
            <p:nvPr/>
          </p:nvSpPr>
          <p:spPr bwMode="auto">
            <a:xfrm>
              <a:off x="6632774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4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292" name="Rectangle 132"/>
            <p:cNvSpPr>
              <a:spLocks noChangeArrowheads="1"/>
            </p:cNvSpPr>
            <p:nvPr/>
          </p:nvSpPr>
          <p:spPr bwMode="auto">
            <a:xfrm>
              <a:off x="5848549" y="4221088"/>
              <a:ext cx="615950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133"/>
            <p:cNvSpPr>
              <a:spLocks noChangeArrowheads="1"/>
            </p:cNvSpPr>
            <p:nvPr/>
          </p:nvSpPr>
          <p:spPr bwMode="auto">
            <a:xfrm>
              <a:off x="5848549" y="4221088"/>
              <a:ext cx="615950" cy="1235075"/>
            </a:xfrm>
            <a:prstGeom prst="rect">
              <a:avLst/>
            </a:prstGeom>
            <a:solidFill>
              <a:srgbClr val="FF0000"/>
            </a:solidFill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 smtClean="0"/>
            </a:p>
            <a:p>
              <a:r>
                <a:rPr lang="en-US" altLang="zh-CN" dirty="0" smtClean="0"/>
                <a:t> 00</a:t>
              </a:r>
              <a:endParaRPr lang="zh-CN" altLang="en-US" dirty="0"/>
            </a:p>
          </p:txBody>
        </p:sp>
        <p:sp>
          <p:nvSpPr>
            <p:cNvPr id="294" name="Rectangle 134"/>
            <p:cNvSpPr>
              <a:spLocks noChangeArrowheads="1"/>
            </p:cNvSpPr>
            <p:nvPr/>
          </p:nvSpPr>
          <p:spPr bwMode="auto">
            <a:xfrm>
              <a:off x="6464499" y="4221088"/>
              <a:ext cx="615950" cy="12350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295" name="Rectangle 135"/>
            <p:cNvSpPr>
              <a:spLocks noChangeArrowheads="1"/>
            </p:cNvSpPr>
            <p:nvPr/>
          </p:nvSpPr>
          <p:spPr bwMode="auto">
            <a:xfrm>
              <a:off x="6464499" y="4221088"/>
              <a:ext cx="615950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Line 136"/>
            <p:cNvSpPr>
              <a:spLocks noChangeShapeType="1"/>
            </p:cNvSpPr>
            <p:nvPr/>
          </p:nvSpPr>
          <p:spPr bwMode="auto">
            <a:xfrm flipH="1">
              <a:off x="7172524" y="4067101"/>
              <a:ext cx="1668463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37"/>
            <p:cNvSpPr>
              <a:spLocks/>
            </p:cNvSpPr>
            <p:nvPr/>
          </p:nvSpPr>
          <p:spPr bwMode="auto">
            <a:xfrm>
              <a:off x="8810824" y="4006776"/>
              <a:ext cx="120650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9" y="81"/>
                    <a:pt x="19" y="38"/>
                    <a:pt x="0" y="0"/>
                  </a:cubicBezTo>
                  <a:lnTo>
                    <a:pt x="0" y="0"/>
                  </a:ln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38"/>
            <p:cNvSpPr>
              <a:spLocks/>
            </p:cNvSpPr>
            <p:nvPr/>
          </p:nvSpPr>
          <p:spPr bwMode="auto">
            <a:xfrm>
              <a:off x="7080449" y="4006776"/>
              <a:ext cx="120650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0"/>
                </a:cxn>
                <a:cxn ang="0">
                  <a:pos x="118" y="118"/>
                </a:cxn>
                <a:cxn ang="0">
                  <a:pos x="0" y="5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lnTo>
                    <a:pt x="118" y="0"/>
                  </a:lnTo>
                  <a:cubicBezTo>
                    <a:pt x="99" y="38"/>
                    <a:pt x="99" y="81"/>
                    <a:pt x="118" y="118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139"/>
            <p:cNvSpPr>
              <a:spLocks noChangeArrowheads="1"/>
            </p:cNvSpPr>
            <p:nvPr/>
          </p:nvSpPr>
          <p:spPr bwMode="auto">
            <a:xfrm>
              <a:off x="7723386" y="3949626"/>
              <a:ext cx="565150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140"/>
            <p:cNvSpPr>
              <a:spLocks noChangeArrowheads="1"/>
            </p:cNvSpPr>
            <p:nvPr/>
          </p:nvSpPr>
          <p:spPr bwMode="auto">
            <a:xfrm>
              <a:off x="7726561" y="3941688"/>
              <a:ext cx="441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TTI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301" name="Rectangle 141"/>
            <p:cNvSpPr>
              <a:spLocks noChangeArrowheads="1"/>
            </p:cNvSpPr>
            <p:nvPr/>
          </p:nvSpPr>
          <p:spPr bwMode="auto">
            <a:xfrm>
              <a:off x="8069461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#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302" name="Rectangle 142"/>
            <p:cNvSpPr>
              <a:spLocks noChangeArrowheads="1"/>
            </p:cNvSpPr>
            <p:nvPr/>
          </p:nvSpPr>
          <p:spPr bwMode="auto">
            <a:xfrm>
              <a:off x="8183761" y="3941688"/>
              <a:ext cx="2127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303" name="Rectangle 143"/>
            <p:cNvSpPr>
              <a:spLocks noChangeArrowheads="1"/>
            </p:cNvSpPr>
            <p:nvPr/>
          </p:nvSpPr>
          <p:spPr bwMode="auto">
            <a:xfrm>
              <a:off x="7080449" y="4221088"/>
              <a:ext cx="617538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144"/>
            <p:cNvSpPr>
              <a:spLocks noChangeArrowheads="1"/>
            </p:cNvSpPr>
            <p:nvPr/>
          </p:nvSpPr>
          <p:spPr bwMode="auto">
            <a:xfrm>
              <a:off x="7080449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145"/>
            <p:cNvSpPr>
              <a:spLocks noChangeArrowheads="1"/>
            </p:cNvSpPr>
            <p:nvPr/>
          </p:nvSpPr>
          <p:spPr bwMode="auto">
            <a:xfrm>
              <a:off x="7697986" y="4221088"/>
              <a:ext cx="615950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146"/>
            <p:cNvSpPr>
              <a:spLocks noChangeArrowheads="1"/>
            </p:cNvSpPr>
            <p:nvPr/>
          </p:nvSpPr>
          <p:spPr bwMode="auto">
            <a:xfrm>
              <a:off x="7697986" y="4221088"/>
              <a:ext cx="615950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Line 147"/>
            <p:cNvSpPr>
              <a:spLocks noChangeShapeType="1"/>
            </p:cNvSpPr>
            <p:nvPr/>
          </p:nvSpPr>
          <p:spPr bwMode="auto">
            <a:xfrm flipH="1">
              <a:off x="387549" y="3757538"/>
              <a:ext cx="8453438" cy="158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48"/>
            <p:cNvSpPr>
              <a:spLocks/>
            </p:cNvSpPr>
            <p:nvPr/>
          </p:nvSpPr>
          <p:spPr bwMode="auto">
            <a:xfrm>
              <a:off x="8810824" y="3697213"/>
              <a:ext cx="120650" cy="120650"/>
            </a:xfrm>
            <a:custGeom>
              <a:avLst/>
              <a:gdLst/>
              <a:ahLst/>
              <a:cxnLst>
                <a:cxn ang="0">
                  <a:pos x="118" y="59"/>
                </a:cxn>
                <a:cxn ang="0">
                  <a:pos x="0" y="118"/>
                </a:cxn>
                <a:cxn ang="0">
                  <a:pos x="0" y="0"/>
                </a:cxn>
                <a:cxn ang="0">
                  <a:pos x="118" y="59"/>
                </a:cxn>
              </a:cxnLst>
              <a:rect l="0" t="0" r="r" b="b"/>
              <a:pathLst>
                <a:path w="118" h="118">
                  <a:moveTo>
                    <a:pt x="118" y="59"/>
                  </a:moveTo>
                  <a:lnTo>
                    <a:pt x="0" y="118"/>
                  </a:lnTo>
                  <a:cubicBezTo>
                    <a:pt x="19" y="81"/>
                    <a:pt x="19" y="37"/>
                    <a:pt x="0" y="0"/>
                  </a:cubicBezTo>
                  <a:lnTo>
                    <a:pt x="1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49"/>
            <p:cNvSpPr>
              <a:spLocks/>
            </p:cNvSpPr>
            <p:nvPr/>
          </p:nvSpPr>
          <p:spPr bwMode="auto">
            <a:xfrm>
              <a:off x="295474" y="3697213"/>
              <a:ext cx="120650" cy="12065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0"/>
                </a:cxn>
                <a:cxn ang="0">
                  <a:pos x="118" y="118"/>
                </a:cxn>
                <a:cxn ang="0">
                  <a:pos x="118" y="118"/>
                </a:cxn>
                <a:cxn ang="0">
                  <a:pos x="0" y="5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lnTo>
                    <a:pt x="118" y="0"/>
                  </a:lnTo>
                  <a:cubicBezTo>
                    <a:pt x="99" y="37"/>
                    <a:pt x="99" y="81"/>
                    <a:pt x="118" y="118"/>
                  </a:cubicBezTo>
                  <a:lnTo>
                    <a:pt x="118" y="118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150"/>
            <p:cNvSpPr>
              <a:spLocks noChangeArrowheads="1"/>
            </p:cNvSpPr>
            <p:nvPr/>
          </p:nvSpPr>
          <p:spPr bwMode="auto">
            <a:xfrm>
              <a:off x="4389636" y="3640063"/>
              <a:ext cx="447675" cy="2349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151"/>
            <p:cNvSpPr>
              <a:spLocks noChangeArrowheads="1"/>
            </p:cNvSpPr>
            <p:nvPr/>
          </p:nvSpPr>
          <p:spPr bwMode="auto">
            <a:xfrm>
              <a:off x="4397574" y="3630538"/>
              <a:ext cx="260350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1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312" name="Rectangle 152"/>
            <p:cNvSpPr>
              <a:spLocks noChangeArrowheads="1"/>
            </p:cNvSpPr>
            <p:nvPr/>
          </p:nvSpPr>
          <p:spPr bwMode="auto">
            <a:xfrm>
              <a:off x="4561086" y="3630538"/>
              <a:ext cx="374650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SimSun" pitchFamily="2" charset="-122"/>
                  <a:cs typeface="SimSun" pitchFamily="2" charset="-122"/>
                </a:rPr>
                <a:t>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SimSun" pitchFamily="2" charset="-122"/>
              </a:endParaRPr>
            </a:p>
          </p:txBody>
        </p:sp>
        <p:sp>
          <p:nvSpPr>
            <p:cNvPr id="313" name="Rectangle 153"/>
            <p:cNvSpPr>
              <a:spLocks noChangeArrowheads="1"/>
            </p:cNvSpPr>
            <p:nvPr/>
          </p:nvSpPr>
          <p:spPr bwMode="auto">
            <a:xfrm>
              <a:off x="8313936" y="4221088"/>
              <a:ext cx="617538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154"/>
            <p:cNvSpPr>
              <a:spLocks noChangeArrowheads="1"/>
            </p:cNvSpPr>
            <p:nvPr/>
          </p:nvSpPr>
          <p:spPr bwMode="auto">
            <a:xfrm>
              <a:off x="8313936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155"/>
            <p:cNvSpPr>
              <a:spLocks noChangeArrowheads="1"/>
            </p:cNvSpPr>
            <p:nvPr/>
          </p:nvSpPr>
          <p:spPr bwMode="auto">
            <a:xfrm>
              <a:off x="1528961" y="4221088"/>
              <a:ext cx="617538" cy="12350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156"/>
            <p:cNvSpPr>
              <a:spLocks noChangeArrowheads="1"/>
            </p:cNvSpPr>
            <p:nvPr/>
          </p:nvSpPr>
          <p:spPr bwMode="auto">
            <a:xfrm>
              <a:off x="1528961" y="4221088"/>
              <a:ext cx="617538" cy="123507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165</Words>
  <Application>Microsoft Office PowerPoint</Application>
  <PresentationFormat>全屏显示(4:3)</PresentationFormat>
  <Paragraphs>47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맑은 고딕</vt:lpstr>
      <vt:lpstr>맑은 고딕</vt:lpstr>
      <vt:lpstr>宋体</vt:lpstr>
      <vt:lpstr>宋体</vt:lpstr>
      <vt:lpstr>Arial</vt:lpstr>
      <vt:lpstr>Calibri</vt:lpstr>
      <vt:lpstr>Times New Roman</vt:lpstr>
      <vt:lpstr>Office 主题</vt:lpstr>
      <vt:lpstr>WF on UL DMRS indication for sTTI</vt:lpstr>
      <vt:lpstr>Background</vt:lpstr>
      <vt:lpstr>Proposals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YangYubo</cp:lastModifiedBy>
  <cp:revision>191</cp:revision>
  <dcterms:created xsi:type="dcterms:W3CDTF">2016-04-08T01:45:47Z</dcterms:created>
  <dcterms:modified xsi:type="dcterms:W3CDTF">2016-10-11T08:35:33Z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(3)vSfI0vW0aaIbLL/zTmv6Ud//lRo64lH9G7EneATgBaOvCQYixC1zoc5kzLIsqEkh61S4srv7
go5LyVhQOyPSDIENnv1AhupRz4JSULiRtPCinYuZhj9MEBz2E7Yzo68wwio7oQU+vZr7wUid
cL2gWN0oiJ61O/51dR9ROi9YZsIHxPSXiOhGpi6UQLOG/gUIjJS8aG8bcaEAlA0Zts5krMgj
YdqqdsJFa9iYZM6mMQ</vt:lpwstr>
  </property>
  <property fmtid="{D5CDD505-2E9C-101B-9397-08002B2CF9AE}" pid="3" name="_2015_ms_pID_7253431">
    <vt:lpwstr>kuzAnY1eKH4+YV3wwqG/yur/JIveY8kyyUrYyBrEWiVfxyWCpviGjf
pidOmoiisKsbrGDy/gtUk1xibW5qBdg4HdV8e5Y5bfLoVo0VaU2BtU97vWqhXFEagkpX0BbT
AdYf2y8yitghl9nw4Epaj4SsjOpLHB1bKBoWnnHZtSMferXqobdQ0wtlkXj/+jd/E4KwdTKC
t1zybtj0w8GREDqAkFfEQGeC1/o35OCK4Yl2</vt:lpwstr>
  </property>
  <property fmtid="{D5CDD505-2E9C-101B-9397-08002B2CF9AE}" pid="4" name="_2015_ms_pID_7253432">
    <vt:lpwstr>87UCh9Ue9bW4f1GPEoHED/84yDRsxo5qjyjW
bgA4JFdS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1476172745</vt:lpwstr>
  </property>
</Properties>
</file>