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973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732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37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752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795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46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24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003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4127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824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78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C5228-D7C1-4DDF-AE96-9C4B88296884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E30758-A8DA-4BF1-8761-C580E2FF3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067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809" y="1122363"/>
            <a:ext cx="11294917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WF on Multiplexing of SYNC and Broadcast Signals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CATT, […]</a:t>
            </a:r>
            <a:endParaRPr lang="en-US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02032" y="256309"/>
            <a:ext cx="44507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 10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– 14</a:t>
            </a:r>
            <a:r>
              <a:rPr kumimoji="1" lang="en-US" altLang="zh-CN" sz="2000" baseline="30000" dirty="0" smtClean="0"/>
              <a:t>th</a:t>
            </a:r>
            <a:r>
              <a:rPr kumimoji="1" lang="en-US" altLang="zh-CN" sz="2000" dirty="0" smtClean="0"/>
              <a:t>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8.1.5.1</a:t>
            </a:r>
            <a:endParaRPr kumimoji="1" lang="ja-JP" altLang="en-US" sz="2000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10164050" y="227671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R1-1610550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7771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lvl="0"/>
            <a:r>
              <a:rPr lang="en-US" sz="4400" dirty="0" smtClean="0"/>
              <a:t>RAN1 recently agreement to following proposals in the recent meeting [1]</a:t>
            </a:r>
          </a:p>
          <a:p>
            <a:pPr lvl="0"/>
            <a:r>
              <a:rPr lang="en-US" dirty="0" smtClean="0"/>
              <a:t>“RAN1 </a:t>
            </a:r>
            <a:r>
              <a:rPr lang="en-US" dirty="0"/>
              <a:t>should strive for a common framework, including for example structure of synchronization signals, for initial access</a:t>
            </a:r>
          </a:p>
          <a:p>
            <a:pPr lvl="0"/>
            <a:r>
              <a:rPr lang="en-US" dirty="0"/>
              <a:t>More specifically, especially within a group of frequency bands in the frequency range, RAN1 should strive for an unified framework covering</a:t>
            </a:r>
          </a:p>
          <a:p>
            <a:pPr lvl="1"/>
            <a:r>
              <a:rPr lang="en-US" dirty="0"/>
              <a:t>Single beam based and multi-beam based deployments</a:t>
            </a:r>
          </a:p>
          <a:p>
            <a:pPr lvl="1"/>
            <a:r>
              <a:rPr lang="en-US" dirty="0"/>
              <a:t>TDD and FDD operations</a:t>
            </a:r>
          </a:p>
          <a:p>
            <a:pPr lvl="1"/>
            <a:r>
              <a:rPr lang="en-US" dirty="0"/>
              <a:t>Different/mixed numerologies</a:t>
            </a:r>
          </a:p>
          <a:p>
            <a:pPr lvl="1"/>
            <a:r>
              <a:rPr lang="en-US" dirty="0"/>
              <a:t>Standalone and non-standalone operations</a:t>
            </a:r>
          </a:p>
          <a:p>
            <a:pPr lvl="0"/>
            <a:r>
              <a:rPr lang="en-US" dirty="0" smtClean="0"/>
              <a:t>RAN1 </a:t>
            </a:r>
            <a:r>
              <a:rPr lang="en-US" dirty="0"/>
              <a:t>should take at least following requirements into account to design initial access</a:t>
            </a:r>
          </a:p>
          <a:p>
            <a:pPr lvl="1"/>
            <a:r>
              <a:rPr lang="en-US" dirty="0"/>
              <a:t>Providing at least following functionalities</a:t>
            </a:r>
          </a:p>
          <a:p>
            <a:pPr lvl="2"/>
            <a:r>
              <a:rPr lang="en-US" dirty="0"/>
              <a:t>Detection of NR cell and its ID</a:t>
            </a:r>
          </a:p>
          <a:p>
            <a:pPr lvl="3"/>
            <a:r>
              <a:rPr lang="en-US" dirty="0"/>
              <a:t>Note: In this context, NR cell corresponds one or multiple TRP(s)</a:t>
            </a:r>
          </a:p>
          <a:p>
            <a:pPr lvl="2"/>
            <a:r>
              <a:rPr lang="en-US" dirty="0"/>
              <a:t>Initial time/frequency synchronization to the cell</a:t>
            </a:r>
          </a:p>
          <a:p>
            <a:pPr lvl="2"/>
            <a:r>
              <a:rPr lang="en-US" dirty="0"/>
              <a:t>Providing necessary information for random access</a:t>
            </a:r>
          </a:p>
          <a:p>
            <a:pPr lvl="1"/>
            <a:r>
              <a:rPr lang="en-US" dirty="0"/>
              <a:t>Providing sufficient number of the identity values to allow deployment flexibility</a:t>
            </a:r>
          </a:p>
          <a:p>
            <a:pPr lvl="1"/>
            <a:r>
              <a:rPr lang="en-US" dirty="0"/>
              <a:t>FFS: supporting efficient mobility</a:t>
            </a:r>
          </a:p>
          <a:p>
            <a:pPr lvl="1"/>
            <a:r>
              <a:rPr lang="en-US" dirty="0"/>
              <a:t>FFS: supporting efficient inter-RAT measurement</a:t>
            </a:r>
          </a:p>
          <a:p>
            <a:pPr lvl="1"/>
            <a:r>
              <a:rPr lang="en-US" dirty="0"/>
              <a:t>Reducing the frequency hypothesis UE needs to search for compared to LTE</a:t>
            </a:r>
          </a:p>
          <a:p>
            <a:pPr lvl="1"/>
            <a:r>
              <a:rPr lang="en-US" dirty="0"/>
              <a:t>FFS: detecting beam ID(s</a:t>
            </a:r>
            <a:r>
              <a:rPr lang="en-US" dirty="0" smtClean="0"/>
              <a:t>)”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22117" y="6463145"/>
            <a:ext cx="7512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R1-167944, “WF on NR Initial Access”, </a:t>
            </a:r>
            <a:r>
              <a:rPr kumimoji="1" lang="en-US" altLang="zh-CN" dirty="0" smtClean="0"/>
              <a:t>3GPP TSG RAN WG1 Meeting #86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641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043064" cy="1325563"/>
          </a:xfrm>
        </p:spPr>
        <p:txBody>
          <a:bodyPr/>
          <a:lstStyle/>
          <a:p>
            <a:pPr algn="ctr"/>
            <a:r>
              <a:rPr lang="en-US" dirty="0" smtClean="0"/>
              <a:t>Multiplexing Options of SYNC and Broadcast Signals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As in the legacy LTE synchronization, the sync transmission should at least consist </a:t>
            </a:r>
            <a:r>
              <a:rPr lang="en-US" dirty="0" smtClean="0"/>
              <a:t>of</a:t>
            </a:r>
          </a:p>
          <a:p>
            <a:pPr lvl="1"/>
            <a:r>
              <a:rPr lang="en-US" dirty="0"/>
              <a:t>A primary sync signal (PSS): to provide timing and frequency synchronization and some part of cell ID.</a:t>
            </a:r>
          </a:p>
          <a:p>
            <a:pPr lvl="1"/>
            <a:r>
              <a:rPr lang="en-US" dirty="0"/>
              <a:t>A secondary sync signal (SSS): to provide the full cell ID and also some information about the sub-frame/frame index number. 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Broadcast channel (PBCH) should provide the minimum system information required for initial UL transmission (</a:t>
            </a:r>
            <a:r>
              <a:rPr lang="en-US" dirty="0"/>
              <a:t>may not include all information needed for serving cell selection)</a:t>
            </a:r>
            <a:endParaRPr lang="en-US" dirty="0" smtClean="0"/>
          </a:p>
          <a:p>
            <a:pPr lvl="1"/>
            <a:endParaRPr lang="en-US" dirty="0" smtClean="0"/>
          </a:p>
          <a:p>
            <a:r>
              <a:rPr lang="en-US" dirty="0"/>
              <a:t>There are different options for multiplexing PSS/SSS/PBCH: (a) TDM, (b) FDM, or (c) any combination of the two. </a:t>
            </a:r>
          </a:p>
          <a:p>
            <a:endParaRPr lang="en-US" dirty="0"/>
          </a:p>
          <a:p>
            <a:pPr marL="457200" lvl="1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72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FDM vs TDM of SYNC and Broadcast Signals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3997055"/>
              </p:ext>
            </p:extLst>
          </p:nvPr>
        </p:nvGraphicFramePr>
        <p:xfrm>
          <a:off x="838201" y="1677269"/>
          <a:ext cx="6882243" cy="3861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4669"/>
                <a:gridCol w="1299082"/>
                <a:gridCol w="1400607"/>
                <a:gridCol w="1957885"/>
              </a:tblGrid>
              <a:tr h="33442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</a:rPr>
                        <a:t>Aspect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TDM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FDM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</a:rPr>
                        <a:t>comments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3531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Subcarrier spacing (CP and duration of each sync sub-symbol)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Wider (shorter)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Narrower (longer)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391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Timing Estimation accuracy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Better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Worse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Finer TD samples in TDM approach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15873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PAPR of PSS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Better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Worse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ZC-based PSS maintains good PAPR if not FDMed with other signals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391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PBCH demodulation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SSS used as the reference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Needs dedicated reference tones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TDM provides better resource utilization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43915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Sensitivity to frequency offset/ phase noise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Less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More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442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Initial cell search complexity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Comparable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 smtClean="0">
                          <a:effectLst/>
                          <a:latin typeface="+mn-lt"/>
                          <a:ea typeface="+mn-ea"/>
                        </a:rPr>
                        <a:t>See</a:t>
                      </a:r>
                      <a:r>
                        <a:rPr lang="en-US" sz="1100" baseline="0" dirty="0" smtClean="0">
                          <a:effectLst/>
                          <a:latin typeface="+mn-lt"/>
                          <a:ea typeface="+mn-ea"/>
                        </a:rPr>
                        <a:t> note 1 of [2]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522248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Neighbor cell search complexity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(in async standalone mode)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Worse (4X)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Better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See note </a:t>
                      </a:r>
                      <a:r>
                        <a:rPr lang="en-US" sz="1100" dirty="0" smtClean="0">
                          <a:effectLst/>
                        </a:rPr>
                        <a:t>1 of [2]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442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Frequency estimation accuracy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Better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Worse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See note </a:t>
                      </a:r>
                      <a:r>
                        <a:rPr lang="en-US" sz="1100" dirty="0" smtClean="0">
                          <a:effectLst/>
                        </a:rPr>
                        <a:t>2 of [2]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34422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Receive beam selection latency 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</a:rPr>
                        <a:t>Better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Worse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</a:rPr>
                        <a:t>See note </a:t>
                      </a:r>
                      <a:r>
                        <a:rPr lang="en-US" sz="1100" dirty="0" smtClean="0">
                          <a:effectLst/>
                        </a:rPr>
                        <a:t>3 of [2]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5754631"/>
              </p:ext>
            </p:extLst>
          </p:nvPr>
        </p:nvGraphicFramePr>
        <p:xfrm>
          <a:off x="8515350" y="2514382"/>
          <a:ext cx="2838450" cy="2657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3" imgW="3042610" imgH="2746390" progId="Visio.Drawing.11">
                  <p:embed/>
                </p:oleObj>
              </mc:Choice>
              <mc:Fallback>
                <p:oleObj r:id="rId3" imgW="3042610" imgH="274639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5350" y="2514382"/>
                        <a:ext cx="2838450" cy="2657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2117" y="6328063"/>
            <a:ext cx="7512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</a:t>
            </a:r>
            <a:r>
              <a:rPr lang="en-US" dirty="0" smtClean="0"/>
              <a:t>. R1-1610159, “Multi-beam SYNC Design”, </a:t>
            </a:r>
            <a:r>
              <a:rPr kumimoji="1" lang="en-US" altLang="zh-CN" dirty="0" smtClean="0"/>
              <a:t>3GPP TSG RAN WG1 Meeting #86b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836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 smtClean="0"/>
              <a:t>NR supports the time division multiplexing of PSSS, SSS and PBCH signals in both sub-6 GHz and over-6 GHz band</a:t>
            </a:r>
          </a:p>
        </p:txBody>
      </p:sp>
    </p:spTree>
    <p:extLst>
      <p:ext uri="{BB962C8B-B14F-4D97-AF65-F5344CB8AC3E}">
        <p14:creationId xmlns:p14="http://schemas.microsoft.com/office/powerpoint/2010/main" val="3388402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510</Words>
  <Application>Microsoft Office PowerPoint</Application>
  <PresentationFormat>Widescreen</PresentationFormat>
  <Paragraphs>81</Paragraphs>
  <Slides>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Gulim</vt:lpstr>
      <vt:lpstr>ＭＳ Ｐゴシック</vt:lpstr>
      <vt:lpstr>宋体</vt:lpstr>
      <vt:lpstr>Arial</vt:lpstr>
      <vt:lpstr>Calibri</vt:lpstr>
      <vt:lpstr>Calibri Light</vt:lpstr>
      <vt:lpstr>Times New Roman</vt:lpstr>
      <vt:lpstr>Office Theme</vt:lpstr>
      <vt:lpstr>Visio.Drawing.11</vt:lpstr>
      <vt:lpstr> WF on Multiplexing of SYNC and Broadcast Signals</vt:lpstr>
      <vt:lpstr>Background</vt:lpstr>
      <vt:lpstr>Multiplexing Options of SYNC and Broadcast Signals</vt:lpstr>
      <vt:lpstr>FDM vs TDM of SYNC and Broadcast Signals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Multiplexing of SYNC and Broadcast Signals</dc:title>
  <dc:creator>Islam, Nazmul</dc:creator>
  <cp:lastModifiedBy>Islam, Nazmul</cp:lastModifiedBy>
  <cp:revision>14</cp:revision>
  <dcterms:created xsi:type="dcterms:W3CDTF">2016-10-10T10:49:29Z</dcterms:created>
  <dcterms:modified xsi:type="dcterms:W3CDTF">2016-10-10T20:40:58Z</dcterms:modified>
</cp:coreProperties>
</file>