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MIMO transmission based on multiple antenna panels</a:t>
            </a:r>
            <a:endParaRPr lang="en-US" altLang="zh-CN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15129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</a:t>
            </a:r>
            <a:r>
              <a:rPr lang="en-US" altLang="zh-CN" sz="2800" dirty="0" smtClean="0"/>
              <a:t> …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R1-1610519 </a:t>
            </a:r>
            <a:r>
              <a:rPr lang="en-GB" sz="2400" b="1" dirty="0" smtClean="0"/>
              <a:t>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33400" y="990600"/>
            <a:ext cx="8305800" cy="571500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Support at least the following different multi-panel structures at both TRP and UE</a:t>
            </a:r>
          </a:p>
          <a:p>
            <a:pPr lvl="1"/>
            <a:r>
              <a:rPr lang="en-US" altLang="zh-CN" sz="2000" u="sng" dirty="0" smtClean="0"/>
              <a:t>Uniform panel array: </a:t>
            </a:r>
            <a:r>
              <a:rPr lang="en-US" altLang="zh-CN" sz="2000" dirty="0" smtClean="0"/>
              <a:t>antenna elements with the same polarization from multiple panels are uniformly distributed in horizontal and vertical dimensions respectively (see Fig.1(a))</a:t>
            </a:r>
          </a:p>
          <a:p>
            <a:pPr lvl="1"/>
            <a:r>
              <a:rPr lang="en-US" altLang="zh-CN" sz="2000" u="sng" dirty="0" smtClean="0"/>
              <a:t>Non-uniform panel array:</a:t>
            </a:r>
            <a:r>
              <a:rPr lang="en-US" altLang="zh-CN" sz="2000" dirty="0" smtClean="0"/>
              <a:t> antenna elements with same polarization from multiple panels are not uniformly distributed in horizontal or vertical dimension (see Fig.1(b))</a:t>
            </a:r>
          </a:p>
          <a:p>
            <a:r>
              <a:rPr lang="en-GB" altLang="zh-CN" sz="2000" dirty="0" smtClean="0"/>
              <a:t>Study the non-coherent MIMO transmission based on multi-panel structures at TRP or UE</a:t>
            </a:r>
          </a:p>
          <a:p>
            <a:pPr lvl="1"/>
            <a:r>
              <a:rPr lang="en-GB" altLang="zh-CN" sz="2000" dirty="0" smtClean="0"/>
              <a:t>Interference hypothesis and measurement</a:t>
            </a:r>
          </a:p>
          <a:p>
            <a:r>
              <a:rPr lang="en-GB" altLang="zh-CN" sz="2000" dirty="0" smtClean="0"/>
              <a:t>Study the coherent MIMO transmission based on non-uniform panel structure at TRP or UE</a:t>
            </a:r>
          </a:p>
          <a:p>
            <a:pPr lvl="1"/>
            <a:r>
              <a:rPr lang="en-GB" altLang="zh-CN" sz="2000" dirty="0" smtClean="0"/>
              <a:t>Codebook design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76200" y="849973"/>
          <a:ext cx="8915400" cy="4788827"/>
        </p:xfrm>
        <a:graphic>
          <a:graphicData uri="http://schemas.openxmlformats.org/presentationml/2006/ole">
            <p:oleObj spid="_x0000_s16386" name="Visio" r:id="rId3" imgW="11128934" imgH="5959831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066800" y="5574268"/>
            <a:ext cx="223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edge,H</a:t>
            </a:r>
            <a:r>
              <a:rPr lang="en-US" altLang="zh-CN" b="1" baseline="-25000" dirty="0" smtClean="0"/>
              <a:t> </a:t>
            </a:r>
            <a:r>
              <a:rPr lang="en-US" altLang="zh-CN" b="1" dirty="0" smtClean="0"/>
              <a:t>=</a:t>
            </a:r>
            <a:r>
              <a:rPr lang="en-US" altLang="zh-CN" b="1" baseline="-25000" dirty="0" smtClean="0"/>
              <a:t>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H</a:t>
            </a:r>
            <a:r>
              <a:rPr lang="en-US" altLang="zh-CN" b="1" dirty="0" smtClean="0"/>
              <a:t>,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edge,V</a:t>
            </a:r>
            <a:r>
              <a:rPr lang="en-US" altLang="zh-CN" b="1" baseline="-25000" dirty="0" smtClean="0"/>
              <a:t> </a:t>
            </a:r>
            <a:r>
              <a:rPr lang="en-US" altLang="zh-CN" b="1" dirty="0" smtClean="0"/>
              <a:t>=</a:t>
            </a:r>
            <a:r>
              <a:rPr lang="en-US" altLang="zh-CN" b="1" baseline="-25000" dirty="0" smtClean="0"/>
              <a:t>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V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19800" y="5574268"/>
            <a:ext cx="2355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edge,H</a:t>
            </a:r>
            <a:r>
              <a:rPr lang="en-US" altLang="zh-CN" b="1" baseline="-25000" dirty="0" smtClean="0"/>
              <a:t>  </a:t>
            </a:r>
            <a:r>
              <a:rPr lang="en-US" altLang="zh-CN" b="1" dirty="0" smtClean="0"/>
              <a:t>≠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H</a:t>
            </a:r>
            <a:r>
              <a:rPr lang="en-US" altLang="zh-CN" b="1" dirty="0" smtClean="0"/>
              <a:t>,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edge,V</a:t>
            </a:r>
            <a:r>
              <a:rPr lang="en-US" altLang="zh-CN" b="1" baseline="-25000" dirty="0" smtClean="0"/>
              <a:t> </a:t>
            </a:r>
            <a:r>
              <a:rPr lang="en-US" altLang="zh-CN" b="1" dirty="0" smtClean="0"/>
              <a:t>≠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V</a:t>
            </a:r>
            <a:r>
              <a:rPr lang="en-US" altLang="zh-CN" b="1" i="1" dirty="0" smtClean="0"/>
              <a:t> </a:t>
            </a:r>
            <a:endParaRPr lang="zh-CN" altLang="en-US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381000" y="6172200"/>
            <a:ext cx="8686800" cy="533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2400" dirty="0" smtClean="0"/>
              <a:t>Fig.1 Uniform and non-uniform antenna panel structures</a:t>
            </a:r>
            <a:endParaRPr lang="en-GB" altLang="zh-CN" sz="2000" dirty="0" smtClean="0"/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5868</TotalTime>
  <Words>144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Visio</vt:lpstr>
      <vt:lpstr>幻灯片 1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511</cp:revision>
  <dcterms:created xsi:type="dcterms:W3CDTF">2016-03-24T01:14:08Z</dcterms:created>
  <dcterms:modified xsi:type="dcterms:W3CDTF">2016-10-11T14:57:03Z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(3)3rvmZrOFjZ91T10lpJZen7emSvd7tsRosVO0J/MtUim1jsi2eSkKSG3vOqxJFcs6FI2XcO5i
zVA/T9/Q2vvklp3+ua2peE3ZYMBvcO0+8JdwkKU97nsb7GfwQgiLBzeCTJmCb3F1z8TMBLBW
qIVnYnfgOg+1hXJ4ahZLcodyQZWbZP2PJ70vUKCqDO7BATKvAuBQlnvx5izQNJO8Q6Jsftoe
5LSSiBTZVRNEXqJFrr</vt:lpwstr>
  </property>
  <property fmtid="{D5CDD505-2E9C-101B-9397-08002B2CF9AE}" pid="9" name="_2015_ms_pID_7253431">
    <vt:lpwstr>wM0xH+TPU0zfiJaqsBGC1omZSiC5r5dDDRw3PNOy2/EYQvQ7R83szR
2oqw7R6wEzDpfRTUlQQBYD3ATyoqmm/bnvmIZFY2Y5UOj5IXPK7yy1ABu/+WHpBhEiWVVH/7
3zzpqGfbD8O9/dg+V9pi4Ihun8p0tsdx0ox8gHj+g0akicPIHCtu+TFg9b7qTqnW39O/eWls
n/ZA4TCDXSF5Zm/p4Crs8aLt+4Y7H3G5wmzT</vt:lpwstr>
  </property>
  <property fmtid="{D5CDD505-2E9C-101B-9397-08002B2CF9AE}" pid="10" name="_2015_ms_pID_7253432">
    <vt:lpwstr>jsR7Es9ePl24OrLDtQC5+ZS1rTGULHoXGx9N
5zI6BMg7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1476167803</vt:lpwstr>
  </property>
</Properties>
</file>