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82" r:id="rId4"/>
    <p:sldId id="285" r:id="rId5"/>
    <p:sldId id="286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lof Liberg" initials="OL" lastIdx="2" clrIdx="0">
    <p:extLst>
      <p:ext uri="{19B8F6BF-5375-455C-9EA6-DF929625EA0E}">
        <p15:presenceInfo xmlns:p15="http://schemas.microsoft.com/office/powerpoint/2012/main" userId="S-1-5-21-1538607324-3213881460-940295383-24526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09" autoAdjust="0"/>
    <p:restoredTop sz="94660"/>
  </p:normalViewPr>
  <p:slideViewPr>
    <p:cSldViewPr>
      <p:cViewPr varScale="1">
        <p:scale>
          <a:sx n="88" d="100"/>
          <a:sy n="88" d="100"/>
        </p:scale>
        <p:origin x="81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Post RAN#86bis: </a:t>
            </a:r>
            <a:br>
              <a:rPr lang="en-US" altLang="zh-CN" dirty="0"/>
            </a:br>
            <a:r>
              <a:rPr lang="en-US" altLang="zh-CN" dirty="0"/>
              <a:t>Email discussion 86b-16</a:t>
            </a:r>
            <a:br>
              <a:rPr lang="en-US" altLang="zh-CN" dirty="0"/>
            </a:br>
            <a:r>
              <a:rPr lang="en-US" altLang="zh-CN" dirty="0"/>
              <a:t>-</a:t>
            </a:r>
            <a:br>
              <a:rPr lang="en-US" altLang="zh-CN" dirty="0"/>
            </a:br>
            <a:r>
              <a:rPr lang="en-US" altLang="zh-CN" dirty="0"/>
              <a:t>New Transport Block Size (TBS) tables for Rel-14 NB-</a:t>
            </a:r>
            <a:r>
              <a:rPr lang="en-US" altLang="zh-CN" dirty="0" err="1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108520" y="6309320"/>
            <a:ext cx="2264296" cy="697632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Ericsson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R1-1611073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#86bis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10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– 14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Oct 2016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7.2.9.4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email discussion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748680"/>
          </a:xfrm>
        </p:spPr>
        <p:txBody>
          <a:bodyPr>
            <a:normAutofit fontScale="77500" lnSpcReduction="20000"/>
          </a:bodyPr>
          <a:lstStyle/>
          <a:p>
            <a:r>
              <a:rPr lang="en-US" sz="2000" dirty="0"/>
              <a:t>Ericsson triggered the email discussion by sending out the slides 3, 4, 5 and proposing to agree the TBS tables on slide 4, 5.</a:t>
            </a:r>
          </a:p>
          <a:p>
            <a:r>
              <a:rPr lang="en-US" sz="2000" dirty="0"/>
              <a:t>The email discussion is summarized in the below table.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5725090"/>
              </p:ext>
            </p:extLst>
          </p:nvPr>
        </p:nvGraphicFramePr>
        <p:xfrm>
          <a:off x="899592" y="2091115"/>
          <a:ext cx="7920879" cy="38777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2626689337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3020463640"/>
                    </a:ext>
                  </a:extLst>
                </a:gridCol>
                <a:gridCol w="5184575">
                  <a:extLst>
                    <a:ext uri="{9D8B030D-6E8A-4147-A177-3AD203B41FA5}">
                      <a16:colId xmlns:a16="http://schemas.microsoft.com/office/drawing/2014/main" val="3222491153"/>
                    </a:ext>
                  </a:extLst>
                </a:gridCol>
              </a:tblGrid>
              <a:tr h="303740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Source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Comment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997508"/>
                  </a:ext>
                </a:extLst>
              </a:tr>
              <a:tr h="297836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Oct 18</a:t>
                      </a:r>
                      <a:r>
                        <a:rPr lang="en-US" sz="1100" baseline="30000" dirty="0">
                          <a:solidFill>
                            <a:schemeClr val="tx1"/>
                          </a:solidFill>
                        </a:rPr>
                        <a:t>th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Huawei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States support for the proposed TBS tables.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4268856"/>
                  </a:ext>
                </a:extLst>
              </a:tr>
              <a:tr h="297836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Oct 18</a:t>
                      </a:r>
                      <a:r>
                        <a:rPr lang="en-US" sz="1100" baseline="30000" dirty="0">
                          <a:solidFill>
                            <a:schemeClr val="tx1"/>
                          </a:solidFill>
                        </a:rPr>
                        <a:t>th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Nokia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States support for the proposed TBS tables.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485755"/>
                  </a:ext>
                </a:extLst>
              </a:tr>
              <a:tr h="297836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Oct 19</a:t>
                      </a:r>
                      <a:r>
                        <a:rPr lang="en-US" sz="1100" baseline="30000" dirty="0">
                          <a:solidFill>
                            <a:schemeClr val="tx1"/>
                          </a:solidFill>
                        </a:rPr>
                        <a:t>th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Mediatek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States support for the proposed TBS tables.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1441703"/>
                  </a:ext>
                </a:extLst>
              </a:tr>
              <a:tr h="297836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Oct 19</a:t>
                      </a:r>
                      <a:r>
                        <a:rPr lang="en-US" sz="1100" baseline="30000" dirty="0">
                          <a:solidFill>
                            <a:schemeClr val="tx1"/>
                          </a:solidFill>
                        </a:rPr>
                        <a:t>th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ZTE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Proposes an alignment with existing NPUSCH TBSs.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0252919"/>
                  </a:ext>
                </a:extLst>
              </a:tr>
              <a:tr h="297836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Oct 20</a:t>
                      </a:r>
                      <a:r>
                        <a:rPr lang="en-US" sz="1100" baseline="30000" dirty="0">
                          <a:solidFill>
                            <a:schemeClr val="tx1"/>
                          </a:solidFill>
                        </a:rPr>
                        <a:t>th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Huawei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Iterates support for the proposed TBS tables.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1975963"/>
                  </a:ext>
                </a:extLst>
              </a:tr>
              <a:tr h="297836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Oct 20</a:t>
                      </a:r>
                      <a:r>
                        <a:rPr lang="en-US" sz="1100" baseline="30000" dirty="0">
                          <a:solidFill>
                            <a:schemeClr val="tx1"/>
                          </a:solidFill>
                        </a:rPr>
                        <a:t>th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NTT DOCOMO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States support for the proposed TBS tables.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6374979"/>
                  </a:ext>
                </a:extLst>
              </a:tr>
              <a:tr h="297836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Oct 20</a:t>
                      </a:r>
                      <a:r>
                        <a:rPr lang="en-US" sz="1100" baseline="30000" dirty="0">
                          <a:solidFill>
                            <a:schemeClr val="tx1"/>
                          </a:solidFill>
                        </a:rPr>
                        <a:t>th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Ericsson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Iterates support for the proposed TBS tables.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571256"/>
                  </a:ext>
                </a:extLst>
              </a:tr>
              <a:tr h="297836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Oct 21</a:t>
                      </a:r>
                      <a:r>
                        <a:rPr lang="en-US" sz="1100" baseline="30000" dirty="0">
                          <a:solidFill>
                            <a:schemeClr val="tx1"/>
                          </a:solidFill>
                        </a:rPr>
                        <a:t>th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Qualcomm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Are “ok” with the proposed TBS tables.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8447952"/>
                  </a:ext>
                </a:extLst>
              </a:tr>
              <a:tr h="2978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Oct 21</a:t>
                      </a:r>
                      <a:r>
                        <a:rPr lang="en-US" sz="1100" baseline="30000" dirty="0">
                          <a:solidFill>
                            <a:schemeClr val="tx1"/>
                          </a:solidFill>
                        </a:rPr>
                        <a:t>th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ZTE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Provides further information on the benefits to align with existing NPUSCH tables.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5719906"/>
                  </a:ext>
                </a:extLst>
              </a:tr>
              <a:tr h="297836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Oct 21</a:t>
                      </a:r>
                      <a:r>
                        <a:rPr lang="en-US" sz="1100" baseline="30000" dirty="0">
                          <a:solidFill>
                            <a:schemeClr val="tx1"/>
                          </a:solidFill>
                        </a:rPr>
                        <a:t>th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err="1">
                          <a:solidFill>
                            <a:schemeClr val="tx1"/>
                          </a:solidFill>
                        </a:rPr>
                        <a:t>Mediatek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Iterates support for the proposed TBS tables.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1682904"/>
                  </a:ext>
                </a:extLst>
              </a:tr>
              <a:tr h="297836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Oct 21</a:t>
                      </a:r>
                      <a:r>
                        <a:rPr lang="en-US" sz="1100" baseline="30000" dirty="0">
                          <a:solidFill>
                            <a:schemeClr val="tx1"/>
                          </a:solidFill>
                        </a:rPr>
                        <a:t>th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ZTE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Accepts the proposal to follow the majority view.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7684111"/>
                  </a:ext>
                </a:extLst>
              </a:tr>
              <a:tr h="2978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Oct 22</a:t>
                      </a:r>
                      <a:r>
                        <a:rPr lang="en-US" sz="1100" baseline="30000" dirty="0">
                          <a:solidFill>
                            <a:schemeClr val="tx1"/>
                          </a:solidFill>
                        </a:rPr>
                        <a:t>nd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RAN1 chair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Declares the TBS tables agreed.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36138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8806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/>
              <a:t>The revised WID of Rel-14 NB-</a:t>
            </a:r>
            <a:r>
              <a:rPr lang="en-US" sz="2400" dirty="0" err="1"/>
              <a:t>IoT</a:t>
            </a:r>
            <a:r>
              <a:rPr lang="en-US" sz="2400" dirty="0"/>
              <a:t> enhancements includes the support of two HARQ processes and increased TBS for power consumption and latency reduction.</a:t>
            </a:r>
          </a:p>
          <a:p>
            <a:pPr lvl="1"/>
            <a:r>
              <a:rPr lang="en-US" sz="2000" dirty="0"/>
              <a:t>In Rel-13 the max UL TBS was limited to 1000, while the max DL TBS was limited to 680 bit. </a:t>
            </a:r>
          </a:p>
          <a:p>
            <a:pPr lvl="1"/>
            <a:r>
              <a:rPr lang="en-US" sz="2000" dirty="0"/>
              <a:t>The Rel-13 TBS tables are designed with a fine TBS granularity to optimize UE energy consumption, and with similar code rate across the rows in the TBS table.</a:t>
            </a:r>
          </a:p>
          <a:p>
            <a:pPr lvl="1"/>
            <a:r>
              <a:rPr lang="en-US" sz="2000" dirty="0"/>
              <a:t>At RAN1#86bis it was agreed to increase the max UL TBS to 1800 bits and the max DL TBS to 1352 bits.</a:t>
            </a:r>
          </a:p>
          <a:p>
            <a:pPr lvl="1"/>
            <a:r>
              <a:rPr lang="en-US" sz="2000" dirty="0"/>
              <a:t>In the following slides two TBS tables are proposed for Rel-14 NB-</a:t>
            </a:r>
            <a:r>
              <a:rPr lang="en-US" sz="2000" dirty="0" err="1"/>
              <a:t>IoT</a:t>
            </a:r>
            <a:r>
              <a:rPr lang="en-US" sz="2000" dirty="0"/>
              <a:t> that builds on the Rel-13 NB-</a:t>
            </a:r>
            <a:r>
              <a:rPr lang="en-US" sz="2000" dirty="0" err="1"/>
              <a:t>IoT</a:t>
            </a:r>
            <a:r>
              <a:rPr lang="en-US" sz="2000" dirty="0"/>
              <a:t> and LTE TBS tables and accommodates the new maximum TBSs.</a:t>
            </a:r>
          </a:p>
          <a:p>
            <a:endParaRPr lang="en-US" sz="2400" dirty="0"/>
          </a:p>
          <a:p>
            <a:endParaRPr lang="en-US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345076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NPDSCH TBS Table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05063"/>
          </a:xfrm>
        </p:spPr>
        <p:txBody>
          <a:bodyPr>
            <a:normAutofit/>
          </a:bodyPr>
          <a:lstStyle/>
          <a:p>
            <a:r>
              <a:rPr lang="en-US" sz="2400" dirty="0"/>
              <a:t>TS 36.213 Table 16.4.1.5.1-1 defines the NPDSCH Transport block size (TBS) table.</a:t>
            </a:r>
          </a:p>
          <a:p>
            <a:r>
              <a:rPr lang="en-US" sz="2400" dirty="0"/>
              <a:t>An update table is proposed below with the new entries highlighted in yellow.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1837734"/>
              </p:ext>
            </p:extLst>
          </p:nvPr>
        </p:nvGraphicFramePr>
        <p:xfrm>
          <a:off x="2461799" y="3513936"/>
          <a:ext cx="4220401" cy="1859280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393065">
                  <a:extLst>
                    <a:ext uri="{9D8B030D-6E8A-4147-A177-3AD203B41FA5}">
                      <a16:colId xmlns:a16="http://schemas.microsoft.com/office/drawing/2014/main" val="3719418300"/>
                    </a:ext>
                  </a:extLst>
                </a:gridCol>
                <a:gridCol w="442960">
                  <a:extLst>
                    <a:ext uri="{9D8B030D-6E8A-4147-A177-3AD203B41FA5}">
                      <a16:colId xmlns:a16="http://schemas.microsoft.com/office/drawing/2014/main" val="1255865297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870960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689794793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657854371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486939788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1828445168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348380861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664663175"/>
                    </a:ext>
                  </a:extLst>
                </a:gridCol>
              </a:tblGrid>
              <a:tr h="63411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GB" sz="900" b="1" baseline="-25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TBS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baseline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GB" sz="900" b="1" baseline="-25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SF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97934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</a:rPr>
                        <a:t>0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</a:rPr>
                        <a:t>1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</a:rPr>
                        <a:t>2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3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4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5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6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7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95778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88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152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695858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88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144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176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344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762291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72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144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176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208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424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437641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40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104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176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256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440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568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685096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408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552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680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00322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72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144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424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504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680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872 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36753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88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176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392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504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808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1032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31517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104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472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584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680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968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1224 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8725560"/>
                  </a:ext>
                </a:extLst>
              </a:tr>
              <a:tr h="10987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392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536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680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808 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1096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  <a:ea typeface="MS Mincho" panose="02020609040205080304" pitchFamily="49" charset="-128"/>
                        </a:rPr>
                        <a:t>1352</a:t>
                      </a:r>
                      <a:endParaRPr lang="en-US" sz="1000" dirty="0">
                        <a:effectLst/>
                        <a:latin typeface="+mn-lt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5634967"/>
                  </a:ext>
                </a:extLst>
              </a:tr>
              <a:tr h="6856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9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136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296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456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616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776 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936</a:t>
                      </a: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1256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5731980"/>
                  </a:ext>
                </a:extLst>
              </a:tr>
              <a:tr h="6017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144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328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504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680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872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1032 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1352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949602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176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376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584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776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1000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1192 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354477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440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680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904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1128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1352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221803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27617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NPUSCH TBS Table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19"/>
          </a:xfrm>
        </p:spPr>
        <p:txBody>
          <a:bodyPr>
            <a:normAutofit/>
          </a:bodyPr>
          <a:lstStyle/>
          <a:p>
            <a:r>
              <a:rPr lang="en-US" sz="2400" dirty="0"/>
              <a:t>TS 36.213 Table 16.5.1.2-2 defines the NPUSCH Transport block size (TBS) table.</a:t>
            </a:r>
          </a:p>
          <a:p>
            <a:r>
              <a:rPr lang="en-US" sz="2400" dirty="0"/>
              <a:t>An update table is proposed below with the new entries highlighted in yellow.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9590865"/>
              </p:ext>
            </p:extLst>
          </p:nvPr>
        </p:nvGraphicFramePr>
        <p:xfrm>
          <a:off x="2555776" y="3356992"/>
          <a:ext cx="4220401" cy="1859280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393065">
                  <a:extLst>
                    <a:ext uri="{9D8B030D-6E8A-4147-A177-3AD203B41FA5}">
                      <a16:colId xmlns:a16="http://schemas.microsoft.com/office/drawing/2014/main" val="3719418300"/>
                    </a:ext>
                  </a:extLst>
                </a:gridCol>
                <a:gridCol w="442960">
                  <a:extLst>
                    <a:ext uri="{9D8B030D-6E8A-4147-A177-3AD203B41FA5}">
                      <a16:colId xmlns:a16="http://schemas.microsoft.com/office/drawing/2014/main" val="1255865297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870960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689794793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657854371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486939788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1828445168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348380861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664663175"/>
                    </a:ext>
                  </a:extLst>
                </a:gridCol>
              </a:tblGrid>
              <a:tr h="63411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GB" sz="900" b="1" baseline="-25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TBS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baseline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GB" sz="900" b="1" baseline="-25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RU</a:t>
                      </a: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97934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</a:rPr>
                        <a:t>0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</a:rPr>
                        <a:t>1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</a:rPr>
                        <a:t>2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3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4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5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6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</a:rPr>
                        <a:t>7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95778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256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95858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344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62291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424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37641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440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568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85096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256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552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680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00322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328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424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504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680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872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36753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392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504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31517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472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584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712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1224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8725560"/>
                  </a:ext>
                </a:extLst>
              </a:tr>
              <a:tr h="10987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392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536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680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808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1384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5634967"/>
                  </a:ext>
                </a:extLst>
              </a:tr>
              <a:tr h="6856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9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296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456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776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1256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1544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5731980"/>
                  </a:ext>
                </a:extLst>
              </a:tr>
              <a:tr h="6017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10</a:t>
                      </a:r>
                      <a:endParaRPr lang="en-US" sz="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504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680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872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1384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1800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49602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376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584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776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1192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1608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54477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440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680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1128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1352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1800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21803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60250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13636</TotalTime>
  <Words>650</Words>
  <Application>Microsoft Office PowerPoint</Application>
  <PresentationFormat>On-screen Show (4:3)</PresentationFormat>
  <Paragraphs>323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 Unicode MS</vt:lpstr>
      <vt:lpstr>MS Mincho</vt:lpstr>
      <vt:lpstr>宋体</vt:lpstr>
      <vt:lpstr>Arial</vt:lpstr>
      <vt:lpstr>Calibri</vt:lpstr>
      <vt:lpstr>Times New Roman</vt:lpstr>
      <vt:lpstr>Office Theme</vt:lpstr>
      <vt:lpstr>Post RAN#86bis:  Email discussion 86b-16 - New Transport Block Size (TBS) tables for Rel-14 NB-IoT</vt:lpstr>
      <vt:lpstr>Summary of email discussion</vt:lpstr>
      <vt:lpstr>Background</vt:lpstr>
      <vt:lpstr>NPDSCH TBS Table</vt:lpstr>
      <vt:lpstr>NPUSCH TBS Table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Pagining in non-anchor PRB</dc:title>
  <dc:creator>Yutao Sui</dc:creator>
  <cp:lastModifiedBy>Olof Liberg</cp:lastModifiedBy>
  <cp:revision>1171</cp:revision>
  <dcterms:created xsi:type="dcterms:W3CDTF">2015-04-22T00:12:23Z</dcterms:created>
  <dcterms:modified xsi:type="dcterms:W3CDTF">2016-11-08T09:33:12Z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