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58" r:id="rId4"/>
    <p:sldId id="259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100" autoAdjust="0"/>
  </p:normalViewPr>
  <p:slideViewPr>
    <p:cSldViewPr>
      <p:cViewPr varScale="1">
        <p:scale>
          <a:sx n="126" d="100"/>
          <a:sy n="126" d="100"/>
        </p:scale>
        <p:origin x="-102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92C385-19F3-423E-89EF-1BDEDD09CA20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5A5BBB-C344-4D1E-9766-D561DD2FB6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9668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ko-KR" baseline="0" dirty="0" smtClean="0">
              <a:sym typeface="Wingdings" panose="05000000000000000000" pitchFamily="2" charset="2"/>
            </a:endParaRPr>
          </a:p>
          <a:p>
            <a:pPr marL="228600" indent="-228600">
              <a:buAutoNum type="arabicPeriod"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A5BBB-C344-4D1E-9766-D561DD2FB69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498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7579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003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6702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0963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807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7320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313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5439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3722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36356-D91A-44DA-86C6-C55EA88C14E4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991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36356-D91A-44DA-86C6-C55EA88C14E4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1FD11-30A0-49F6-BAF7-2D092713D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8083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WF on evaluation assumptions </a:t>
            </a:r>
            <a:r>
              <a:rPr lang="en-US" altLang="ko-KR" dirty="0"/>
              <a:t>for </a:t>
            </a:r>
            <a:r>
              <a:rPr lang="en-US" altLang="ko-KR" dirty="0" smtClean="0"/>
              <a:t>tracking of phase rotation and/or frequency offset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</a:t>
            </a:r>
            <a:r>
              <a:rPr lang="en-US" altLang="ja-JP" dirty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Nokia, Huawei, </a:t>
            </a:r>
          </a:p>
          <a:p>
            <a:r>
              <a:rPr lang="en-US" altLang="ja-JP" dirty="0" smtClean="0">
                <a:solidFill>
                  <a:schemeClr val="tx1"/>
                </a:solidFill>
              </a:rPr>
              <a:t>Samsung, Qualcomm, </a:t>
            </a:r>
            <a:r>
              <a:rPr lang="en-US" altLang="ja-JP" dirty="0" err="1" smtClean="0">
                <a:solidFill>
                  <a:schemeClr val="tx1"/>
                </a:solidFill>
              </a:rPr>
              <a:t>InterDigital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KT, ZTE</a:t>
            </a:r>
            <a:endParaRPr lang="en-US" altLang="ja-JP" dirty="0" smtClean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71403" y="323655"/>
            <a:ext cx="15760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R1-1611012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5003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r>
              <a:rPr lang="en-US" altLang="zh-CN" dirty="0" smtClean="0">
                <a:latin typeface="+mj-lt"/>
              </a:rPr>
              <a:t>bis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Lisbon, Portugal, Oct. 10 – 14,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</a:t>
            </a:r>
            <a:r>
              <a:rPr lang="en-US" dirty="0" smtClean="0">
                <a:latin typeface="+mj-lt"/>
              </a:rPr>
              <a:t>4.4.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6524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altLang="ko-KR" dirty="0" smtClean="0"/>
              <a:t>Agreement on RAN1#86bis</a:t>
            </a:r>
          </a:p>
          <a:p>
            <a:pPr marL="0" lvl="0" indent="0">
              <a:buNone/>
            </a:pPr>
            <a:r>
              <a:rPr lang="en-US" altLang="ko-KR" dirty="0" smtClean="0"/>
              <a:t>At </a:t>
            </a:r>
            <a:r>
              <a:rPr lang="en-US" altLang="ko-KR" dirty="0"/>
              <a:t>least the following RSs are supported for NR downlink</a:t>
            </a:r>
            <a:endParaRPr lang="ko-KR" altLang="ko-KR" dirty="0"/>
          </a:p>
          <a:p>
            <a:pPr lvl="1"/>
            <a:r>
              <a:rPr lang="en-US" altLang="ko-KR" dirty="0"/>
              <a:t>CSI-RS: Reference signal with main functionalities of CSI acquisition, beam management</a:t>
            </a:r>
            <a:endParaRPr lang="ko-KR" altLang="ko-KR" dirty="0"/>
          </a:p>
          <a:p>
            <a:pPr lvl="2"/>
            <a:r>
              <a:rPr lang="en-US" altLang="ko-KR" dirty="0"/>
              <a:t>FFS: RRM measurement </a:t>
            </a:r>
            <a:endParaRPr lang="ko-KR" altLang="ko-KR" dirty="0"/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DM-RS: Reference signal with main functionalities of data and control demodulation</a:t>
            </a:r>
            <a:endParaRPr lang="ko-KR" altLang="ko-KR" dirty="0">
              <a:solidFill>
                <a:srgbClr val="FF0000"/>
              </a:solidFill>
            </a:endParaRPr>
          </a:p>
          <a:p>
            <a:pPr lvl="2"/>
            <a:r>
              <a:rPr lang="en-US" altLang="ko-KR" dirty="0"/>
              <a:t>FFS: channel state information estimation and interference estimation</a:t>
            </a:r>
            <a:endParaRPr lang="ko-KR" altLang="ko-KR" dirty="0"/>
          </a:p>
          <a:p>
            <a:pPr lvl="2"/>
            <a:r>
              <a:rPr lang="en-US" altLang="ko-KR" dirty="0"/>
              <a:t>FFS: beam management</a:t>
            </a:r>
            <a:endParaRPr lang="ko-KR" altLang="ko-KR" dirty="0"/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Reference signal for phase tracking</a:t>
            </a:r>
            <a:endParaRPr lang="ko-KR" altLang="ko-KR" dirty="0">
              <a:solidFill>
                <a:srgbClr val="FF0000"/>
              </a:solidFill>
            </a:endParaRPr>
          </a:p>
          <a:p>
            <a:pPr lvl="2"/>
            <a:r>
              <a:rPr lang="en-US" altLang="ko-KR" dirty="0"/>
              <a:t>FFS: Whether DM-RS extension can be applied or not</a:t>
            </a:r>
            <a:endParaRPr lang="ko-KR" altLang="ko-KR" dirty="0"/>
          </a:p>
          <a:p>
            <a:pPr lvl="2"/>
            <a:r>
              <a:rPr lang="en-US" altLang="ko-KR" dirty="0"/>
              <a:t>FFS whether new RS or RS for other functionalities can be used</a:t>
            </a:r>
            <a:endParaRPr lang="ko-KR" altLang="ko-KR" dirty="0"/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Reference signal for time/freq. tracking</a:t>
            </a:r>
            <a:endParaRPr lang="ko-KR" altLang="ko-KR" dirty="0">
              <a:solidFill>
                <a:srgbClr val="FF0000"/>
              </a:solidFill>
            </a:endParaRPr>
          </a:p>
          <a:p>
            <a:pPr lvl="2"/>
            <a:r>
              <a:rPr lang="en-US" altLang="ko-KR" dirty="0"/>
              <a:t>FFS whether new RS or RS for other functionalities can be used</a:t>
            </a:r>
            <a:endParaRPr lang="ko-KR" altLang="ko-KR" dirty="0"/>
          </a:p>
          <a:p>
            <a:pPr lvl="1"/>
            <a:r>
              <a:rPr lang="en-US" altLang="ko-KR" dirty="0"/>
              <a:t>Reference signal for Radio link monitoring</a:t>
            </a:r>
            <a:endParaRPr lang="ko-KR" altLang="ko-KR" dirty="0"/>
          </a:p>
          <a:p>
            <a:pPr lvl="2"/>
            <a:r>
              <a:rPr lang="en-US" altLang="ko-KR" dirty="0"/>
              <a:t>FFS whether new RS or RS for other functionalities can be used</a:t>
            </a:r>
            <a:endParaRPr lang="ko-KR" altLang="ko-KR" dirty="0"/>
          </a:p>
          <a:p>
            <a:pPr lvl="1"/>
            <a:r>
              <a:rPr lang="en-US" altLang="ko-KR" dirty="0"/>
              <a:t>RS for RRM measurement</a:t>
            </a:r>
            <a:endParaRPr lang="ko-KR" altLang="ko-KR" dirty="0"/>
          </a:p>
          <a:p>
            <a:pPr lvl="2"/>
            <a:r>
              <a:rPr lang="en-US" altLang="ko-KR" dirty="0"/>
              <a:t>FFS whether new RS or RS for other functionalities can be used</a:t>
            </a:r>
            <a:endParaRPr lang="ko-KR" altLang="ko-KR" dirty="0"/>
          </a:p>
          <a:p>
            <a:pPr marL="0" lvl="0" indent="0">
              <a:buNone/>
            </a:pPr>
            <a:r>
              <a:rPr lang="en-US" altLang="ko-KR" dirty="0"/>
              <a:t>At least the following RSs are supported for NR uplink</a:t>
            </a:r>
            <a:endParaRPr lang="ko-KR" altLang="ko-KR" dirty="0"/>
          </a:p>
          <a:p>
            <a:pPr lvl="1"/>
            <a:r>
              <a:rPr lang="en-US" altLang="ko-KR" dirty="0"/>
              <a:t>SRS: Reference signal with main functionalities of CSI acquisition, beam management</a:t>
            </a:r>
            <a:endParaRPr lang="ko-KR" altLang="ko-KR" dirty="0"/>
          </a:p>
          <a:p>
            <a:pPr lvl="2"/>
            <a:r>
              <a:rPr lang="en-US" altLang="ko-KR" dirty="0"/>
              <a:t>FFS: RRM measurement</a:t>
            </a:r>
            <a:endParaRPr lang="ko-KR" altLang="ko-KR" dirty="0"/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DM-RS: Reference signal with main functionalities of data and control demodulation</a:t>
            </a:r>
            <a:endParaRPr lang="ko-KR" altLang="ko-KR" dirty="0">
              <a:solidFill>
                <a:srgbClr val="FF0000"/>
              </a:solidFill>
            </a:endParaRPr>
          </a:p>
          <a:p>
            <a:pPr lvl="2"/>
            <a:r>
              <a:rPr lang="en-US" altLang="ko-KR" dirty="0"/>
              <a:t>FFS: beam management</a:t>
            </a:r>
            <a:endParaRPr lang="ko-KR" altLang="ko-KR" dirty="0"/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Reference signal for </a:t>
            </a:r>
            <a:r>
              <a:rPr lang="en-US" altLang="ko-KR" strike="sngStrike" dirty="0">
                <a:solidFill>
                  <a:srgbClr val="FF0000"/>
                </a:solidFill>
              </a:rPr>
              <a:t>time/freq. and/or </a:t>
            </a:r>
            <a:r>
              <a:rPr lang="en-US" altLang="ko-KR" dirty="0">
                <a:solidFill>
                  <a:srgbClr val="FF0000"/>
                </a:solidFill>
              </a:rPr>
              <a:t>phase tracking</a:t>
            </a:r>
            <a:endParaRPr lang="ko-KR" altLang="ko-KR" dirty="0">
              <a:solidFill>
                <a:srgbClr val="FF0000"/>
              </a:solidFill>
            </a:endParaRPr>
          </a:p>
          <a:p>
            <a:pPr lvl="2"/>
            <a:r>
              <a:rPr lang="en-US" altLang="ko-KR" dirty="0"/>
              <a:t>FFS: Whether DM-RS extension can be applied or not</a:t>
            </a:r>
            <a:endParaRPr lang="ko-KR" altLang="ko-KR" dirty="0"/>
          </a:p>
          <a:p>
            <a:pPr lvl="2"/>
            <a:r>
              <a:rPr lang="en-US" altLang="ko-KR" dirty="0"/>
              <a:t>FFS whether new RS or RS for other functionalities can be used</a:t>
            </a:r>
            <a:endParaRPr lang="ko-KR" altLang="ko-KR" dirty="0"/>
          </a:p>
          <a:p>
            <a:pPr lvl="1"/>
            <a:r>
              <a:rPr lang="en-US" altLang="ko-KR" dirty="0"/>
              <a:t>FFS: Reference signal for RRM measurement</a:t>
            </a:r>
            <a:endParaRPr lang="ko-KR" altLang="ko-KR" dirty="0"/>
          </a:p>
          <a:p>
            <a:pPr lvl="2"/>
            <a:r>
              <a:rPr lang="en-US" altLang="ko-KR" dirty="0"/>
              <a:t>FFS whether new RS or RS for other functionalities can be used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296795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Companies are encouraged to evaluate the performance of  </a:t>
            </a:r>
          </a:p>
          <a:p>
            <a:pPr lvl="1"/>
            <a:r>
              <a:rPr lang="en-US" altLang="ko-KR" dirty="0" smtClean="0"/>
              <a:t>phase tracking using RS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frequency tracking usin</a:t>
            </a:r>
            <a:r>
              <a:rPr lang="en-US" altLang="ko-KR" dirty="0" smtClean="0"/>
              <a:t>g RS</a:t>
            </a:r>
            <a:r>
              <a:rPr lang="en-US" altLang="ko-KR" dirty="0" smtClean="0"/>
              <a:t> </a:t>
            </a:r>
            <a:endParaRPr lang="en-US" altLang="ko-KR" dirty="0" smtClean="0"/>
          </a:p>
          <a:p>
            <a:pPr marL="0" indent="0">
              <a:buNone/>
            </a:pPr>
            <a:r>
              <a:rPr lang="en-US" altLang="ko-KR" dirty="0" smtClean="0"/>
              <a:t>based on the table 1 to calibrate the results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>
                <a:solidFill>
                  <a:srgbClr val="FF0000"/>
                </a:solidFill>
              </a:rPr>
              <a:t>FFS: Evaluation </a:t>
            </a:r>
            <a:r>
              <a:rPr lang="en-US" altLang="ko-KR" dirty="0">
                <a:solidFill>
                  <a:srgbClr val="FF0000"/>
                </a:solidFill>
              </a:rPr>
              <a:t>assumptions </a:t>
            </a:r>
            <a:r>
              <a:rPr lang="en-US" altLang="ko-KR" dirty="0" smtClean="0">
                <a:solidFill>
                  <a:srgbClr val="FF0000"/>
                </a:solidFill>
              </a:rPr>
              <a:t>for </a:t>
            </a:r>
            <a:r>
              <a:rPr lang="en-US" altLang="ko-KR" dirty="0">
                <a:solidFill>
                  <a:srgbClr val="FF0000"/>
                </a:solidFill>
              </a:rPr>
              <a:t>m</a:t>
            </a:r>
            <a:r>
              <a:rPr lang="en-US" altLang="ko-KR" dirty="0" smtClean="0">
                <a:solidFill>
                  <a:srgbClr val="FF0000"/>
                </a:solidFill>
              </a:rPr>
              <a:t>ulti-antenna transmission</a:t>
            </a:r>
            <a:endParaRPr lang="en-US" altLang="ko-KR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93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 smtClean="0"/>
              <a:t>Table 1. Link-level evaluation assumptions</a:t>
            </a:r>
            <a:endParaRPr lang="ko-KR" altLang="en-US" sz="3200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2794663"/>
              </p:ext>
            </p:extLst>
          </p:nvPr>
        </p:nvGraphicFramePr>
        <p:xfrm>
          <a:off x="179512" y="1124744"/>
          <a:ext cx="8856328" cy="5319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096344"/>
                <a:gridCol w="5759984"/>
              </a:tblGrid>
              <a:tr h="252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Carrier Frequency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30GHz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Channel </a:t>
                      </a: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Model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171450" indent="-171450" algn="l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ja-JP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AWGN</a:t>
                      </a:r>
                    </a:p>
                    <a:p>
                      <a:pPr marL="171450" indent="-171450" algn="l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ja-JP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CDL-C for 30 GHz</a:t>
                      </a:r>
                      <a:r>
                        <a:rPr lang="en-US" altLang="ja-JP" sz="1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ja-JP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(other CDL models are not precluded),  with delay scaling values of 30 </a:t>
                      </a:r>
                      <a:r>
                        <a:rPr lang="en-US" altLang="ja-JP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ns </a:t>
                      </a:r>
                      <a:r>
                        <a:rPr lang="en-US" altLang="ja-JP" sz="10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and 100ns</a:t>
                      </a:r>
                      <a:r>
                        <a:rPr lang="en-US" altLang="ja-JP" sz="1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ja-JP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with </a:t>
                      </a:r>
                      <a:r>
                        <a:rPr lang="en-US" altLang="ja-JP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combination of ASA and ASD scaling values in sec. 7.7.5.1 in 38.900, for above 6 GHz cases</a:t>
                      </a:r>
                      <a:endParaRPr lang="en-GB" altLang="ja-JP" sz="1000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Phase noise model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Recommendation: Examples in R1-165685</a:t>
                      </a:r>
                    </a:p>
                    <a:p>
                      <a:pPr marL="171450" marR="0" lvl="0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Each company decides phase noise model and should provide the details of phase noise model</a:t>
                      </a:r>
                    </a:p>
                  </a:txBody>
                  <a:tcPr marL="67838" marR="67838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Frequency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Offset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171450" lvl="0" indent="-171450" algn="l" defTabSz="914400" rtl="0" eaLnBrk="1" latinLnBrk="1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+mn-cs"/>
                        </a:rPr>
                        <a:t>Frequency offset in case of non-initial acquisition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+mn-cs"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TRP: uniform distribution +/- 0.05 ppm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UE: 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uniform distribution +/- 0.1 ppm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Evaluation cases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Case 1: Both phase noise and frequency offset</a:t>
                      </a:r>
                    </a:p>
                    <a:p>
                      <a:pPr marL="171450" marR="0" indent="-17145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Case 2: Phase noise only, and no frequency offset</a:t>
                      </a:r>
                    </a:p>
                    <a:p>
                      <a:pPr marL="171450" marR="0" indent="-17145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Case 3: No phase noise, and frequency offset only</a:t>
                      </a:r>
                      <a:endParaRPr lang="en-US" sz="10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Subcarrier </a:t>
                      </a: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Spacing(s)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r>
                        <a:rPr lang="en-GB" altLang="ko-KR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kHz</a:t>
                      </a:r>
                      <a:r>
                        <a:rPr lang="en-GB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120</a:t>
                      </a:r>
                      <a:r>
                        <a:rPr lang="en-GB" altLang="ko-KR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kHz</a:t>
                      </a:r>
                      <a:r>
                        <a:rPr lang="en-GB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240kHz</a:t>
                      </a:r>
                      <a:endParaRPr lang="en-US" sz="10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 of Physical RBs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4,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 32 RBs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Antenna Configuration at the TRP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(4,8,2), with directional antenna element 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HPBW=65</a:t>
                      </a:r>
                      <a:r>
                        <a:rPr lang="en-GB" sz="10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directivity 8dB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Antenna Configuration at the UE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(2,4,2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), with directional antenna element 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(HPBW=90</a:t>
                      </a:r>
                      <a:r>
                        <a:rPr lang="en-GB" sz="10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directivity 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5dB)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Antenna Virtualization</a:t>
                      </a:r>
                      <a:endParaRPr lang="en-US" sz="10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171450" indent="-171450" algn="l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Agreement in R1-1608661 </a:t>
                      </a:r>
                    </a:p>
                  </a:txBody>
                  <a:tcPr marL="67838" marR="67838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Transmission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Scheme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171450" indent="-171450" algn="l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Single antenna transmission scheme (1 port) as a starting point</a:t>
                      </a:r>
                    </a:p>
                    <a:p>
                      <a:pPr marL="171450" indent="-171450" algn="l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FFS: Multi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 antenna transmission 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scheme</a:t>
                      </a:r>
                    </a:p>
                    <a:p>
                      <a:pPr marL="171450" indent="-171450" algn="l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Companies explain details of the using transmission scheme.</a:t>
                      </a:r>
                      <a:endParaRPr lang="en-US" sz="10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 anchor="ctr"/>
                </a:tc>
              </a:tr>
              <a:tr h="216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Doppler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0" lvl="1" indent="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3km/h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as a starting point</a:t>
                      </a:r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Modulation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order, Coding rate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171450" lvl="1" indent="-17145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QPSK (1/3, 1/2), 16QAM (1/2, 3/4), 64QAM (2/3, 5/6)</a:t>
                      </a:r>
                      <a:endParaRPr lang="en-US" sz="1000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1" indent="-17145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256QAM (3/4)</a:t>
                      </a:r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</a:tr>
              <a:tr h="216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Channel coding scheme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171450" lvl="1" indent="-17145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 turbo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coding (baseline)</a:t>
                      </a:r>
                    </a:p>
                    <a:p>
                      <a:pPr marL="171450" lvl="1" indent="-17145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Other channel coding schemes are not precluded.</a:t>
                      </a:r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</a:tr>
              <a:tr h="216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Link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adaptation / HARQ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link adaptation</a:t>
                      </a:r>
                      <a:r>
                        <a:rPr lang="en-GB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no HARQ</a:t>
                      </a:r>
                      <a:endParaRPr lang="en-GB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Channel estimation</a:t>
                      </a: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Ideal</a:t>
                      </a:r>
                      <a:r>
                        <a:rPr lang="en-GB" altLang="ko-KR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estimation (baseline)</a:t>
                      </a:r>
                      <a:endParaRPr lang="en-GB" altLang="ko-KR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Real </a:t>
                      </a:r>
                      <a:r>
                        <a:rPr lang="en-GB" altLang="ko-KR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estimation (Proponent should report DMRS pattern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with RS overhead</a:t>
                      </a:r>
                      <a:r>
                        <a:rPr lang="en-GB" altLang="ko-KR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GB" altLang="ko-KR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Time/freq.</a:t>
                      </a:r>
                      <a:r>
                        <a:rPr lang="en-US" altLang="ko-KR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tracking,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Phase </a:t>
                      </a:r>
                      <a:r>
                        <a:rPr lang="en-US" altLang="ko-KR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tracking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marL="171450" indent="-171450" fontAlgn="auto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Real tracking </a:t>
                      </a: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Proponent should report RS pattern* with RS overhead)</a:t>
                      </a:r>
                    </a:p>
                    <a:p>
                      <a:pPr marL="0" indent="0" fontAlgn="auto" hangingPunct="1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 *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RS for time/freq.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tracking, RS for phase tracking</a:t>
                      </a:r>
                      <a:endParaRPr lang="en-GB" sz="10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7838" marR="67838" marT="0" marB="0" anchor="ctr"/>
                </a:tc>
              </a:tr>
              <a:tr h="2160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Performance Metric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EVM, BLER, </a:t>
                      </a:r>
                      <a:r>
                        <a:rPr lang="en-GB" sz="10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Spectral</a:t>
                      </a:r>
                      <a:r>
                        <a:rPr lang="en-GB" sz="10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efficiency</a:t>
                      </a:r>
                      <a:endParaRPr lang="en-GB" sz="1000" dirty="0" smtClean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67838" marR="67838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311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2418</TotalTime>
  <Words>648</Words>
  <Application>Microsoft Office PowerPoint</Application>
  <PresentationFormat>화면 슬라이드 쇼(4:3)</PresentationFormat>
  <Paragraphs>90</Paragraphs>
  <Slides>4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WF on evaluation assumptions for tracking of phase rotation and/or frequency offset</vt:lpstr>
      <vt:lpstr>Background</vt:lpstr>
      <vt:lpstr>Proposal</vt:lpstr>
      <vt:lpstr>Table 1. Link-level evaluation assumptions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evaluation assumptions for Compensation of Phase Rotation and Frequency Offset</dc:title>
  <dc:creator>Hyunsoo Ko</dc:creator>
  <cp:lastModifiedBy>Hyunsoo Ko</cp:lastModifiedBy>
  <cp:revision>48</cp:revision>
  <dcterms:created xsi:type="dcterms:W3CDTF">2016-10-11T13:57:29Z</dcterms:created>
  <dcterms:modified xsi:type="dcterms:W3CDTF">2016-10-13T19:32:14Z</dcterms:modified>
</cp:coreProperties>
</file>