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1.xml" ContentType="application/vnd.openxmlformats-officedocument.presentationml.slideMaster+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37" r:id="rId10"/>
    <p:sldMasterId id="2147483849" r:id="rId11"/>
  </p:sldMasterIdLst>
  <p:notesMasterIdLst>
    <p:notesMasterId r:id="rId16"/>
  </p:notesMasterIdLst>
  <p:handoutMasterIdLst>
    <p:handoutMasterId r:id="rId17"/>
  </p:handoutMasterIdLst>
  <p:sldIdLst>
    <p:sldId id="264" r:id="rId12"/>
    <p:sldId id="258" r:id="rId13"/>
    <p:sldId id="263" r:id="rId14"/>
    <p:sldId id="267" r:id="rId1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777777"/>
    <a:srgbClr val="99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p:scale>
          <a:sx n="75" d="100"/>
          <a:sy n="75" d="100"/>
        </p:scale>
        <p:origin x="-1560" y="6"/>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slide" Target="slides/slide4.xml"/><Relationship Id="rId10" Type="http://schemas.openxmlformats.org/officeDocument/2006/relationships/slideMaster" Target="slideMasters/slideMaster10.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2016/10/13</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49E830-B0FD-4BD6-99FA-B8335A314EB9}" type="datetimeFigureOut">
              <a:rPr lang="en-US" smtClean="0"/>
              <a:pPr/>
              <a:t>10/13/2016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0A1FDF-32F7-4048-8B00-1753A9D0C71C}" type="slidenum">
              <a:rPr lang="en-US" smtClean="0"/>
              <a:pPr/>
              <a:t>‹#›</a:t>
            </a:fld>
            <a:endParaRPr lang="en-US"/>
          </a:p>
        </p:txBody>
      </p:sp>
    </p:spTree>
    <p:extLst>
      <p:ext uri="{BB962C8B-B14F-4D97-AF65-F5344CB8AC3E}">
        <p14:creationId xmlns="" xmlns:p14="http://schemas.microsoft.com/office/powerpoint/2010/main" val="33864116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 xmlns:p14="http://schemas.microsoft.com/office/powerpoint/2010/main" val="2249482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419114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8894044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2549243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6089212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955500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1574858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1833940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6972456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5" name="页脚占位符 4"/>
          <p:cNvSpPr>
            <a:spLocks noGrp="1"/>
          </p:cNvSpPr>
          <p:nvPr>
            <p:ph type="ftr" sz="quarter" idx="11"/>
          </p:nvPr>
        </p:nvSpPr>
        <p:spPr>
          <a:xfrm>
            <a:off x="3028950" y="6333084"/>
            <a:ext cx="3086100" cy="365125"/>
          </a:xfrm>
        </p:spPr>
        <p:txBody>
          <a:bodyPr/>
          <a:lstStyle/>
          <a:p>
            <a:endParaRPr lang="en-US" dirty="0"/>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
        <p:nvSpPr>
          <p:cNvPr id="7" name="矩形 6"/>
          <p:cNvSpPr/>
          <p:nvPr userDrawn="1"/>
        </p:nvSpPr>
        <p:spPr>
          <a:xfrm>
            <a:off x="3707904" y="6356351"/>
            <a:ext cx="1728192"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Tree>
    <p:extLst>
      <p:ext uri="{BB962C8B-B14F-4D97-AF65-F5344CB8AC3E}">
        <p14:creationId xmlns="" xmlns:p14="http://schemas.microsoft.com/office/powerpoint/2010/main" val="5659692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1021970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120738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85678652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37580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28730771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10306333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933239743"/>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84821286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95788596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2889342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75036527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0535510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54217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32872148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1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
        <p:nvSpPr>
          <p:cNvPr id="7"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extLst>
      <p:ext uri="{BB962C8B-B14F-4D97-AF65-F5344CB8AC3E}">
        <p14:creationId xmlns="" xmlns:p14="http://schemas.microsoft.com/office/powerpoint/2010/main" val="2938880433"/>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rgbClr val="FFCC66"/>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fontScale="90000"/>
          </a:bodyPr>
          <a:lstStyle/>
          <a:p>
            <a:r>
              <a:rPr lang="en-US" altLang="zh-CN" dirty="0" smtClean="0"/>
              <a:t>WF on dynamic resource sharing between </a:t>
            </a:r>
            <a:r>
              <a:rPr lang="en-US" altLang="zh-CN" dirty="0" err="1" smtClean="0"/>
              <a:t>eMBB</a:t>
            </a:r>
            <a:r>
              <a:rPr lang="en-US" altLang="zh-CN" dirty="0" smtClean="0"/>
              <a:t> and URLLC in DL </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a:t>
            </a:r>
            <a:r>
              <a:rPr lang="en-US" altLang="zh-CN" sz="2400" dirty="0" err="1" smtClean="0">
                <a:solidFill>
                  <a:schemeClr val="tx1"/>
                </a:solidFill>
                <a:latin typeface="Times New Roman" pitchFamily="18" charset="0"/>
                <a:cs typeface="Times New Roman" pitchFamily="18" charset="0"/>
              </a:rPr>
              <a:t>HiSilicon,CATR,Potevio,Samsung</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pPr eaLnBrk="0" hangingPunct="0"/>
            <a:r>
              <a:rPr lang="en-GB" altLang="ko-KR" b="1" dirty="0">
                <a:cs typeface="Times New Roman" pitchFamily="18" charset="0"/>
              </a:rPr>
              <a:t>3GPP TSG RAN WG1 #</a:t>
            </a:r>
            <a:r>
              <a:rPr lang="en-GB" altLang="ko-KR" b="1" dirty="0" smtClean="0">
                <a:cs typeface="Times New Roman" pitchFamily="18" charset="0"/>
              </a:rPr>
              <a:t>86bis</a:t>
            </a:r>
            <a:r>
              <a:rPr lang="en-GB" altLang="ko-KR" b="1" dirty="0">
                <a:cs typeface="Times New Roman" pitchFamily="18" charset="0"/>
              </a:rPr>
              <a:t>	             			</a:t>
            </a:r>
            <a:r>
              <a:rPr lang="en-GB" altLang="ko-KR" b="1" dirty="0" smtClean="0">
                <a:cs typeface="Times New Roman" pitchFamily="18" charset="0"/>
              </a:rPr>
              <a:t>                                            </a:t>
            </a:r>
            <a:r>
              <a:rPr lang="en-US" altLang="zh-CN" b="1" smtClean="0">
                <a:ea typeface="Malgun Gothic" pitchFamily="34" charset="-127"/>
                <a:cs typeface="Times New Roman" pitchFamily="18" charset="0"/>
              </a:rPr>
              <a:t>R1-1610995</a:t>
            </a:r>
            <a:endParaRPr lang="en-US" altLang="ko-KR" b="1" dirty="0">
              <a:solidFill>
                <a:srgbClr val="FF0000"/>
              </a:solidFill>
              <a:cs typeface="Times New Roman" pitchFamily="18" charset="0"/>
            </a:endParaRPr>
          </a:p>
          <a:p>
            <a:pPr eaLnBrk="0" hangingPunct="0"/>
            <a:r>
              <a:rPr lang="en-US" altLang="zh-CN" b="1" dirty="0" smtClean="0"/>
              <a:t>Lisbon, Portugal ,Oct 10-14, 2016</a:t>
            </a:r>
            <a:endParaRPr lang="en-GB" altLang="ko-KR" b="1" dirty="0">
              <a:cs typeface="Times New Roman" pitchFamily="18" charset="0"/>
            </a:endParaRPr>
          </a:p>
        </p:txBody>
      </p:sp>
      <p:sp>
        <p:nvSpPr>
          <p:cNvPr id="2053" name="TextBox 4"/>
          <p:cNvSpPr txBox="1">
            <a:spLocks noChangeArrowheads="1"/>
          </p:cNvSpPr>
          <p:nvPr/>
        </p:nvSpPr>
        <p:spPr bwMode="auto">
          <a:xfrm>
            <a:off x="0" y="836712"/>
            <a:ext cx="2163862"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8.1.2.2</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Background</a:t>
            </a:r>
            <a:endParaRPr lang="en-US" dirty="0"/>
          </a:p>
        </p:txBody>
      </p:sp>
      <p:sp>
        <p:nvSpPr>
          <p:cNvPr id="5" name="内容占位符 4"/>
          <p:cNvSpPr>
            <a:spLocks noGrp="1"/>
          </p:cNvSpPr>
          <p:nvPr>
            <p:ph idx="1"/>
          </p:nvPr>
        </p:nvSpPr>
        <p:spPr>
          <a:xfrm>
            <a:off x="611560" y="1412776"/>
            <a:ext cx="7886700" cy="4351338"/>
          </a:xfrm>
        </p:spPr>
        <p:txBody>
          <a:bodyPr>
            <a:normAutofit fontScale="62500" lnSpcReduction="20000"/>
          </a:bodyPr>
          <a:lstStyle/>
          <a:p>
            <a:r>
              <a:rPr lang="en-GB" sz="2400" b="1" u="sng" dirty="0" smtClean="0"/>
              <a:t>Agreements from RAN1#86</a:t>
            </a:r>
            <a:endParaRPr lang="en-US" sz="3600" dirty="0"/>
          </a:p>
          <a:p>
            <a:pPr lvl="1"/>
            <a:r>
              <a:rPr lang="en-GB" dirty="0"/>
              <a:t>At least the following potential options should be considered</a:t>
            </a:r>
            <a:endParaRPr lang="en-US" sz="3300" dirty="0"/>
          </a:p>
          <a:p>
            <a:pPr lvl="2"/>
            <a:r>
              <a:rPr lang="en-GB" dirty="0"/>
              <a:t>At least for shorter transmission UL, semi-static resource sharing between URLLC and </a:t>
            </a:r>
            <a:r>
              <a:rPr lang="en-GB" dirty="0" err="1"/>
              <a:t>eMBB</a:t>
            </a:r>
            <a:endParaRPr lang="en-US" sz="2500" dirty="0"/>
          </a:p>
          <a:p>
            <a:pPr lvl="3"/>
            <a:r>
              <a:rPr lang="en-GB" sz="1450" dirty="0"/>
              <a:t>FDM and/or TDM manner</a:t>
            </a:r>
            <a:endParaRPr lang="en-US" sz="2250" dirty="0"/>
          </a:p>
          <a:p>
            <a:pPr lvl="4"/>
            <a:r>
              <a:rPr lang="en-GB" sz="1400" dirty="0"/>
              <a:t>UL grant-free transmission for URLLC</a:t>
            </a:r>
            <a:endParaRPr lang="en-US" sz="2000" dirty="0"/>
          </a:p>
          <a:p>
            <a:pPr lvl="4"/>
            <a:r>
              <a:rPr lang="en-GB" sz="1400" dirty="0"/>
              <a:t>Other schemes are not precluded</a:t>
            </a:r>
            <a:endParaRPr lang="en-US" sz="2000" dirty="0"/>
          </a:p>
          <a:p>
            <a:pPr lvl="2"/>
            <a:r>
              <a:rPr lang="en-GB" dirty="0"/>
              <a:t>Dynamic resource sharing between URLLC and </a:t>
            </a:r>
            <a:r>
              <a:rPr lang="en-GB" dirty="0" err="1"/>
              <a:t>eMBB</a:t>
            </a:r>
            <a:endParaRPr lang="en-US" sz="2500" dirty="0"/>
          </a:p>
          <a:p>
            <a:pPr lvl="3"/>
            <a:r>
              <a:rPr lang="en-GB" sz="1450" dirty="0"/>
              <a:t>For DL, mechanisms to schedule a transmission where the resources of it can overlap with resources of ongoing/scheduled longer transmission at least from network perspective</a:t>
            </a:r>
            <a:endParaRPr lang="en-US" sz="2250" dirty="0"/>
          </a:p>
          <a:p>
            <a:pPr lvl="4"/>
            <a:r>
              <a:rPr lang="en-GB" sz="1400" dirty="0"/>
              <a:t>FFS: A similar or same mechanism applicability to UL</a:t>
            </a:r>
            <a:endParaRPr lang="en-US" sz="2000" dirty="0"/>
          </a:p>
          <a:p>
            <a:pPr lvl="4"/>
            <a:r>
              <a:rPr lang="en-GB" sz="1400" dirty="0" err="1"/>
              <a:t>Preemption</a:t>
            </a:r>
            <a:r>
              <a:rPr lang="en-GB" sz="1400" dirty="0"/>
              <a:t> or superposition</a:t>
            </a:r>
            <a:endParaRPr lang="en-US" sz="2000" dirty="0"/>
          </a:p>
          <a:p>
            <a:pPr lvl="4"/>
            <a:r>
              <a:rPr lang="en-GB" sz="1400" dirty="0"/>
              <a:t>Other schemes are not precluded </a:t>
            </a:r>
            <a:endParaRPr lang="en-US" sz="2000" dirty="0"/>
          </a:p>
          <a:p>
            <a:pPr lvl="3"/>
            <a:r>
              <a:rPr lang="en-GB" sz="1450" dirty="0"/>
              <a:t>Scheduling based approaches (e.g., by adapting transmission duration or by using different </a:t>
            </a:r>
            <a:r>
              <a:rPr lang="en-GB" sz="1450" dirty="0" err="1"/>
              <a:t>subbands</a:t>
            </a:r>
            <a:r>
              <a:rPr lang="en-GB" sz="1450" dirty="0"/>
              <a:t>) to allow multiplexing of different durations of transmission</a:t>
            </a:r>
            <a:endParaRPr lang="en-US" sz="2250" dirty="0"/>
          </a:p>
          <a:p>
            <a:pPr lvl="3"/>
            <a:r>
              <a:rPr lang="en-GB" sz="1450" dirty="0"/>
              <a:t>UL grant-free transmission for URLLC</a:t>
            </a:r>
            <a:endParaRPr lang="en-US" sz="2250" dirty="0"/>
          </a:p>
          <a:p>
            <a:pPr lvl="3"/>
            <a:r>
              <a:rPr lang="en-GB" sz="1450" dirty="0"/>
              <a:t>Other schemes are not precluded</a:t>
            </a:r>
            <a:endParaRPr lang="en-US" sz="2250" dirty="0"/>
          </a:p>
          <a:p>
            <a:pPr lvl="1"/>
            <a:r>
              <a:rPr lang="en-GB" dirty="0"/>
              <a:t>Other mechanisms are not </a:t>
            </a:r>
            <a:r>
              <a:rPr lang="en-GB" dirty="0" smtClean="0"/>
              <a:t>precluded</a:t>
            </a:r>
          </a:p>
          <a:p>
            <a:r>
              <a:rPr lang="en-GB" dirty="0" smtClean="0"/>
              <a:t>The scheduling unit for URLLC should be sufficiently small in order to meet the stringent latency requirement, i.e. 0.5ms one way user plane latency</a:t>
            </a:r>
          </a:p>
          <a:p>
            <a:r>
              <a:rPr lang="en-GB" dirty="0" smtClean="0"/>
              <a:t>If the scheduling unit for </a:t>
            </a:r>
            <a:r>
              <a:rPr lang="en-GB" dirty="0" err="1" smtClean="0"/>
              <a:t>eMBB</a:t>
            </a:r>
            <a:r>
              <a:rPr lang="en-GB" dirty="0" smtClean="0"/>
              <a:t> is same as URLLC, the spectrum efficiency will be decreased due to excessive control signalling overhead </a:t>
            </a:r>
          </a:p>
          <a:p>
            <a:r>
              <a:rPr lang="en-US" sz="2400" b="1" u="sng" dirty="0" smtClean="0"/>
              <a:t>Agreements from RAN1#86bis:</a:t>
            </a:r>
          </a:p>
          <a:p>
            <a:pPr>
              <a:buNone/>
            </a:pPr>
            <a:r>
              <a:rPr lang="en-US" dirty="0" smtClean="0"/>
              <a:t/>
            </a:r>
            <a:br>
              <a:rPr lang="en-US" dirty="0" smtClean="0"/>
            </a:br>
            <a:r>
              <a:rPr lang="en-US" sz="2000" dirty="0" smtClean="0"/>
              <a:t>• Slot aggregation is supported</a:t>
            </a:r>
          </a:p>
          <a:p>
            <a:pPr>
              <a:buNone/>
            </a:pPr>
            <a:r>
              <a:rPr lang="en-US" sz="2000" dirty="0" smtClean="0"/>
              <a:t>      • Data transmission can be scheduled to span one or multiple slots</a:t>
            </a:r>
            <a:endParaRPr lang="en-US" dirty="0" smtClean="0"/>
          </a:p>
          <a:p>
            <a:endParaRPr lang="en-US" dirty="0"/>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en-US" dirty="0" smtClean="0"/>
              <a:t>Approach for dynamic resource sharing between </a:t>
            </a:r>
            <a:r>
              <a:rPr lang="en-US" dirty="0" err="1" smtClean="0"/>
              <a:t>eMBB</a:t>
            </a:r>
            <a:r>
              <a:rPr lang="en-US" dirty="0" smtClean="0"/>
              <a:t> and URLLC in DL</a:t>
            </a:r>
            <a:endParaRPr lang="en-US" dirty="0"/>
          </a:p>
        </p:txBody>
      </p:sp>
      <p:sp>
        <p:nvSpPr>
          <p:cNvPr id="5" name="内容占位符 4"/>
          <p:cNvSpPr>
            <a:spLocks noGrp="1"/>
          </p:cNvSpPr>
          <p:nvPr>
            <p:ph idx="1"/>
          </p:nvPr>
        </p:nvSpPr>
        <p:spPr>
          <a:xfrm>
            <a:off x="611560" y="1556792"/>
            <a:ext cx="7886700" cy="4351338"/>
          </a:xfrm>
        </p:spPr>
        <p:txBody>
          <a:bodyPr>
            <a:normAutofit/>
          </a:bodyPr>
          <a:lstStyle/>
          <a:p>
            <a:r>
              <a:rPr lang="en-US" dirty="0" smtClean="0"/>
              <a:t>At least for the case where slot or aggregated slots are used as scheduling unit, dynamic resource sharing between URLLC and </a:t>
            </a:r>
            <a:r>
              <a:rPr lang="en-US" dirty="0" err="1" smtClean="0"/>
              <a:t>eMBB</a:t>
            </a:r>
            <a:r>
              <a:rPr lang="en-US" dirty="0" smtClean="0"/>
              <a:t> for DL should be supported to </a:t>
            </a:r>
            <a:r>
              <a:rPr lang="en-GB" dirty="0" smtClean="0"/>
              <a:t>allow multiplexing of same and different durations of transmission, at least for the case where URLLC data and </a:t>
            </a:r>
            <a:r>
              <a:rPr lang="en-GB" dirty="0" err="1" smtClean="0"/>
              <a:t>eMBB</a:t>
            </a:r>
            <a:r>
              <a:rPr lang="en-GB" dirty="0" smtClean="0"/>
              <a:t> data are transmitted in orthogonal resources</a:t>
            </a:r>
          </a:p>
          <a:p>
            <a:pPr lvl="1"/>
            <a:r>
              <a:rPr lang="en-GB" dirty="0" smtClean="0"/>
              <a:t>In case of scheduling same transmission durations for </a:t>
            </a:r>
            <a:r>
              <a:rPr lang="en-GB" dirty="0" err="1" smtClean="0"/>
              <a:t>eMBB</a:t>
            </a:r>
            <a:r>
              <a:rPr lang="en-GB" dirty="0" smtClean="0"/>
              <a:t> and URLLC, e.g. using slot as scheduling unit</a:t>
            </a:r>
          </a:p>
          <a:p>
            <a:pPr lvl="2"/>
            <a:r>
              <a:rPr lang="en-US" dirty="0" err="1" smtClean="0"/>
              <a:t>eMBB</a:t>
            </a:r>
            <a:r>
              <a:rPr lang="en-US" dirty="0" smtClean="0"/>
              <a:t>  data can be transmitted to the remaining resources (e.g. all or some PRBs in a slot) where no URLLC data is scheduled</a:t>
            </a:r>
            <a:endParaRPr lang="en-GB" dirty="0" smtClean="0"/>
          </a:p>
          <a:p>
            <a:pPr lvl="1"/>
            <a:r>
              <a:rPr lang="en-GB" dirty="0" smtClean="0"/>
              <a:t>In case of scheduling different transmission durations for </a:t>
            </a:r>
            <a:r>
              <a:rPr lang="en-GB" dirty="0" err="1" smtClean="0"/>
              <a:t>eMBB</a:t>
            </a:r>
            <a:r>
              <a:rPr lang="en-GB" dirty="0" smtClean="0"/>
              <a:t> and URLLC, e.g. using aggregated slots as </a:t>
            </a:r>
            <a:r>
              <a:rPr lang="en-GB" dirty="0" err="1" smtClean="0"/>
              <a:t>eMBB</a:t>
            </a:r>
            <a:r>
              <a:rPr lang="en-GB" dirty="0" smtClean="0"/>
              <a:t> scheduling unit and using slot as URLLC scheduling unit</a:t>
            </a:r>
            <a:endParaRPr lang="en-US" dirty="0" smtClean="0"/>
          </a:p>
          <a:p>
            <a:pPr lvl="2"/>
            <a:r>
              <a:rPr lang="en-US" dirty="0" err="1" smtClean="0"/>
              <a:t>eMBB</a:t>
            </a:r>
            <a:r>
              <a:rPr lang="en-US" dirty="0" smtClean="0"/>
              <a:t>  data can be transmitted to the remaining resources (e.g. all or some PRBs in one or more slots) where no URLLC data is scheduled</a:t>
            </a:r>
            <a:endParaRPr lang="en-GB" dirty="0" smtClean="0"/>
          </a:p>
          <a:p>
            <a:pPr lvl="2"/>
            <a:r>
              <a:rPr lang="en-GB" dirty="0" smtClean="0"/>
              <a:t>Study mechanisms to ensure UE knows where its </a:t>
            </a:r>
            <a:r>
              <a:rPr lang="en-GB" dirty="0" err="1" smtClean="0"/>
              <a:t>eMBB</a:t>
            </a:r>
            <a:r>
              <a:rPr lang="en-GB" dirty="0" smtClean="0"/>
              <a:t> data is received</a:t>
            </a:r>
          </a:p>
          <a:p>
            <a:pPr lvl="2"/>
            <a:endParaRPr lang="en-GB" dirty="0" smtClean="0"/>
          </a:p>
          <a:p>
            <a:pPr lvl="2">
              <a:buNone/>
            </a:pPr>
            <a:endParaRPr lang="en-US" dirty="0" smtClean="0"/>
          </a:p>
          <a:p>
            <a:endParaRPr lang="en-US" dirty="0"/>
          </a:p>
        </p:txBody>
      </p:sp>
    </p:spTree>
    <p:extLst>
      <p:ext uri="{BB962C8B-B14F-4D97-AF65-F5344CB8AC3E}">
        <p14:creationId xmlns="" xmlns:p14="http://schemas.microsoft.com/office/powerpoint/2010/main" val="358214068"/>
      </p:ext>
    </p:extLst>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rmAutofit/>
          </a:bodyPr>
          <a:lstStyle/>
          <a:p>
            <a:r>
              <a:rPr lang="en-US" sz="2400" dirty="0" smtClean="0"/>
              <a:t>NR should support dynamic resource sharing between different latency and/or reliability requirement for </a:t>
            </a:r>
            <a:r>
              <a:rPr lang="en-US" sz="2400" dirty="0" err="1" smtClean="0"/>
              <a:t>eMBB</a:t>
            </a:r>
            <a:r>
              <a:rPr lang="en-US" sz="2400" dirty="0" smtClean="0"/>
              <a:t> /URLLC in DL, and strive to minimize the impact on the </a:t>
            </a:r>
            <a:r>
              <a:rPr lang="en-US" sz="2400" dirty="0" err="1" smtClean="0"/>
              <a:t>eMBB</a:t>
            </a:r>
            <a:r>
              <a:rPr lang="en-US" sz="2400" dirty="0" smtClean="0"/>
              <a:t> performance when </a:t>
            </a:r>
            <a:r>
              <a:rPr lang="en-US" sz="2400" dirty="0" err="1" smtClean="0"/>
              <a:t>eMBB</a:t>
            </a:r>
            <a:r>
              <a:rPr lang="en-US" sz="2400" dirty="0" smtClean="0"/>
              <a:t> operates with a longer scheduling interval than URLLC </a:t>
            </a:r>
          </a:p>
          <a:p>
            <a:pPr lvl="1"/>
            <a:r>
              <a:rPr lang="en-US" dirty="0" smtClean="0"/>
              <a:t>For example, assuming NR supports the indication of reserved resources with a certain time/frequency granularity, then if some reserved resources during a long scheduling interval have not been scheduled by the end of the long scheduling interval, investigate mechanisms that allow receiving </a:t>
            </a:r>
            <a:r>
              <a:rPr lang="en-US" dirty="0" err="1" smtClean="0"/>
              <a:t>eMBB</a:t>
            </a:r>
            <a:r>
              <a:rPr lang="en-US" dirty="0" smtClean="0"/>
              <a:t> data in those resources</a:t>
            </a:r>
            <a:endParaRPr lang="en-US" sz="3300" dirty="0" smtClean="0"/>
          </a:p>
        </p:txBody>
      </p:sp>
    </p:spTree>
  </p:cSld>
  <p:clrMapOvr>
    <a:masterClrMapping/>
  </p:clrMapOvr>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1361</TotalTime>
  <Words>478</Words>
  <Application>Microsoft Office PowerPoint</Application>
  <PresentationFormat>全屏显示(4:3)</PresentationFormat>
  <Paragraphs>38</Paragraphs>
  <Slides>4</Slides>
  <Notes>1</Notes>
  <HiddenSlides>0</HiddenSlides>
  <MMClips>0</MMClips>
  <ScaleCrop>false</ScaleCrop>
  <HeadingPairs>
    <vt:vector size="4" baseType="variant">
      <vt:variant>
        <vt:lpstr>主题</vt:lpstr>
      </vt:variant>
      <vt:variant>
        <vt:i4>11</vt:i4>
      </vt:variant>
      <vt:variant>
        <vt:lpstr>幻灯片标题</vt:lpstr>
      </vt:variant>
      <vt:variant>
        <vt:i4>4</vt:i4>
      </vt:variant>
    </vt:vector>
  </HeadingPairs>
  <TitlesOfParts>
    <vt:vector size="15" baseType="lpstr">
      <vt:lpstr>Blank</vt:lpstr>
      <vt:lpstr>1_主题1</vt:lpstr>
      <vt:lpstr>4_主题1</vt:lpstr>
      <vt:lpstr>5_主题1</vt:lpstr>
      <vt:lpstr>6_主题1</vt:lpstr>
      <vt:lpstr>7_主题1</vt:lpstr>
      <vt:lpstr>8_主题1</vt:lpstr>
      <vt:lpstr>9_主题1</vt:lpstr>
      <vt:lpstr>10_主题1</vt:lpstr>
      <vt:lpstr>1_Office 主题</vt:lpstr>
      <vt:lpstr>Office 主题</vt:lpstr>
      <vt:lpstr>WF on dynamic resource sharing between eMBB and URLLC in DL </vt:lpstr>
      <vt:lpstr>Background</vt:lpstr>
      <vt:lpstr>Approach for dynamic resource sharing between eMBB and URLLC in DL</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Huawei, HiSilicon1</cp:lastModifiedBy>
  <cp:revision>67</cp:revision>
  <dcterms:created xsi:type="dcterms:W3CDTF">2011-12-01T07:18:24Z</dcterms:created>
  <dcterms:modified xsi:type="dcterms:W3CDTF">2016-10-13T17:52:27Z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(2)l4TxQnXCiFG7zT4G8eLGTH0iWBsx0b5L9Wtm0eqSZIcQq6jcgtucHmnCydWkEqmWo77LDeu8
LpOBxAiOKKbPJ4slKgt7KdSLE4AHYpZeNAQxPQ3RuhdC/8bERkgjTGl0ftbu7H4JzxUk18RH
cGQUdciVTfbTkGfr+GzxzhJFf7uVD6fb56Q2B+oxitdA2z2WHpIQfGfcLR1ol2tXYYXZ+Lb2
nv3VhJ7wxh4rrTkIHT</vt:lpwstr>
  </property>
  <property fmtid="{D5CDD505-2E9C-101B-9397-08002B2CF9AE}" pid="7" name="_2015_ms_pID_7253431">
    <vt:lpwstr>+2nxkmNLlwRd+z4CPvhcCOpaVanTNDiPTNdPkt6Ms1/Mtm3G7IIxb3
6tdE8sBSoulmhPLde5fqPPu62xT7mAyXAlu+qAJ61x+0wbJoc6Q9M7pxXVPH3sb/2SOQR9zV
xouYy+t5vpGZ2boqEiq7Tursy3vMy1XLm0ESA60nSswJ8uhAtkcE/44X15/okOBwbX7+s9x3
7sY9fxHnxwe5CfVS</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1476088980</vt:lpwstr>
  </property>
</Properties>
</file>