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70" r:id="rId4"/>
    <p:sldId id="268" r:id="rId5"/>
    <p:sldId id="273" r:id="rId6"/>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44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109738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1212407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3990298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2541838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2733278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49251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2974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2309752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354757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1853260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CECDD5B-83B7-45F3-85DB-FCD705C51A82}" type="datetimeFigureOut">
              <a:rPr lang="ko-KR" altLang="en-US" smtClean="0"/>
              <a:t>2016-10-13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2954852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CDD5B-83B7-45F3-85DB-FCD705C51A82}" type="datetimeFigureOut">
              <a:rPr lang="ko-KR" altLang="en-US" smtClean="0"/>
              <a:t>2016-10-13</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88D44C-5BD4-45E9-805E-0B4066A25B08}" type="slidenum">
              <a:rPr lang="ko-KR" altLang="en-US" smtClean="0"/>
              <a:t>‹#›</a:t>
            </a:fld>
            <a:endParaRPr lang="ko-KR" altLang="en-US"/>
          </a:p>
        </p:txBody>
      </p:sp>
    </p:spTree>
    <p:extLst>
      <p:ext uri="{BB962C8B-B14F-4D97-AF65-F5344CB8AC3E}">
        <p14:creationId xmlns:p14="http://schemas.microsoft.com/office/powerpoint/2010/main" val="4029434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nvSpPr>
        <p:spPr bwMode="auto">
          <a:xfrm>
            <a:off x="251520" y="2562200"/>
            <a:ext cx="84963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0" hangingPunct="1"/>
            <a:r>
              <a:rPr lang="en-US" altLang="ja-JP" sz="4400" dirty="0" smtClean="0">
                <a:latin typeface="Calibri" pitchFamily="34" charset="0"/>
              </a:rPr>
              <a:t>WF on SLS/LLS results summary</a:t>
            </a:r>
            <a:endParaRPr lang="ja-JP" altLang="en-US" sz="4400" dirty="0">
              <a:latin typeface="Calibri" pitchFamily="34" charset="0"/>
            </a:endParaRPr>
          </a:p>
        </p:txBody>
      </p:sp>
      <p:sp>
        <p:nvSpPr>
          <p:cNvPr id="5" name="サブタイトル 2"/>
          <p:cNvSpPr>
            <a:spLocks noGrp="1"/>
          </p:cNvSpPr>
          <p:nvPr/>
        </p:nvSpPr>
        <p:spPr bwMode="auto">
          <a:xfrm>
            <a:off x="970658" y="4894238"/>
            <a:ext cx="710088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Font typeface="Arial" charset="0"/>
              <a:buNone/>
            </a:pPr>
            <a:r>
              <a:rPr lang="en-US" altLang="ko-KR" sz="2400"/>
              <a:t>LG Electronics, …</a:t>
            </a:r>
            <a:endParaRPr lang="ja-JP" altLang="en-US" sz="2400"/>
          </a:p>
        </p:txBody>
      </p:sp>
      <p:sp>
        <p:nvSpPr>
          <p:cNvPr id="6" name="テキスト ボックス 3"/>
          <p:cNvSpPr txBox="1">
            <a:spLocks noChangeArrowheads="1"/>
          </p:cNvSpPr>
          <p:nvPr/>
        </p:nvSpPr>
        <p:spPr bwMode="auto">
          <a:xfrm>
            <a:off x="7236520" y="620688"/>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pPr eaLnBrk="1" hangingPunct="1"/>
            <a:r>
              <a:rPr lang="en-US" altLang="ja-JP" sz="2400" dirty="0" smtClean="0"/>
              <a:t>R1-1610965</a:t>
            </a:r>
            <a:endParaRPr lang="ja-JP" altLang="en-US" sz="2400" dirty="0"/>
          </a:p>
        </p:txBody>
      </p:sp>
      <p:sp>
        <p:nvSpPr>
          <p:cNvPr id="7" name="テキスト ボックス 4"/>
          <p:cNvSpPr txBox="1">
            <a:spLocks noChangeArrowheads="1"/>
          </p:cNvSpPr>
          <p:nvPr/>
        </p:nvSpPr>
        <p:spPr bwMode="auto">
          <a:xfrm>
            <a:off x="251520" y="620688"/>
            <a:ext cx="509421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pPr eaLnBrk="1" hangingPunct="1"/>
            <a:r>
              <a:rPr lang="en-US" altLang="ja-JP" sz="2400" dirty="0" smtClean="0"/>
              <a:t>3GPP TSG RAN WG1 #86bis</a:t>
            </a:r>
          </a:p>
          <a:p>
            <a:r>
              <a:rPr lang="en-US" altLang="ko-KR" sz="2400" dirty="0"/>
              <a:t>Lisbon, Portugal, October 10 – 14, 2016</a:t>
            </a:r>
          </a:p>
          <a:p>
            <a:pPr eaLnBrk="1" hangingPunct="1"/>
            <a:r>
              <a:rPr lang="en-US" altLang="ja-JP" sz="2400" dirty="0" smtClean="0"/>
              <a:t>Agenda item 8.1.1.2</a:t>
            </a:r>
          </a:p>
        </p:txBody>
      </p:sp>
    </p:spTree>
    <p:extLst>
      <p:ext uri="{BB962C8B-B14F-4D97-AF65-F5344CB8AC3E}">
        <p14:creationId xmlns:p14="http://schemas.microsoft.com/office/powerpoint/2010/main" val="3512265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p:txBody>
          <a:bodyPr>
            <a:normAutofit fontScale="55000" lnSpcReduction="20000"/>
          </a:bodyPr>
          <a:lstStyle/>
          <a:p>
            <a:r>
              <a:rPr lang="en-US" altLang="ko-KR" b="1" dirty="0"/>
              <a:t>R1-1610793	</a:t>
            </a:r>
            <a:r>
              <a:rPr lang="en-GB" altLang="ko-KR" dirty="0"/>
              <a:t>WF on SLS observations of non-orthogonal MA 	</a:t>
            </a:r>
            <a:r>
              <a:rPr lang="en-US" altLang="ko-KR" dirty="0"/>
              <a:t>Huawei, </a:t>
            </a:r>
            <a:r>
              <a:rPr lang="en-US" altLang="ko-KR" dirty="0" err="1"/>
              <a:t>HiSilicon</a:t>
            </a:r>
            <a:r>
              <a:rPr lang="en-US" altLang="ko-KR" dirty="0"/>
              <a:t>, ZTE</a:t>
            </a:r>
            <a:endParaRPr lang="ko-KR" altLang="ko-KR" dirty="0"/>
          </a:p>
          <a:p>
            <a:r>
              <a:rPr lang="en-GB" altLang="ko-KR" dirty="0"/>
              <a:t>Agreements:</a:t>
            </a:r>
            <a:endParaRPr lang="ko-KR" altLang="ko-KR" dirty="0"/>
          </a:p>
          <a:p>
            <a:pPr lvl="0"/>
            <a:r>
              <a:rPr lang="en-US" altLang="ko-KR" dirty="0"/>
              <a:t>The observations on slide 3, along with appendix on slides 5 and 6, are agreed, with the following update:</a:t>
            </a:r>
            <a:endParaRPr lang="ko-KR" altLang="ko-KR" dirty="0"/>
          </a:p>
          <a:p>
            <a:pPr lvl="1"/>
            <a:r>
              <a:rPr lang="en-GB" altLang="ko-KR" dirty="0"/>
              <a:t>All simulated non-orthogonal MA schemes with grant-free with advanced receivers (some with ideal channel estimation while others with realistic channel estimation) provide</a:t>
            </a:r>
            <a:r>
              <a:rPr lang="en-GB" altLang="ko-KR" strike="sngStrike" dirty="0"/>
              <a:t>s</a:t>
            </a:r>
            <a:r>
              <a:rPr lang="en-GB" altLang="ko-KR" dirty="0"/>
              <a:t> significant</a:t>
            </a:r>
            <a:endParaRPr lang="ko-KR" altLang="ko-KR" dirty="0"/>
          </a:p>
          <a:p>
            <a:pPr lvl="1"/>
            <a:r>
              <a:rPr lang="en-GB" altLang="ko-KR" dirty="0"/>
              <a:t>compared to a respective grant-free reference scheme assumed </a:t>
            </a:r>
            <a:r>
              <a:rPr lang="en-GB" altLang="ko-KR" strike="sngStrike" dirty="0"/>
              <a:t>based on OFDMA with</a:t>
            </a:r>
            <a:r>
              <a:rPr lang="en-GB" altLang="ko-KR" dirty="0"/>
              <a:t> </a:t>
            </a:r>
            <a:r>
              <a:rPr lang="en-GB" altLang="ko-KR" strike="sngStrike" dirty="0"/>
              <a:t>grant-free</a:t>
            </a:r>
            <a:r>
              <a:rPr lang="en-GB" altLang="ko-KR" dirty="0"/>
              <a:t> by each company</a:t>
            </a:r>
            <a:endParaRPr lang="ko-KR" altLang="ko-KR" dirty="0"/>
          </a:p>
          <a:p>
            <a:pPr lvl="1"/>
            <a:r>
              <a:rPr lang="en-US" altLang="ko-KR" dirty="0"/>
              <a:t>Add a note to the appendix: </a:t>
            </a:r>
            <a:endParaRPr lang="ko-KR" altLang="ko-KR" dirty="0"/>
          </a:p>
          <a:p>
            <a:pPr lvl="2"/>
            <a:r>
              <a:rPr lang="en-US" altLang="ko-KR" dirty="0"/>
              <a:t>Note: the empty entries in the table are due to absence of simulation data</a:t>
            </a:r>
            <a:endParaRPr lang="ko-KR" altLang="ko-KR" dirty="0"/>
          </a:p>
          <a:p>
            <a:pPr lvl="1"/>
            <a:r>
              <a:rPr lang="en-GB" altLang="ko-KR" dirty="0"/>
              <a:t>Add two rows in the tables in the Appendix listing the receive type(s) and HARQ combining used by each company</a:t>
            </a:r>
            <a:endParaRPr lang="ko-KR" altLang="ko-KR" dirty="0"/>
          </a:p>
          <a:p>
            <a:pPr lvl="1"/>
            <a:r>
              <a:rPr lang="en-GB" altLang="ko-KR" dirty="0"/>
              <a:t>For the columns in the tables in the appendix with both ideal and realistic channel estimation, split each column into two columns capturing results with ideal and realistic channel estimation separately</a:t>
            </a:r>
            <a:endParaRPr lang="ko-KR" altLang="ko-KR" dirty="0"/>
          </a:p>
          <a:p>
            <a:pPr lvl="1"/>
            <a:r>
              <a:rPr lang="en-US" altLang="ko-KR" dirty="0"/>
              <a:t>slides 5-6 are to be updated based on updated simulation results submitted within this meeting</a:t>
            </a:r>
            <a:endParaRPr lang="ko-KR" altLang="ko-KR" dirty="0"/>
          </a:p>
          <a:p>
            <a:r>
              <a:rPr lang="en-GB" altLang="ko-KR" b="1" dirty="0"/>
              <a:t> </a:t>
            </a:r>
            <a:endParaRPr lang="ko-KR" altLang="ko-KR" dirty="0"/>
          </a:p>
          <a:p>
            <a:endParaRPr lang="ko-KR" altLang="en-US" dirty="0"/>
          </a:p>
        </p:txBody>
      </p:sp>
    </p:spTree>
    <p:extLst>
      <p:ext uri="{BB962C8B-B14F-4D97-AF65-F5344CB8AC3E}">
        <p14:creationId xmlns:p14="http://schemas.microsoft.com/office/powerpoint/2010/main" val="1712016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7463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Times New Roman" panose="02020603050405020304" pitchFamily="18" charset="0"/>
                <a:ea typeface="+mj-ea"/>
                <a:cs typeface="Times New Roman" panose="02020603050405020304" pitchFamily="18" charset="0"/>
              </a:rPr>
              <a:t>Proposal</a:t>
            </a:r>
            <a:endParaRPr kumimoji="0" lang="en-US" sz="4400" b="0"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endParaRPr>
          </a:p>
        </p:txBody>
      </p:sp>
      <p:sp>
        <p:nvSpPr>
          <p:cNvPr id="8" name="TextBox 7"/>
          <p:cNvSpPr txBox="1"/>
          <p:nvPr/>
        </p:nvSpPr>
        <p:spPr>
          <a:xfrm>
            <a:off x="395536" y="1329437"/>
            <a:ext cx="8280920" cy="5339923"/>
          </a:xfrm>
          <a:prstGeom prst="rect">
            <a:avLst/>
          </a:prstGeom>
          <a:noFill/>
        </p:spPr>
        <p:txBody>
          <a:bodyPr wrap="square" rtlCol="0">
            <a:spAutoFit/>
          </a:bodyPr>
          <a:lstStyle/>
          <a:p>
            <a:pPr marL="457200" indent="-457200" eaLnBrk="0" latinLnBrk="0">
              <a:spcBef>
                <a:spcPts val="600"/>
              </a:spcBef>
              <a:buFont typeface="Arial" panose="020B0604020202020204" pitchFamily="34" charset="0"/>
              <a:buChar char="•"/>
            </a:pPr>
            <a:r>
              <a:rPr lang="en-US" altLang="zh-CN" sz="2800" dirty="0" smtClean="0">
                <a:latin typeface="Times New Roman" pitchFamily="18" charset="0"/>
                <a:cs typeface="Times New Roman" pitchFamily="18" charset="0"/>
              </a:rPr>
              <a:t>Capture slide 5-6 of </a:t>
            </a:r>
            <a:r>
              <a:rPr lang="en-US" altLang="ko-KR" sz="2800" dirty="0" smtClean="0">
                <a:latin typeface="Times New Roman" panose="02020603050405020304" pitchFamily="18" charset="0"/>
                <a:cs typeface="Times New Roman" panose="02020603050405020304" pitchFamily="18" charset="0"/>
              </a:rPr>
              <a:t>R1-1610793 </a:t>
            </a:r>
            <a:r>
              <a:rPr lang="en-US" altLang="zh-CN" sz="2800" dirty="0">
                <a:latin typeface="Times New Roman" pitchFamily="18" charset="0"/>
                <a:cs typeface="Times New Roman" pitchFamily="18" charset="0"/>
              </a:rPr>
              <a:t>in the TR38.802 </a:t>
            </a:r>
            <a:r>
              <a:rPr lang="en-US" altLang="ko-KR" sz="2800" dirty="0" smtClean="0">
                <a:latin typeface="Times New Roman" panose="02020603050405020304" pitchFamily="18" charset="0"/>
                <a:cs typeface="Times New Roman" panose="02020603050405020304" pitchFamily="18" charset="0"/>
              </a:rPr>
              <a:t>with additional following updates </a:t>
            </a:r>
          </a:p>
          <a:p>
            <a:pPr marL="914400" lvl="1" indent="-457200" eaLnBrk="0" latinLnBrk="0">
              <a:spcBef>
                <a:spcPts val="600"/>
              </a:spcBef>
              <a:buFont typeface="Wingdings" panose="05000000000000000000" pitchFamily="2" charset="2"/>
              <a:buChar char="§"/>
            </a:pPr>
            <a:r>
              <a:rPr lang="en-US" altLang="zh-CN" sz="2800" dirty="0" smtClean="0">
                <a:latin typeface="Times New Roman" pitchFamily="18" charset="0"/>
                <a:cs typeface="Times New Roman" pitchFamily="18" charset="0"/>
              </a:rPr>
              <a:t>Add rows in the tables in the Appendix listing missing parameters from SLS results templates in [R1-1610531]* as in the appendix with further clarifications on the followings</a:t>
            </a:r>
          </a:p>
          <a:p>
            <a:pPr marL="1371600" lvl="2" indent="-457200" eaLnBrk="0" latinLnBrk="0">
              <a:spcBef>
                <a:spcPts val="600"/>
              </a:spcBef>
              <a:buFont typeface="Wingdings" panose="05000000000000000000" pitchFamily="2" charset="2"/>
              <a:buChar char="ü"/>
            </a:pPr>
            <a:r>
              <a:rPr lang="en-US" altLang="zh-CN" sz="2800" dirty="0" smtClean="0">
                <a:latin typeface="Times New Roman" pitchFamily="18" charset="0"/>
                <a:cs typeface="Times New Roman" pitchFamily="18" charset="0"/>
              </a:rPr>
              <a:t>BS antenna configuration : </a:t>
            </a:r>
            <a:r>
              <a:rPr lang="pt-BR" altLang="zh-CN" sz="2800" dirty="0">
                <a:latin typeface="Times New Roman" pitchFamily="18" charset="0"/>
                <a:cs typeface="Times New Roman" pitchFamily="18" charset="0"/>
              </a:rPr>
              <a:t>(M, N, P, Mg, Ng</a:t>
            </a:r>
            <a:r>
              <a:rPr lang="pt-BR" altLang="zh-CN" sz="2800" dirty="0" smtClean="0">
                <a:latin typeface="Times New Roman" pitchFamily="18" charset="0"/>
                <a:cs typeface="Times New Roman" pitchFamily="18" charset="0"/>
              </a:rPr>
              <a:t>)</a:t>
            </a:r>
          </a:p>
          <a:p>
            <a:pPr marL="1371600" lvl="2" indent="-457200" eaLnBrk="0" latinLnBrk="0">
              <a:spcBef>
                <a:spcPts val="600"/>
              </a:spcBef>
              <a:buFont typeface="Wingdings" panose="05000000000000000000" pitchFamily="2" charset="2"/>
              <a:buChar char="ü"/>
            </a:pPr>
            <a:r>
              <a:rPr lang="pt-BR" altLang="zh-CN" sz="2800" dirty="0" smtClean="0">
                <a:latin typeface="Times New Roman" pitchFamily="18" charset="0"/>
                <a:cs typeface="Times New Roman" pitchFamily="18" charset="0"/>
              </a:rPr>
              <a:t>UE antenna height</a:t>
            </a:r>
          </a:p>
          <a:p>
            <a:pPr marL="1371600" lvl="2" indent="-457200" eaLnBrk="0" latinLnBrk="0">
              <a:spcBef>
                <a:spcPts val="600"/>
              </a:spcBef>
              <a:buFont typeface="Wingdings" panose="05000000000000000000" pitchFamily="2" charset="2"/>
              <a:buChar char="ü"/>
            </a:pPr>
            <a:r>
              <a:rPr lang="pt-BR" altLang="zh-CN" sz="2800" dirty="0" smtClean="0">
                <a:latin typeface="Times New Roman" pitchFamily="18" charset="0"/>
                <a:cs typeface="Times New Roman" pitchFamily="18" charset="0"/>
              </a:rPr>
              <a:t>UE distribution e.g. Multi-floor or single floor etc. </a:t>
            </a:r>
          </a:p>
          <a:p>
            <a:pPr marL="90488" lvl="2" eaLnBrk="0" latinLnBrk="0">
              <a:spcBef>
                <a:spcPts val="600"/>
              </a:spcBef>
            </a:pPr>
            <a:r>
              <a:rPr lang="en-US" altLang="zh-CN" dirty="0" smtClean="0">
                <a:latin typeface="Times New Roman" pitchFamily="18" charset="0"/>
                <a:cs typeface="Times New Roman" pitchFamily="18" charset="0"/>
              </a:rPr>
              <a:t>*R1-</a:t>
            </a:r>
            <a:r>
              <a:rPr lang="en-US" altLang="zh-CN" dirty="0" smtClean="0">
                <a:solidFill>
                  <a:srgbClr val="FF0000"/>
                </a:solidFill>
                <a:latin typeface="Times New Roman" pitchFamily="18" charset="0"/>
                <a:cs typeface="Times New Roman" pitchFamily="18" charset="0"/>
              </a:rPr>
              <a:t>1610531</a:t>
            </a:r>
            <a:r>
              <a:rPr lang="en-US" altLang="zh-CN" dirty="0" smtClean="0">
                <a:latin typeface="Times New Roman" pitchFamily="18" charset="0"/>
                <a:cs typeface="Times New Roman" pitchFamily="18" charset="0"/>
              </a:rPr>
              <a:t>,  </a:t>
            </a:r>
            <a:r>
              <a:rPr lang="en-US" altLang="zh-CN" dirty="0">
                <a:latin typeface="Times New Roman" pitchFamily="18" charset="0"/>
                <a:cs typeface="Times New Roman" pitchFamily="18" charset="0"/>
              </a:rPr>
              <a:t>“Summary of preliminary </a:t>
            </a:r>
            <a:r>
              <a:rPr lang="en-US" altLang="zh-CN" dirty="0" smtClean="0">
                <a:latin typeface="Times New Roman" pitchFamily="18" charset="0"/>
                <a:cs typeface="Times New Roman" pitchFamily="18" charset="0"/>
              </a:rPr>
              <a:t>SLS </a:t>
            </a:r>
            <a:r>
              <a:rPr lang="en-US" altLang="zh-CN" dirty="0">
                <a:latin typeface="Times New Roman" pitchFamily="18" charset="0"/>
                <a:cs typeface="Times New Roman" pitchFamily="18" charset="0"/>
              </a:rPr>
              <a:t>results”, Huawei, </a:t>
            </a:r>
            <a:r>
              <a:rPr lang="en-US" altLang="zh-CN" dirty="0" err="1">
                <a:latin typeface="Times New Roman" pitchFamily="18" charset="0"/>
                <a:cs typeface="Times New Roman" pitchFamily="18" charset="0"/>
              </a:rPr>
              <a:t>HiSilicon</a:t>
            </a:r>
            <a:r>
              <a:rPr lang="en-US" altLang="zh-CN" dirty="0">
                <a:latin typeface="Times New Roman" pitchFamily="18" charset="0"/>
                <a:cs typeface="Times New Roman" pitchFamily="18" charset="0"/>
              </a:rPr>
              <a:t>, Lisbon, Portugal 10th - 14th October </a:t>
            </a:r>
            <a:r>
              <a:rPr lang="en-US" altLang="zh-CN" dirty="0" smtClean="0">
                <a:latin typeface="Times New Roman" pitchFamily="18" charset="0"/>
                <a:cs typeface="Times New Roman" pitchFamily="18" charset="0"/>
              </a:rPr>
              <a:t>2016</a:t>
            </a:r>
          </a:p>
        </p:txBody>
      </p:sp>
    </p:spTree>
    <p:extLst>
      <p:ext uri="{BB962C8B-B14F-4D97-AF65-F5344CB8AC3E}">
        <p14:creationId xmlns:p14="http://schemas.microsoft.com/office/powerpoint/2010/main" val="442561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latin typeface="Times New Roman" panose="02020603050405020304" pitchFamily="18" charset="0"/>
                <a:cs typeface="Times New Roman" panose="02020603050405020304" pitchFamily="18" charset="0"/>
              </a:rPr>
              <a:t>Proposal </a:t>
            </a:r>
            <a:endParaRPr lang="ko-KR" altLang="en-US" dirty="0">
              <a:latin typeface="Times New Roman" panose="02020603050405020304" pitchFamily="18" charset="0"/>
              <a:cs typeface="Times New Roman" panose="02020603050405020304" pitchFamily="18" charset="0"/>
            </a:endParaRPr>
          </a:p>
        </p:txBody>
      </p:sp>
      <p:sp>
        <p:nvSpPr>
          <p:cNvPr id="3" name="내용 개체 틀 2"/>
          <p:cNvSpPr>
            <a:spLocks noGrp="1"/>
          </p:cNvSpPr>
          <p:nvPr>
            <p:ph idx="1"/>
          </p:nvPr>
        </p:nvSpPr>
        <p:spPr>
          <a:xfrm>
            <a:off x="457200" y="1268760"/>
            <a:ext cx="8229600" cy="5112568"/>
          </a:xfrm>
        </p:spPr>
        <p:txBody>
          <a:bodyPr>
            <a:normAutofit fontScale="92500" lnSpcReduction="20000"/>
          </a:bodyPr>
          <a:lstStyle/>
          <a:p>
            <a:pPr marL="514350" indent="-457200" eaLnBrk="0" latinLnBrk="0">
              <a:spcBef>
                <a:spcPts val="600"/>
              </a:spcBef>
            </a:pPr>
            <a:r>
              <a:rPr lang="en-US" altLang="zh-CN" sz="2800" dirty="0">
                <a:latin typeface="Times New Roman" pitchFamily="18" charset="0"/>
                <a:cs typeface="Times New Roman" pitchFamily="18" charset="0"/>
              </a:rPr>
              <a:t>For details on the </a:t>
            </a:r>
            <a:r>
              <a:rPr lang="en-US" altLang="zh-CN" sz="2800" dirty="0" smtClean="0">
                <a:latin typeface="Times New Roman" pitchFamily="18" charset="0"/>
                <a:cs typeface="Times New Roman" pitchFamily="18" charset="0"/>
              </a:rPr>
              <a:t>LLS/SLS </a:t>
            </a:r>
            <a:r>
              <a:rPr lang="en-US" altLang="zh-CN" sz="2800" dirty="0">
                <a:latin typeface="Times New Roman" pitchFamily="18" charset="0"/>
                <a:cs typeface="Times New Roman" pitchFamily="18" charset="0"/>
              </a:rPr>
              <a:t>evaluation assumptions and results, </a:t>
            </a:r>
            <a:r>
              <a:rPr lang="en-US" altLang="zh-CN" sz="2800" dirty="0" smtClean="0">
                <a:latin typeface="Times New Roman" pitchFamily="18" charset="0"/>
                <a:cs typeface="Times New Roman" pitchFamily="18" charset="0"/>
              </a:rPr>
              <a:t>in TR 38.802 refer to document numbers, </a:t>
            </a:r>
            <a:r>
              <a:rPr lang="en-US" altLang="zh-CN" sz="2800" dirty="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R1-1610530</a:t>
            </a:r>
            <a:r>
              <a:rPr lang="en-US" altLang="zh-CN" sz="2800" dirty="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R1-1610531]* LLS/SLS results summary</a:t>
            </a:r>
            <a:endParaRPr lang="en-US" altLang="zh-CN" sz="2800" dirty="0">
              <a:latin typeface="Times New Roman" pitchFamily="18" charset="0"/>
              <a:cs typeface="Times New Roman" pitchFamily="18" charset="0"/>
            </a:endParaRPr>
          </a:p>
          <a:p>
            <a:pPr marL="0" indent="0" eaLnBrk="0" latinLnBrk="0">
              <a:spcBef>
                <a:spcPts val="600"/>
              </a:spcBef>
              <a:buNone/>
            </a:pPr>
            <a:endParaRPr lang="en-US" altLang="zh-CN" sz="2800" dirty="0" smtClean="0">
              <a:latin typeface="Times New Roman" pitchFamily="18" charset="0"/>
              <a:cs typeface="Times New Roman" pitchFamily="18" charset="0"/>
            </a:endParaRPr>
          </a:p>
          <a:p>
            <a:pPr marL="0" indent="0" eaLnBrk="0" latinLnBrk="0">
              <a:spcBef>
                <a:spcPts val="600"/>
              </a:spcBef>
              <a:buNone/>
            </a:pPr>
            <a:endParaRPr lang="en-US" altLang="zh-CN" sz="2800" dirty="0">
              <a:latin typeface="Times New Roman" pitchFamily="18" charset="0"/>
              <a:cs typeface="Times New Roman" pitchFamily="18" charset="0"/>
            </a:endParaRPr>
          </a:p>
          <a:p>
            <a:pPr marL="0" indent="0" eaLnBrk="0" latinLnBrk="0">
              <a:spcBef>
                <a:spcPts val="600"/>
              </a:spcBef>
              <a:buNone/>
            </a:pPr>
            <a:endParaRPr lang="en-US" altLang="zh-CN" sz="2800" dirty="0" smtClean="0">
              <a:latin typeface="Times New Roman" pitchFamily="18" charset="0"/>
              <a:cs typeface="Times New Roman" pitchFamily="18" charset="0"/>
            </a:endParaRPr>
          </a:p>
          <a:p>
            <a:pPr marL="0" indent="0" eaLnBrk="0" latinLnBrk="0">
              <a:spcBef>
                <a:spcPts val="600"/>
              </a:spcBef>
              <a:buNone/>
            </a:pPr>
            <a:endParaRPr lang="en-US" altLang="zh-CN" sz="2800" dirty="0" smtClean="0">
              <a:latin typeface="Times New Roman" pitchFamily="18" charset="0"/>
              <a:cs typeface="Times New Roman" pitchFamily="18" charset="0"/>
            </a:endParaRPr>
          </a:p>
          <a:p>
            <a:pPr marL="0" indent="0" eaLnBrk="0" latinLnBrk="0">
              <a:spcBef>
                <a:spcPts val="600"/>
              </a:spcBef>
              <a:buNone/>
            </a:pPr>
            <a:endParaRPr lang="en-US" altLang="zh-CN" sz="2800" dirty="0">
              <a:latin typeface="Times New Roman" pitchFamily="18" charset="0"/>
              <a:cs typeface="Times New Roman" pitchFamily="18" charset="0"/>
            </a:endParaRPr>
          </a:p>
          <a:p>
            <a:pPr marL="0" indent="0" eaLnBrk="0" latinLnBrk="0">
              <a:spcBef>
                <a:spcPts val="600"/>
              </a:spcBef>
              <a:buNone/>
            </a:pPr>
            <a:endParaRPr lang="en-US" altLang="zh-CN" sz="2800" dirty="0" smtClean="0">
              <a:latin typeface="Times New Roman" pitchFamily="18" charset="0"/>
              <a:cs typeface="Times New Roman" pitchFamily="18" charset="0"/>
            </a:endParaRPr>
          </a:p>
          <a:p>
            <a:pPr marL="0" indent="0" eaLnBrk="0" latinLnBrk="0">
              <a:spcBef>
                <a:spcPts val="600"/>
              </a:spcBef>
              <a:buNone/>
            </a:pPr>
            <a:endParaRPr lang="en-US" altLang="zh-CN" sz="2800" dirty="0" smtClean="0">
              <a:latin typeface="Times New Roman" pitchFamily="18" charset="0"/>
              <a:cs typeface="Times New Roman" pitchFamily="18" charset="0"/>
            </a:endParaRPr>
          </a:p>
          <a:p>
            <a:pPr marL="0" lvl="2" indent="0" eaLnBrk="0" latinLnBrk="0">
              <a:spcBef>
                <a:spcPts val="600"/>
              </a:spcBef>
              <a:buNone/>
            </a:pPr>
            <a:r>
              <a:rPr lang="en-US" altLang="zh-CN" dirty="0" smtClean="0">
                <a:latin typeface="Times New Roman" pitchFamily="18" charset="0"/>
                <a:cs typeface="Times New Roman" pitchFamily="18" charset="0"/>
              </a:rPr>
              <a:t>*R1-</a:t>
            </a:r>
            <a:r>
              <a:rPr lang="en-US" altLang="zh-CN" dirty="0" smtClean="0">
                <a:solidFill>
                  <a:srgbClr val="FF0000"/>
                </a:solidFill>
                <a:latin typeface="Times New Roman" pitchFamily="18" charset="0"/>
                <a:cs typeface="Times New Roman" pitchFamily="18" charset="0"/>
              </a:rPr>
              <a:t>1610530</a:t>
            </a:r>
            <a:r>
              <a:rPr lang="en-US" altLang="zh-CN" dirty="0" smtClean="0">
                <a:latin typeface="Times New Roman" pitchFamily="18" charset="0"/>
                <a:cs typeface="Times New Roman" pitchFamily="18" charset="0"/>
              </a:rPr>
              <a:t>,  </a:t>
            </a:r>
            <a:r>
              <a:rPr lang="en-US" altLang="zh-CN" dirty="0">
                <a:latin typeface="Times New Roman" pitchFamily="18" charset="0"/>
                <a:cs typeface="Times New Roman" pitchFamily="18" charset="0"/>
              </a:rPr>
              <a:t>“Summary of preliminary </a:t>
            </a:r>
            <a:r>
              <a:rPr lang="en-US" altLang="zh-CN" dirty="0" smtClean="0">
                <a:latin typeface="Times New Roman" pitchFamily="18" charset="0"/>
                <a:cs typeface="Times New Roman" pitchFamily="18" charset="0"/>
              </a:rPr>
              <a:t>LLS </a:t>
            </a:r>
            <a:r>
              <a:rPr lang="en-US" altLang="zh-CN" dirty="0">
                <a:latin typeface="Times New Roman" pitchFamily="18" charset="0"/>
                <a:cs typeface="Times New Roman" pitchFamily="18" charset="0"/>
              </a:rPr>
              <a:t>results”, Huawei, </a:t>
            </a:r>
            <a:r>
              <a:rPr lang="en-US" altLang="zh-CN" dirty="0" err="1">
                <a:latin typeface="Times New Roman" pitchFamily="18" charset="0"/>
                <a:cs typeface="Times New Roman" pitchFamily="18" charset="0"/>
              </a:rPr>
              <a:t>HiSilicon</a:t>
            </a:r>
            <a:r>
              <a:rPr lang="en-US" altLang="zh-CN" dirty="0">
                <a:latin typeface="Times New Roman" pitchFamily="18" charset="0"/>
                <a:cs typeface="Times New Roman" pitchFamily="18" charset="0"/>
              </a:rPr>
              <a:t>, Lisbon, Portugal 10th - 14th October </a:t>
            </a:r>
            <a:r>
              <a:rPr lang="en-US" altLang="zh-CN" dirty="0" smtClean="0">
                <a:latin typeface="Times New Roman" pitchFamily="18" charset="0"/>
                <a:cs typeface="Times New Roman" pitchFamily="18" charset="0"/>
              </a:rPr>
              <a:t>2016</a:t>
            </a:r>
          </a:p>
          <a:p>
            <a:pPr marL="0" lvl="2" indent="0" eaLnBrk="0" latinLnBrk="0">
              <a:spcBef>
                <a:spcPts val="600"/>
              </a:spcBef>
              <a:buNone/>
            </a:pPr>
            <a:r>
              <a:rPr lang="en-US" altLang="zh-CN" dirty="0" smtClean="0">
                <a:latin typeface="Times New Roman" pitchFamily="18" charset="0"/>
                <a:cs typeface="Times New Roman" pitchFamily="18" charset="0"/>
              </a:rPr>
              <a:t>* R1-</a:t>
            </a:r>
            <a:r>
              <a:rPr lang="en-US" altLang="zh-CN" dirty="0" smtClean="0">
                <a:solidFill>
                  <a:srgbClr val="FF0000"/>
                </a:solidFill>
                <a:latin typeface="Times New Roman" pitchFamily="18" charset="0"/>
                <a:cs typeface="Times New Roman" pitchFamily="18" charset="0"/>
              </a:rPr>
              <a:t>1610531</a:t>
            </a:r>
            <a:r>
              <a:rPr lang="en-US" altLang="zh-CN" dirty="0">
                <a:latin typeface="Times New Roman" pitchFamily="18" charset="0"/>
                <a:cs typeface="Times New Roman" pitchFamily="18" charset="0"/>
              </a:rPr>
              <a:t>,  “Summary of preliminary </a:t>
            </a:r>
            <a:r>
              <a:rPr lang="en-US" altLang="zh-CN" dirty="0" smtClean="0">
                <a:latin typeface="Times New Roman" pitchFamily="18" charset="0"/>
                <a:cs typeface="Times New Roman" pitchFamily="18" charset="0"/>
              </a:rPr>
              <a:t>SLS </a:t>
            </a:r>
            <a:r>
              <a:rPr lang="en-US" altLang="zh-CN" dirty="0">
                <a:latin typeface="Times New Roman" pitchFamily="18" charset="0"/>
                <a:cs typeface="Times New Roman" pitchFamily="18" charset="0"/>
              </a:rPr>
              <a:t>results”, Huawei, </a:t>
            </a:r>
            <a:r>
              <a:rPr lang="en-US" altLang="zh-CN" dirty="0" err="1">
                <a:latin typeface="Times New Roman" pitchFamily="18" charset="0"/>
                <a:cs typeface="Times New Roman" pitchFamily="18" charset="0"/>
              </a:rPr>
              <a:t>HiSilicon</a:t>
            </a:r>
            <a:r>
              <a:rPr lang="en-US" altLang="zh-CN" dirty="0">
                <a:latin typeface="Times New Roman" pitchFamily="18" charset="0"/>
                <a:cs typeface="Times New Roman" pitchFamily="18" charset="0"/>
              </a:rPr>
              <a:t>, Lisbon, Portugal 10th - 14th October 2016</a:t>
            </a:r>
          </a:p>
        </p:txBody>
      </p:sp>
    </p:spTree>
    <p:extLst>
      <p:ext uri="{BB962C8B-B14F-4D97-AF65-F5344CB8AC3E}">
        <p14:creationId xmlns:p14="http://schemas.microsoft.com/office/powerpoint/2010/main" val="2246685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792088"/>
          </a:xfrm>
        </p:spPr>
        <p:txBody>
          <a:bodyPr>
            <a:noAutofit/>
          </a:bodyPr>
          <a:lstStyle/>
          <a:p>
            <a:r>
              <a:rPr lang="en-US" altLang="zh-CN" sz="3600" dirty="0" smtClean="0"/>
              <a:t>Appendix: preliminary SLS results</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3071961068"/>
              </p:ext>
            </p:extLst>
          </p:nvPr>
        </p:nvGraphicFramePr>
        <p:xfrm>
          <a:off x="395536" y="908720"/>
          <a:ext cx="6336704" cy="6394966"/>
        </p:xfrm>
        <a:graphic>
          <a:graphicData uri="http://schemas.openxmlformats.org/drawingml/2006/table">
            <a:tbl>
              <a:tblPr/>
              <a:tblGrid>
                <a:gridCol w="2804172"/>
                <a:gridCol w="3532532"/>
              </a:tblGrid>
              <a:tr h="141221">
                <a:tc>
                  <a:txBody>
                    <a:bodyPr/>
                    <a:lstStyle/>
                    <a:p>
                      <a:pPr algn="ctr" fontAlgn="ctr"/>
                      <a:r>
                        <a:rPr lang="zh-CN" altLang="en-US" sz="1000" b="0" i="0" u="none" strike="noStrike" dirty="0">
                          <a:solidFill>
                            <a:srgbClr val="000000"/>
                          </a:solidFill>
                          <a:latin typeface="Calibri"/>
                        </a:rPr>
                        <a:t>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0" i="0" u="none" strike="noStrike" dirty="0" smtClean="0">
                          <a:solidFill>
                            <a:srgbClr val="000000"/>
                          </a:solidFill>
                          <a:latin typeface="Calibri"/>
                        </a:rPr>
                        <a:t>Company</a:t>
                      </a:r>
                      <a:r>
                        <a:rPr lang="en-US" sz="1000" b="0" i="0" u="none" strike="noStrike" baseline="0" dirty="0" smtClean="0">
                          <a:solidFill>
                            <a:srgbClr val="000000"/>
                          </a:solidFill>
                          <a:latin typeface="Calibri"/>
                        </a:rPr>
                        <a:t> name</a:t>
                      </a: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r>
              <a:tr h="276704">
                <a:tc>
                  <a:txBody>
                    <a:bodyPr/>
                    <a:lstStyle/>
                    <a:p>
                      <a:pPr algn="ctr" fontAlgn="ctr"/>
                      <a:r>
                        <a:rPr lang="en-US" sz="1000" b="0" i="0" u="none" strike="noStrike">
                          <a:solidFill>
                            <a:srgbClr val="000000"/>
                          </a:solidFill>
                          <a:latin typeface="Calibri"/>
                        </a:rPr>
                        <a:t>MA</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a:solidFill>
                            <a:srgbClr val="000000"/>
                          </a:solidFill>
                          <a:latin typeface="Calibri"/>
                        </a:rPr>
                        <a:t>Inter-BS distance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a:solidFill>
                            <a:srgbClr val="000000"/>
                          </a:solidFill>
                          <a:latin typeface="Calibri"/>
                        </a:rPr>
                        <a:t>Simulation bandwidth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a:solidFill>
                            <a:srgbClr val="000000"/>
                          </a:solidFill>
                          <a:latin typeface="Calibri"/>
                        </a:rPr>
                        <a:t>BS antenna tilt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altLang="zh-CN"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04">
                <a:tc>
                  <a:txBody>
                    <a:bodyPr/>
                    <a:lstStyle/>
                    <a:p>
                      <a:pPr algn="ctr" fontAlgn="ctr"/>
                      <a:r>
                        <a:rPr lang="en-US" sz="1000" b="0" i="0" u="none" strike="noStrike" dirty="0">
                          <a:solidFill>
                            <a:srgbClr val="000000"/>
                          </a:solidFill>
                          <a:latin typeface="Calibri"/>
                        </a:rPr>
                        <a:t>BS antenna element gain + connector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04">
                <a:tc>
                  <a:txBody>
                    <a:bodyPr/>
                    <a:lstStyle/>
                    <a:p>
                      <a:pPr algn="ctr" fontAlgn="ctr"/>
                      <a:r>
                        <a:rPr lang="en-US" sz="1000" b="0" i="0" u="none" strike="noStrike" dirty="0" smtClean="0">
                          <a:solidFill>
                            <a:srgbClr val="FF0000"/>
                          </a:solidFill>
                          <a:latin typeface="Calibri"/>
                        </a:rPr>
                        <a:t>BS antenna configuration</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04">
                <a:tc>
                  <a:txBody>
                    <a:bodyPr/>
                    <a:lstStyle/>
                    <a:p>
                      <a:pPr algn="ctr" fontAlgn="ctr"/>
                      <a:r>
                        <a:rPr lang="en-US" sz="1000" b="0" i="0" u="none" strike="noStrike" dirty="0" smtClean="0">
                          <a:solidFill>
                            <a:srgbClr val="FF0000"/>
                          </a:solidFill>
                          <a:latin typeface="Calibri"/>
                        </a:rPr>
                        <a:t>UE distribution</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704">
                <a:tc>
                  <a:txBody>
                    <a:bodyPr/>
                    <a:lstStyle/>
                    <a:p>
                      <a:pPr algn="ctr" fontAlgn="ctr"/>
                      <a:r>
                        <a:rPr lang="en-US" sz="1000" b="0" i="0" u="none" strike="noStrike" dirty="0" smtClean="0">
                          <a:solidFill>
                            <a:srgbClr val="FF0000"/>
                          </a:solidFill>
                          <a:latin typeface="Calibri"/>
                        </a:rPr>
                        <a:t>BS receiver </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dirty="0">
                          <a:solidFill>
                            <a:srgbClr val="000000"/>
                          </a:solidFill>
                          <a:latin typeface="Calibri"/>
                        </a:rPr>
                        <a:t>UE antenna gain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dirty="0" smtClean="0">
                          <a:solidFill>
                            <a:srgbClr val="FF0000"/>
                          </a:solidFill>
                          <a:latin typeface="Calibri"/>
                        </a:rPr>
                        <a:t>UE antenna height</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2483">
                <a:tc>
                  <a:txBody>
                    <a:bodyPr/>
                    <a:lstStyle/>
                    <a:p>
                      <a:pPr algn="ctr" fontAlgn="ctr"/>
                      <a:r>
                        <a:rPr lang="en-US" sz="1000" b="0" i="0" u="none" strike="noStrike">
                          <a:solidFill>
                            <a:srgbClr val="000000"/>
                          </a:solidFill>
                          <a:latin typeface="Calibri"/>
                        </a:rPr>
                        <a:t>UL power control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a:solidFill>
                            <a:srgbClr val="000000"/>
                          </a:solidFill>
                          <a:latin typeface="Calibri"/>
                        </a:rPr>
                        <a:t>Channel estimation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7670">
                <a:tc>
                  <a:txBody>
                    <a:bodyPr/>
                    <a:lstStyle/>
                    <a:p>
                      <a:pPr algn="ctr" fontAlgn="ctr"/>
                      <a:r>
                        <a:rPr lang="en-US" sz="1000" b="0" i="0" u="none" strike="noStrike" dirty="0" smtClean="0">
                          <a:solidFill>
                            <a:srgbClr val="FF0000"/>
                          </a:solidFill>
                          <a:latin typeface="Calibri"/>
                        </a:rPr>
                        <a:t>Number of UEs per cell</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7670">
                <a:tc>
                  <a:txBody>
                    <a:bodyPr/>
                    <a:lstStyle/>
                    <a:p>
                      <a:pPr algn="ctr" fontAlgn="ctr"/>
                      <a:r>
                        <a:rPr lang="en-US" sz="1000" b="0" i="0" u="none" strike="noStrike" dirty="0">
                          <a:solidFill>
                            <a:srgbClr val="000000"/>
                          </a:solidFill>
                          <a:latin typeface="Calibri"/>
                        </a:rPr>
                        <a:t>Packet size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93">
                <a:tc>
                  <a:txBody>
                    <a:bodyPr/>
                    <a:lstStyle/>
                    <a:p>
                      <a:pPr algn="ctr" fontAlgn="ctr"/>
                      <a:r>
                        <a:rPr lang="en-US" sz="1000" b="0" i="0" u="none" strike="noStrike">
                          <a:solidFill>
                            <a:srgbClr val="000000"/>
                          </a:solidFill>
                          <a:latin typeface="Calibri"/>
                        </a:rPr>
                        <a:t>Packet dropping timer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2152">
                <a:tc>
                  <a:txBody>
                    <a:bodyPr/>
                    <a:lstStyle/>
                    <a:p>
                      <a:pPr algn="ctr" fontAlgn="ctr"/>
                      <a:r>
                        <a:rPr lang="en-US" sz="1000" b="0" i="0" u="none" strike="noStrike">
                          <a:solidFill>
                            <a:srgbClr val="000000"/>
                          </a:solidFill>
                          <a:latin typeface="Calibri"/>
                        </a:rPr>
                        <a:t>HARQ/Repetition</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2187">
                <a:tc>
                  <a:txBody>
                    <a:bodyPr/>
                    <a:lstStyle/>
                    <a:p>
                      <a:pPr algn="ctr" fontAlgn="ctr"/>
                      <a:r>
                        <a:rPr lang="en-US" sz="1000" b="0" i="0" u="none" strike="noStrike" dirty="0">
                          <a:solidFill>
                            <a:srgbClr val="000000"/>
                          </a:solidFill>
                          <a:latin typeface="Calibri"/>
                        </a:rPr>
                        <a:t>OFDMA PAR at target PDR (Packets/</a:t>
                      </a:r>
                      <a:r>
                        <a:rPr lang="en-US" sz="1000" b="0" i="0" u="none" strike="noStrike" dirty="0" err="1">
                          <a:solidFill>
                            <a:srgbClr val="000000"/>
                          </a:solidFill>
                          <a:latin typeface="Calibri"/>
                        </a:rPr>
                        <a:t>ms</a:t>
                      </a:r>
                      <a:r>
                        <a:rPr lang="en-US" sz="1000" b="0" i="0" u="none" strike="noStrike" dirty="0">
                          <a:solidFill>
                            <a:srgbClr val="000000"/>
                          </a:solidFill>
                          <a:latin typeface="Calibri"/>
                        </a:rPr>
                        <a:t>/sector)</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8636">
                <a:tc>
                  <a:txBody>
                    <a:bodyPr/>
                    <a:lstStyle/>
                    <a:p>
                      <a:pPr algn="ctr" fontAlgn="ctr"/>
                      <a:r>
                        <a:rPr lang="en-US" sz="1000" b="0" i="0" u="none" strike="noStrike" dirty="0" err="1">
                          <a:solidFill>
                            <a:srgbClr val="000000"/>
                          </a:solidFill>
                          <a:latin typeface="Calibri"/>
                        </a:rPr>
                        <a:t>NoMA</a:t>
                      </a:r>
                      <a:r>
                        <a:rPr lang="en-US" sz="1000" b="0" i="0" u="none" strike="noStrike" dirty="0">
                          <a:solidFill>
                            <a:srgbClr val="000000"/>
                          </a:solidFill>
                          <a:latin typeface="Calibri"/>
                        </a:rPr>
                        <a:t> PAR at target PDR (Packets/</a:t>
                      </a:r>
                      <a:r>
                        <a:rPr lang="en-US" sz="1000" b="0" i="0" u="none" strike="noStrike" dirty="0" err="1">
                          <a:solidFill>
                            <a:srgbClr val="000000"/>
                          </a:solidFill>
                          <a:latin typeface="Calibri"/>
                        </a:rPr>
                        <a:t>ms</a:t>
                      </a:r>
                      <a:r>
                        <a:rPr lang="en-US" sz="1000" b="0" i="0" u="none" strike="noStrike" dirty="0">
                          <a:solidFill>
                            <a:srgbClr val="000000"/>
                          </a:solidFill>
                          <a:latin typeface="Calibri"/>
                        </a:rPr>
                        <a:t>/sector)</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altLang="zh-CN"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47670">
                <a:tc>
                  <a:txBody>
                    <a:bodyPr/>
                    <a:lstStyle/>
                    <a:p>
                      <a:pPr algn="ctr" fontAlgn="ctr"/>
                      <a:r>
                        <a:rPr lang="en-US" sz="1000" b="0" i="0" u="none" strike="noStrike" dirty="0">
                          <a:solidFill>
                            <a:srgbClr val="000000"/>
                          </a:solidFill>
                          <a:latin typeface="Calibri"/>
                        </a:rPr>
                        <a:t>Gain over baseline grant-free OFDMA</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altLang="zh-CN"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5329800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1741</TotalTime>
  <Words>266</Words>
  <Application>Microsoft Office PowerPoint</Application>
  <PresentationFormat>화면 슬라이드 쇼(4:3)</PresentationFormat>
  <Paragraphs>58</Paragraphs>
  <Slides>5</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5</vt:i4>
      </vt:variant>
    </vt:vector>
  </HeadingPairs>
  <TitlesOfParts>
    <vt:vector size="14" baseType="lpstr">
      <vt:lpstr>ＭＳ Ｐゴシック</vt:lpstr>
      <vt:lpstr>ＭＳ Ｐゴシック</vt:lpstr>
      <vt:lpstr>宋体</vt:lpstr>
      <vt:lpstr>맑은 고딕</vt:lpstr>
      <vt:lpstr>Arial</vt:lpstr>
      <vt:lpstr>Calibri</vt:lpstr>
      <vt:lpstr>Times New Roman</vt:lpstr>
      <vt:lpstr>Wingdings</vt:lpstr>
      <vt:lpstr>Office 테마</vt:lpstr>
      <vt:lpstr>PowerPoint 프레젠테이션</vt:lpstr>
      <vt:lpstr>Background</vt:lpstr>
      <vt:lpstr>PowerPoint 프레젠테이션</vt:lpstr>
      <vt:lpstr>Proposal </vt:lpstr>
      <vt:lpstr>Appendix: preliminary SLS results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Eunsun Kim</dc:creator>
  <cp:lastModifiedBy>Inkwon Seo</cp:lastModifiedBy>
  <cp:revision>52</cp:revision>
  <dcterms:created xsi:type="dcterms:W3CDTF">2016-08-18T10:28:16Z</dcterms:created>
  <dcterms:modified xsi:type="dcterms:W3CDTF">2016-10-13T11:38:35Z</dcterms:modified>
</cp:coreProperties>
</file>