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70" r:id="rId3"/>
    <p:sldId id="271" r:id="rId4"/>
    <p:sldId id="266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46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BD96A-1D65-4026-B846-F0A15C0EA0E8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30C63-42C5-4224-ADD0-FAB118AB63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96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B1869-712F-4348-BAA9-3035A3A7C70F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4CA51-1B49-4A0F-B341-52B85F1E29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Further Summary of LLS Results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…</a:t>
            </a:r>
            <a:endParaRPr lang="en-US" altLang="en-US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61xxxx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Oct. 10-14,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268760"/>
            <a:ext cx="8280920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buFont typeface="Arial" pitchFamily="34" charset="0"/>
              <a:buChar char="•"/>
            </a:pP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LLS results of non-orthogonal MA evaluation have been summarized in R1-1609443</a:t>
            </a:r>
          </a:p>
          <a:p>
            <a:pPr marL="457200" indent="-457200">
              <a:spcBef>
                <a:spcPts val="600"/>
              </a:spcBef>
              <a:buFont typeface="Arial" pitchFamily="34" charset="0"/>
              <a:buChar char="•"/>
            </a:pP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Observations from the LLS results of non-orthogonal MA evaluation have been agreed to be captured into TR</a:t>
            </a:r>
          </a:p>
          <a:p>
            <a:pPr marL="914400" lvl="1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In the currently agreed observations, only general description and summary tables of simulation assumptions have been captured, not the detailed value of gains</a:t>
            </a:r>
          </a:p>
          <a:p>
            <a:pPr marL="457200" indent="-457200">
              <a:spcBef>
                <a:spcPts val="600"/>
              </a:spcBef>
              <a:buFont typeface="Arial" pitchFamily="34" charset="0"/>
              <a:buChar char="•"/>
            </a:pP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57200" y="1600200"/>
            <a:ext cx="8219256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Further capture the LLS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 results in the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tables on Page 4,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 5, 6, and 7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into TR 38.802.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The results are to be updated based on updated simulation results submitted to this meeting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Note: the empty entries in the table are due to absence of simulation data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496" y="1183572"/>
          <a:ext cx="9074595" cy="5413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063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9720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504057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# of UEs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SE Range</a:t>
                      </a:r>
                    </a:p>
                    <a:p>
                      <a:pPr algn="ctr"/>
                      <a:r>
                        <a:rPr lang="en-US" altLang="zh-CN" sz="1100" dirty="0" smtClean="0"/>
                        <a:t>(bps/Hz per UE)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Range of SNR gain of </a:t>
                      </a:r>
                      <a:r>
                        <a:rPr lang="en-US" altLang="zh-CN" sz="1100" b="1" dirty="0" err="1" smtClean="0"/>
                        <a:t>NoMA</a:t>
                      </a:r>
                      <a:r>
                        <a:rPr lang="en-US" altLang="zh-CN" sz="1100" b="1" dirty="0" smtClean="0"/>
                        <a:t> over OFDMA in</a:t>
                      </a:r>
                      <a:r>
                        <a:rPr lang="en-US" altLang="zh-CN" sz="1100" b="1" baseline="0" dirty="0" smtClean="0"/>
                        <a:t> dB (with ideal channel estimation)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 smtClean="0"/>
                        <a:t>Note: SNR is defined as total received SNR per RE per Rx antenna at </a:t>
                      </a:r>
                      <a:r>
                        <a:rPr lang="en-US" altLang="zh-CN" sz="1100" b="1" baseline="0" dirty="0" err="1" smtClean="0"/>
                        <a:t>eNB</a:t>
                      </a: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SCMA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PDMA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GOCA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RDMA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LDS-SVE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NCMA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RSMA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MUSA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IGMA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LSSA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LCRS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512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4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[0.0, 0.8]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0.7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85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[1.3, 1.8]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[1.9, 2.5]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[0.1, 1.1]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1.7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[0.9, 6.5]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8512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6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[0.1, 1.5]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0.7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0.8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85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[2.5, 2.7]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[1.0, 2.2]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[0.8, 2.0]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[1.6, 2.5]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8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[3.3, 4.9]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1.0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2.8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8512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8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[0.6, 2.6]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0.6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0.9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85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[3.4, 4.7]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[0.7, 2.1]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[0.6, 2.2]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3.1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8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[3.4, 7.0]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[3.0, 4.4]</a:t>
                      </a:r>
                      <a:endParaRPr lang="zh-CN" alt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3.6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8512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12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[1.4, 4.2]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85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[5.2, 6.4]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[1.3, 2.7]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[1.0, 2.7]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8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[6.3, 12.3]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[4.3, 5.6]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8512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3.5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985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3.1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98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Table 1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807086"/>
              </p:ext>
            </p:extLst>
          </p:nvPr>
        </p:nvGraphicFramePr>
        <p:xfrm>
          <a:off x="371077" y="1183573"/>
          <a:ext cx="8521407" cy="5508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59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2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02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0919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09194"/>
              </a:tblGrid>
              <a:tr h="459679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# of UEs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SE Range</a:t>
                      </a:r>
                    </a:p>
                    <a:p>
                      <a:pPr algn="ctr"/>
                      <a:r>
                        <a:rPr lang="en-US" altLang="zh-CN" sz="1100" dirty="0" smtClean="0"/>
                        <a:t>(bps/Hz per UE)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Range of SNR gain of </a:t>
                      </a:r>
                      <a:r>
                        <a:rPr lang="en-US" altLang="zh-CN" sz="1100" b="1" dirty="0" err="1" smtClean="0"/>
                        <a:t>NoMA</a:t>
                      </a:r>
                      <a:r>
                        <a:rPr lang="en-US" altLang="zh-CN" sz="1100" b="1" dirty="0" smtClean="0"/>
                        <a:t> over OFDMA in</a:t>
                      </a:r>
                      <a:r>
                        <a:rPr lang="en-US" altLang="zh-CN" sz="1100" b="1" baseline="0" dirty="0" smtClean="0"/>
                        <a:t> dB (with realistic channel estimation)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 smtClean="0"/>
                        <a:t>Note: SNR is defined as total received SNR per RE per Rx antenna at </a:t>
                      </a:r>
                      <a:r>
                        <a:rPr lang="en-US" altLang="zh-CN" sz="1100" b="1" baseline="0" dirty="0" err="1" smtClean="0"/>
                        <a:t>eNB</a:t>
                      </a: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01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SCMA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PDMA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GOCA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RDMA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LDS-SVE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NCMA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MUSA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IGMA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LSSA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NOMA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15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4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0.4]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-1.4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-</a:t>
                      </a:r>
                      <a:endParaRPr lang="zh-CN" altLang="en-US" sz="1100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2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[0.8, 1.4]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0.3]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0.2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2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[1.6, 2.2]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0.3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15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6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1.1]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-1.7</a:t>
                      </a:r>
                      <a:endParaRPr lang="zh-CN" alt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0.0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22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[2.2, 2.4]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[0.4,</a:t>
                      </a:r>
                      <a:r>
                        <a:rPr lang="en-US" altLang="zh-CN" sz="1100" baseline="0" dirty="0" smtClean="0"/>
                        <a:t> 0.8</a:t>
                      </a:r>
                      <a:r>
                        <a:rPr lang="en-US" altLang="zh-CN" sz="1100" dirty="0" smtClean="0"/>
                        <a:t>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[0.2, 0.6]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[0.6, 1.7]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2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[3.1, 4.5]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[0.8,1.2]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1.1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915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8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[0.1, 1.8]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-1.9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0.4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22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[2.5, 3.4]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0.5]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[0.1, 1.2]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[-0.1, 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1.9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4.6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2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[2.9, 6.7]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-</a:t>
                      </a:r>
                      <a:endParaRPr lang="zh-CN" alt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1.7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915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12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[1.0, 2.7]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[0, 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22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[5.1, 6.0]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[1.6, 2.2]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[0.6, 1.5]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[0.1,</a:t>
                      </a:r>
                      <a:r>
                        <a:rPr lang="en-US" altLang="zh-CN" sz="1100" baseline="0" dirty="0" smtClean="0"/>
                        <a:t> 1.1</a:t>
                      </a:r>
                      <a:r>
                        <a:rPr lang="en-US" altLang="zh-CN" sz="1100" dirty="0" smtClean="0"/>
                        <a:t>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rgbClr val="FF0000"/>
                          </a:solidFill>
                        </a:rPr>
                        <a:t>4.6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2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[7.2, 13.2]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8915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[0.05,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4.6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62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(0.1,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0.2]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4.2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72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(0.2,</a:t>
                      </a:r>
                      <a:r>
                        <a:rPr lang="en-US" altLang="zh-CN" sz="1100" baseline="0" dirty="0" smtClean="0"/>
                        <a:t> 1]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-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Table 2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3528" y="1052736"/>
          <a:ext cx="8280849" cy="509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46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55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6392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Scheme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Overloading</a:t>
                      </a:r>
                      <a:r>
                        <a:rPr lang="en-US" altLang="zh-CN" sz="1100" baseline="0" dirty="0" smtClean="0"/>
                        <a:t> Factor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SE region (bps/Hz)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Antenna Configuration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Bandwidth (KHz)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MCL range</a:t>
                      </a:r>
                      <a:r>
                        <a:rPr lang="en-US" altLang="zh-CN" sz="1100" b="1" baseline="0" dirty="0" smtClean="0"/>
                        <a:t> </a:t>
                      </a:r>
                      <a:r>
                        <a:rPr lang="en-US" altLang="zh-CN" sz="1100" b="1" dirty="0" smtClean="0"/>
                        <a:t>of </a:t>
                      </a:r>
                      <a:r>
                        <a:rPr lang="en-US" altLang="zh-CN" sz="1100" b="1" dirty="0" err="1" smtClean="0"/>
                        <a:t>NoMA</a:t>
                      </a:r>
                      <a:r>
                        <a:rPr lang="en-US" altLang="zh-CN" sz="1100" b="1" dirty="0" smtClean="0"/>
                        <a:t> </a:t>
                      </a:r>
                      <a:r>
                        <a:rPr lang="en-US" altLang="zh-CN" sz="1100" b="1" baseline="0" dirty="0" smtClean="0"/>
                        <a:t>in dB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 smtClean="0"/>
                        <a:t> (Ideal Channel Estimation)</a:t>
                      </a: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MCL range</a:t>
                      </a:r>
                      <a:r>
                        <a:rPr lang="en-US" altLang="zh-CN" sz="1100" b="1" baseline="0" dirty="0" smtClean="0"/>
                        <a:t> </a:t>
                      </a:r>
                      <a:r>
                        <a:rPr lang="en-US" altLang="zh-CN" sz="1100" b="1" dirty="0" smtClean="0"/>
                        <a:t>of </a:t>
                      </a:r>
                      <a:r>
                        <a:rPr lang="en-US" altLang="zh-CN" sz="1100" b="1" dirty="0" err="1" smtClean="0"/>
                        <a:t>NoMA</a:t>
                      </a:r>
                      <a:r>
                        <a:rPr lang="en-US" altLang="zh-CN" sz="1100" b="1" dirty="0" smtClean="0"/>
                        <a:t> </a:t>
                      </a:r>
                      <a:r>
                        <a:rPr lang="en-US" altLang="zh-CN" sz="1100" b="1" baseline="0" dirty="0" smtClean="0"/>
                        <a:t>in dB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 smtClean="0"/>
                        <a:t> (Realistic Channel Estimation)</a:t>
                      </a: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9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SCMA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0.011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[165.24, 166.84]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99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GOCA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+mn-lt"/>
                        </a:rPr>
                        <a:t>150%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135.77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135.27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135.27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134.67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0.148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137.27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136.57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300%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0.148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136.57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135.87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6299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RDMA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+mn-lt"/>
                        </a:rPr>
                        <a:t>150%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135.57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135.07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6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134.87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134.27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6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0.148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137.07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136.37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300%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0.148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136.17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135.37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6299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LDS-SVE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latin typeface="+mn-lt"/>
                        </a:rPr>
                        <a:t>150%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0.375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360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smtClean="0">
                          <a:latin typeface="Calibri"/>
                        </a:rPr>
                        <a:t>[134.24, 134.44]</a:t>
                      </a:r>
                      <a:endParaRPr lang="en-US" altLang="zh-CN" sz="1200" b="0" i="0" u="none" strike="noStrike" dirty="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[132.84, 133.34]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latin typeface="+mn-lt"/>
                        </a:rPr>
                        <a:t>150%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0.375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[129.87, 130.87]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[128.97, 129.27]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6299"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NCMA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400%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0.05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720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145.13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6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600%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0.05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720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145.03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800%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0.05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720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144.93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400%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720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138.83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600%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720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138,66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800%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720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138.43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Table 3 (1/2)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6372036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dirty="0" smtClean="0"/>
              <a:t>Note: SNR is defined as received SNR per UE per RE per Rx antenna at </a:t>
            </a:r>
            <a:r>
              <a:rPr lang="en-US" altLang="zh-CN" b="1" dirty="0" err="1" smtClean="0"/>
              <a:t>eNB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987449"/>
              </p:ext>
            </p:extLst>
          </p:nvPr>
        </p:nvGraphicFramePr>
        <p:xfrm>
          <a:off x="323528" y="1212344"/>
          <a:ext cx="8640960" cy="481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52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749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546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209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02092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6392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Scheme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Overloading</a:t>
                      </a:r>
                      <a:r>
                        <a:rPr lang="en-US" altLang="zh-CN" sz="1100" baseline="0" dirty="0" smtClean="0"/>
                        <a:t> Factor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SE region (bps/Hz)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Antenna Configuration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Bandwidth (KHz)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MCL range</a:t>
                      </a:r>
                      <a:r>
                        <a:rPr lang="en-US" altLang="zh-CN" sz="1100" b="1" baseline="0" dirty="0" smtClean="0"/>
                        <a:t> </a:t>
                      </a:r>
                      <a:r>
                        <a:rPr lang="en-US" altLang="zh-CN" sz="1100" b="1" dirty="0" smtClean="0"/>
                        <a:t>of </a:t>
                      </a:r>
                      <a:r>
                        <a:rPr lang="en-US" altLang="zh-CN" sz="1100" b="1" dirty="0" err="1" smtClean="0"/>
                        <a:t>NoMA</a:t>
                      </a:r>
                      <a:r>
                        <a:rPr lang="en-US" altLang="zh-CN" sz="1100" b="1" dirty="0" smtClean="0"/>
                        <a:t> </a:t>
                      </a:r>
                      <a:r>
                        <a:rPr lang="en-US" altLang="zh-CN" sz="1100" b="1" baseline="0" dirty="0" smtClean="0"/>
                        <a:t>in dB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 smtClean="0"/>
                        <a:t> (Ideal Channel Estimation)</a:t>
                      </a: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MCL range</a:t>
                      </a:r>
                      <a:r>
                        <a:rPr lang="en-US" altLang="zh-CN" sz="1100" b="1" baseline="0" dirty="0" smtClean="0"/>
                        <a:t> </a:t>
                      </a:r>
                      <a:r>
                        <a:rPr lang="en-US" altLang="zh-CN" sz="1100" b="1" dirty="0" smtClean="0"/>
                        <a:t>of </a:t>
                      </a:r>
                      <a:r>
                        <a:rPr lang="en-US" altLang="zh-CN" sz="1100" b="1" dirty="0" err="1" smtClean="0"/>
                        <a:t>NoMA</a:t>
                      </a:r>
                      <a:r>
                        <a:rPr lang="en-US" altLang="zh-CN" sz="1100" b="1" dirty="0" smtClean="0"/>
                        <a:t> </a:t>
                      </a:r>
                      <a:r>
                        <a:rPr lang="en-US" altLang="zh-CN" sz="1100" b="1" baseline="0" dirty="0" smtClean="0"/>
                        <a:t>in dB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 smtClean="0"/>
                        <a:t> (Realistic Channel Estimation)</a:t>
                      </a:r>
                      <a:endParaRPr lang="zh-CN" altLang="en-US" sz="1100" dirty="0" smtClean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99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RSMA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360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136.14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0.6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360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133.64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360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131.64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99"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MUSA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500%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0.0078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165.74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500%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0.0313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159.74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500%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Calibri"/>
                        </a:rPr>
                        <a:t>0.125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142.95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600%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0.0156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1T4R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165.74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600%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0.125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1T4R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156.74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600%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0.125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1T4R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145.95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6299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LSSA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0.166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960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140.21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300%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0.166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2160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139.16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200%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0.375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480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138.19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200%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0.0022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1T2R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180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166.23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</a:rPr>
                        <a:t>-</a:t>
                      </a:r>
                      <a:endParaRPr lang="zh-CN" altLang="en-US" sz="1200" dirty="0" smtClean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03021747"/>
                  </a:ext>
                </a:extLst>
              </a:tr>
              <a:tr h="156299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LCRS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[0.00163, 0.208]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[142.55, 167.35]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[142.25, 164.05]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56299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800%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[0.00163, 0.208]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1T2R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180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[141.85, 167.45]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+mn-lt"/>
                        </a:rPr>
                        <a:t>[141.45, 164.35]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5629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NOMA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0.144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1T2R</a:t>
                      </a:r>
                      <a:endParaRPr lang="zh-CN" altLang="en-US" sz="12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180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-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143.89</a:t>
                      </a:r>
                      <a:endParaRPr lang="zh-CN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Table 3 (2/2)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6372036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b="1" dirty="0" smtClean="0"/>
              <a:t>Note: SNR is defined as received SNR per UE per RE per Rx antenna at </a:t>
            </a:r>
            <a:r>
              <a:rPr lang="en-US" altLang="zh-CN" b="1" dirty="0" err="1" smtClean="0"/>
              <a:t>eNB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1267</Words>
  <Application>Microsoft Office PowerPoint</Application>
  <PresentationFormat>画面に合わせる (4:3)</PresentationFormat>
  <Paragraphs>589</Paragraphs>
  <Slides>7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主题</vt:lpstr>
      <vt:lpstr>WF on Further Summary of LLS Results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w00227540</dc:creator>
  <cp:lastModifiedBy>Sano</cp:lastModifiedBy>
  <cp:revision>67</cp:revision>
  <dcterms:created xsi:type="dcterms:W3CDTF">2016-10-12T15:13:03Z</dcterms:created>
  <dcterms:modified xsi:type="dcterms:W3CDTF">2016-10-12T22:41:31Z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(2)crn2qvn/SxNuU8rvyQVHLNxqLfzqZxPEVYyhr3ivaJiP1tLlv7ySEKxiP/iT7wXiLRrcZfHc
Wxy17bOeJxn1VEw544/RJ6O7vSF4/7yKPWec+Lpkir/8kp9lYj9AJR1GfBuaGK07DLrKnsqL
k5P6OlHfUqNMsJBnVqivs0xMv1NmfWgX++0+C+l2wSqsMWVwqqqg5US0X9m15eBW1MUJD9sw
nr+LkuvRNA+dHmvJBe</vt:lpwstr>
  </property>
  <property fmtid="{D5CDD505-2E9C-101B-9397-08002B2CF9AE}" pid="3" name="_2015_ms_pID_7253431">
    <vt:lpwstr>qf7LYxZOVj9de2GXxhmh+afNN5eR3KlroB1jFN/k478cOw2qiwTrGS
nmtLPF1+YPm+p/0pDxk70O/kR45FmAfjYj/IE9DLgyS7HrOTST7fyqkI0eWAXW1Nbeuozn40
S8vL9+UxrZmUN8xjiEoKIB+rN/xrT7Wxcxl9MsRDTld8EkMqeaD019Fv1dzunzbM8cwbeiQH
LjKBAWREwlbncBFn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