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6" r:id="rId2"/>
    <p:sldId id="268" r:id="rId3"/>
    <p:sldId id="269" r:id="rId4"/>
    <p:sldId id="270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91" autoAdjust="0"/>
    <p:restoredTop sz="94660"/>
  </p:normalViewPr>
  <p:slideViewPr>
    <p:cSldViewPr>
      <p:cViewPr varScale="1">
        <p:scale>
          <a:sx n="58" d="100"/>
          <a:sy n="58" d="100"/>
        </p:scale>
        <p:origin x="90" y="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00E909-1F3A-4E83-9491-482AD7402E2D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F6093E-100C-4521-AF5A-D2C2898F17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825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B8C7936-7D4F-4924-B5B1-0CCA0F6A71DE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</p:spTree>
    <p:extLst>
      <p:ext uri="{BB962C8B-B14F-4D97-AF65-F5344CB8AC3E}">
        <p14:creationId xmlns:p14="http://schemas.microsoft.com/office/powerpoint/2010/main" val="14655883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6093E-100C-4521-AF5A-D2C2898F17D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9168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6093E-100C-4521-AF5A-D2C2898F17D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0844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WF on </a:t>
            </a:r>
            <a:r>
              <a:rPr lang="en-US" altLang="zh-CN" dirty="0" err="1" smtClean="0"/>
              <a:t>VoLTE</a:t>
            </a:r>
            <a:r>
              <a:rPr lang="en-US" altLang="zh-CN" dirty="0" smtClean="0"/>
              <a:t> and </a:t>
            </a:r>
            <a:r>
              <a:rPr lang="en-US" altLang="zh-CN" dirty="0" err="1" smtClean="0"/>
              <a:t>ViLTE</a:t>
            </a:r>
            <a:r>
              <a:rPr lang="en-US" altLang="zh-CN" dirty="0" smtClean="0"/>
              <a:t> enhancement</a:t>
            </a: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Huawei, HiSilicon, 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China </a:t>
            </a:r>
            <a:r>
              <a:rPr lang="en-GB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Telecommunications</a:t>
            </a:r>
            <a:endParaRPr lang="en-GB" altLang="zh-CN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6884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b="1" dirty="0">
                <a:cs typeface="Times New Roman" pitchFamily="18" charset="0"/>
              </a:rPr>
              <a:t>3GPP TSG RAN WG1 #</a:t>
            </a:r>
            <a:r>
              <a:rPr lang="en-GB" altLang="ko-KR" b="1" dirty="0" smtClean="0">
                <a:cs typeface="Times New Roman" pitchFamily="18" charset="0"/>
              </a:rPr>
              <a:t>86bis</a:t>
            </a:r>
            <a:r>
              <a:rPr lang="en-GB" altLang="ko-KR" b="1" dirty="0">
                <a:cs typeface="Times New Roman" pitchFamily="18" charset="0"/>
              </a:rPr>
              <a:t>	             			</a:t>
            </a:r>
            <a:r>
              <a:rPr lang="en-GB" altLang="ko-KR" b="1" dirty="0" smtClean="0">
                <a:cs typeface="Times New Roman" pitchFamily="18" charset="0"/>
              </a:rPr>
              <a:t>                                            </a:t>
            </a:r>
            <a:r>
              <a:rPr lang="en-US" altLang="zh-CN" b="1" dirty="0" smtClean="0">
                <a:ea typeface="Malgun Gothic" pitchFamily="34" charset="-127"/>
                <a:cs typeface="Times New Roman" pitchFamily="18" charset="0"/>
              </a:rPr>
              <a:t>R1-1610921</a:t>
            </a:r>
            <a:endParaRPr lang="en-US" altLang="ko-KR" b="1" dirty="0">
              <a:solidFill>
                <a:srgbClr val="FF0000"/>
              </a:solidFill>
              <a:cs typeface="Times New Roman" pitchFamily="18" charset="0"/>
            </a:endParaRPr>
          </a:p>
          <a:p>
            <a:r>
              <a:rPr lang="en-US" altLang="zh-CN" b="1" dirty="0"/>
              <a:t>Lisbon, Portugal 10</a:t>
            </a:r>
            <a:r>
              <a:rPr lang="en-US" altLang="zh-CN" b="1" baseline="30000" dirty="0"/>
              <a:t>th</a:t>
            </a:r>
            <a:r>
              <a:rPr lang="en-US" altLang="zh-CN" b="1" dirty="0"/>
              <a:t> - 14</a:t>
            </a:r>
            <a:r>
              <a:rPr lang="en-US" altLang="zh-CN" b="1" baseline="30000" dirty="0"/>
              <a:t>th</a:t>
            </a:r>
            <a:r>
              <a:rPr lang="en-US" altLang="zh-CN" b="1" dirty="0"/>
              <a:t> October 2016</a:t>
            </a:r>
            <a:endParaRPr lang="zh-CN" altLang="zh-CN" dirty="0"/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0" y="836712"/>
            <a:ext cx="20733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7.2.12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84176"/>
            <a:ext cx="8229600" cy="4997152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In WID for Voice and Video enhancement (RP-161856), the objectives related to RAN1 are as following</a:t>
            </a:r>
            <a:endParaRPr lang="zh-CN" altLang="zh-CN" sz="3600" dirty="0"/>
          </a:p>
          <a:p>
            <a:pPr lvl="1" fontAlgn="auto" hangingPunct="0"/>
            <a:r>
              <a:rPr lang="en-GB" altLang="zh-CN" sz="2400" dirty="0"/>
              <a:t>Specify asynchronous UL HARQ transmission, bundle hopping enabling multi-</a:t>
            </a:r>
            <a:r>
              <a:rPr lang="en-GB" altLang="zh-CN" sz="2400" dirty="0" err="1"/>
              <a:t>subframe</a:t>
            </a:r>
            <a:r>
              <a:rPr lang="en-GB" altLang="zh-CN" sz="2400" dirty="0"/>
              <a:t> channel estimation, and different repetition levels for the UEs with Category 0 and above (RAN1, RAN2)</a:t>
            </a:r>
            <a:endParaRPr lang="zh-CN" altLang="zh-CN" sz="2400" dirty="0"/>
          </a:p>
          <a:p>
            <a:pPr lvl="2" fontAlgn="auto" hangingPunct="0"/>
            <a:r>
              <a:rPr lang="en-GB" altLang="zh-CN" sz="2000" dirty="0"/>
              <a:t>Strive for a solution that is as similar as possible to PUSCH solution in CE mode A</a:t>
            </a:r>
            <a:endParaRPr lang="zh-CN" altLang="zh-CN" sz="2000" dirty="0"/>
          </a:p>
          <a:p>
            <a:pPr lvl="3" fontAlgn="auto" hangingPunct="0"/>
            <a:r>
              <a:rPr lang="en-GB" altLang="zh-CN" sz="1800" dirty="0"/>
              <a:t>Decide maximum bandwidth [RAN1]</a:t>
            </a:r>
            <a:endParaRPr lang="zh-CN" altLang="zh-CN" sz="1800" dirty="0"/>
          </a:p>
          <a:p>
            <a:pPr lvl="3" fontAlgn="auto" hangingPunct="0"/>
            <a:r>
              <a:rPr lang="en-GB" altLang="zh-CN" sz="1800" dirty="0"/>
              <a:t>Support scheduling by PDCCH and EPDCCH</a:t>
            </a:r>
            <a:endParaRPr lang="zh-CN" altLang="zh-CN" sz="1800" dirty="0"/>
          </a:p>
          <a:p>
            <a:pPr lvl="2"/>
            <a:r>
              <a:rPr lang="en-GB" altLang="zh-CN" sz="2000" dirty="0"/>
              <a:t>No further coverage enhancements are done for other channels (e.g.  no repetition etc. for other channels than PUSCH).</a:t>
            </a:r>
            <a:endParaRPr lang="en-US" altLang="zh-CN" sz="5400" dirty="0" smtClean="0"/>
          </a:p>
          <a:p>
            <a:pPr lvl="1"/>
            <a:endParaRPr lang="en-US" altLang="zh-CN" sz="1600" dirty="0" smtClean="0"/>
          </a:p>
        </p:txBody>
      </p:sp>
    </p:spTree>
    <p:extLst>
      <p:ext uri="{BB962C8B-B14F-4D97-AF65-F5344CB8AC3E}">
        <p14:creationId xmlns:p14="http://schemas.microsoft.com/office/powerpoint/2010/main" val="418294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84176"/>
            <a:ext cx="8229600" cy="4997152"/>
          </a:xfrm>
        </p:spPr>
        <p:txBody>
          <a:bodyPr>
            <a:normAutofit lnSpcReduction="10000"/>
          </a:bodyPr>
          <a:lstStyle/>
          <a:p>
            <a:r>
              <a:rPr lang="en-GB" altLang="zh-CN" sz="2400" dirty="0" smtClean="0"/>
              <a:t>Support repetition numbers </a:t>
            </a:r>
            <a:r>
              <a:rPr lang="en-GB" altLang="zh-CN" sz="2400" dirty="0" smtClean="0"/>
              <a:t>for PUSCH not larger than X</a:t>
            </a:r>
            <a:endParaRPr lang="en-US" altLang="zh-CN" sz="1800" dirty="0" smtClean="0"/>
          </a:p>
          <a:p>
            <a:pPr lvl="1"/>
            <a:r>
              <a:rPr lang="en-US" altLang="zh-CN" sz="1800" dirty="0" smtClean="0"/>
              <a:t>FFS </a:t>
            </a:r>
            <a:r>
              <a:rPr lang="en-US" altLang="zh-CN" sz="1800" dirty="0" smtClean="0"/>
              <a:t>the value of X </a:t>
            </a:r>
            <a:r>
              <a:rPr lang="en-US" altLang="zh-CN" sz="1800" dirty="0" smtClean="0"/>
              <a:t>considering the relaxed delay budget.</a:t>
            </a:r>
          </a:p>
          <a:p>
            <a:pPr lvl="1"/>
            <a:r>
              <a:rPr lang="en-US" altLang="zh-CN" sz="1800" dirty="0" smtClean="0"/>
              <a:t>A </a:t>
            </a:r>
            <a:r>
              <a:rPr lang="en-US" altLang="zh-CN" sz="1800" dirty="0" smtClean="0"/>
              <a:t>set of 4 repetition numbers are configured by RRC signaling</a:t>
            </a:r>
          </a:p>
          <a:p>
            <a:pPr lvl="1"/>
            <a:r>
              <a:rPr lang="en-US" altLang="zh-CN" sz="1800" dirty="0" smtClean="0"/>
              <a:t>The repetition number of </a:t>
            </a:r>
            <a:r>
              <a:rPr lang="en-US" altLang="zh-CN" sz="1800" dirty="0" smtClean="0"/>
              <a:t>PUSCH </a:t>
            </a:r>
            <a:r>
              <a:rPr lang="en-US" altLang="zh-CN" sz="1800" dirty="0" smtClean="0"/>
              <a:t>is </a:t>
            </a:r>
            <a:r>
              <a:rPr lang="en-US" altLang="zh-CN" sz="1800" dirty="0" smtClean="0"/>
              <a:t>indicated in DCI</a:t>
            </a:r>
            <a:endParaRPr lang="en-US" altLang="zh-CN" sz="1800" dirty="0" smtClean="0"/>
          </a:p>
          <a:p>
            <a:r>
              <a:rPr lang="en-US" altLang="zh-CN" sz="2400" dirty="0" smtClean="0"/>
              <a:t>HARQ process ID of PUSCH is indicated in DCI</a:t>
            </a:r>
          </a:p>
          <a:p>
            <a:r>
              <a:rPr lang="en-US" altLang="zh-CN" sz="2400" dirty="0" smtClean="0"/>
              <a:t>Re-use </a:t>
            </a:r>
            <a:r>
              <a:rPr lang="en-US" altLang="zh-CN" sz="2400" dirty="0" smtClean="0"/>
              <a:t>eMTC frequency hopping scheme</a:t>
            </a:r>
          </a:p>
          <a:p>
            <a:pPr lvl="1"/>
            <a:r>
              <a:rPr lang="en-US" altLang="zh-CN" sz="1800" dirty="0" smtClean="0"/>
              <a:t>The hopping intervals in frequency domain and time domain are cell specific</a:t>
            </a:r>
          </a:p>
          <a:p>
            <a:pPr lvl="1"/>
            <a:r>
              <a:rPr lang="en-US" altLang="zh-CN" sz="1800" dirty="0" smtClean="0"/>
              <a:t>The hopping interval in time domain is configured as one of</a:t>
            </a:r>
          </a:p>
          <a:p>
            <a:pPr lvl="2"/>
            <a:r>
              <a:rPr lang="en-US" altLang="zh-CN" sz="1400" dirty="0" smtClean="0"/>
              <a:t>{1, 2, 4, 8} </a:t>
            </a:r>
            <a:r>
              <a:rPr lang="en-US" altLang="zh-CN" sz="1400" dirty="0" err="1" smtClean="0"/>
              <a:t>subframes</a:t>
            </a:r>
            <a:r>
              <a:rPr lang="en-US" altLang="zh-CN" sz="1400" dirty="0" smtClean="0"/>
              <a:t> for FDD</a:t>
            </a:r>
          </a:p>
          <a:p>
            <a:pPr lvl="2"/>
            <a:r>
              <a:rPr lang="en-US" altLang="zh-CN" sz="1400" dirty="0" smtClean="0"/>
              <a:t>{1, 5, 10, 20} </a:t>
            </a:r>
            <a:r>
              <a:rPr lang="en-US" altLang="zh-CN" sz="1400" dirty="0" err="1" smtClean="0"/>
              <a:t>subframes</a:t>
            </a:r>
            <a:r>
              <a:rPr lang="en-US" altLang="zh-CN" sz="1400" dirty="0" smtClean="0"/>
              <a:t> for TDD</a:t>
            </a:r>
          </a:p>
          <a:p>
            <a:pPr lvl="1"/>
            <a:r>
              <a:rPr lang="en-US" altLang="zh-CN" sz="1800" dirty="0" smtClean="0"/>
              <a:t>The hopping interval in frequency domain is configured as one of the values from 1 to the number of uplink </a:t>
            </a:r>
            <a:r>
              <a:rPr lang="en-US" altLang="zh-CN" sz="1800" dirty="0" smtClean="0"/>
              <a:t>PRBs in the system bandwidth</a:t>
            </a:r>
            <a:endParaRPr lang="en-US" altLang="zh-CN" sz="1800" dirty="0" smtClean="0"/>
          </a:p>
          <a:p>
            <a:r>
              <a:rPr lang="en-US" altLang="zh-CN" sz="2400" dirty="0" smtClean="0"/>
              <a:t>No restriction to the maximum bandwidth that can be scheduled for PDSCH and PUSCH in voice and video enhancement for LTE.</a:t>
            </a:r>
          </a:p>
          <a:p>
            <a:endParaRPr lang="en-US" altLang="zh-CN" sz="2000" dirty="0" smtClean="0"/>
          </a:p>
          <a:p>
            <a:pPr lvl="1"/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3790894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DCI format to support voice and video enhancement is based on DCI format 6-0A</a:t>
            </a:r>
          </a:p>
          <a:p>
            <a:pPr lvl="1"/>
            <a:r>
              <a:rPr lang="en-US" altLang="zh-CN" sz="2400" dirty="0"/>
              <a:t>the “</a:t>
            </a:r>
            <a:r>
              <a:rPr lang="en-US" altLang="zh-CN" sz="2400" i="1" dirty="0"/>
              <a:t>Resource block assignment</a:t>
            </a:r>
            <a:r>
              <a:rPr lang="en-US" altLang="zh-CN" sz="2400" dirty="0"/>
              <a:t>” is replaced with that of DCI format </a:t>
            </a:r>
            <a:r>
              <a:rPr lang="en-US" altLang="zh-CN" sz="2400" dirty="0" smtClean="0"/>
              <a:t>0</a:t>
            </a:r>
          </a:p>
          <a:p>
            <a:pPr lvl="1"/>
            <a:r>
              <a:rPr lang="en-US" altLang="zh-CN" sz="2400" dirty="0"/>
              <a:t>remove “</a:t>
            </a:r>
            <a:r>
              <a:rPr lang="en-US" altLang="zh-CN" sz="2400" i="1" dirty="0"/>
              <a:t>DCI </a:t>
            </a:r>
            <a:r>
              <a:rPr lang="en-US" altLang="zh-CN" sz="2400" i="1" dirty="0" err="1"/>
              <a:t>subframe</a:t>
            </a:r>
            <a:r>
              <a:rPr lang="en-US" altLang="zh-CN" sz="2400" i="1" dirty="0"/>
              <a:t> repetition number</a:t>
            </a:r>
            <a:r>
              <a:rPr lang="en-US" altLang="zh-CN" sz="2400" dirty="0"/>
              <a:t>” field in DCI format </a:t>
            </a:r>
            <a:r>
              <a:rPr lang="en-US" altLang="zh-CN" sz="2400" dirty="0" smtClean="0"/>
              <a:t>6-0A</a:t>
            </a:r>
          </a:p>
          <a:p>
            <a:r>
              <a:rPr lang="en-US" altLang="zh-CN" dirty="0" smtClean="0"/>
              <a:t>Send LS to RAN2 about the agreements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0010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1918</TotalTime>
  <Words>322</Words>
  <Application>Microsoft Office PowerPoint</Application>
  <PresentationFormat>On-screen Show (4:3)</PresentationFormat>
  <Paragraphs>33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Malgun Gothic</vt:lpstr>
      <vt:lpstr>Malgun Gothic</vt:lpstr>
      <vt:lpstr>宋体</vt:lpstr>
      <vt:lpstr>Arial</vt:lpstr>
      <vt:lpstr>Calibri</vt:lpstr>
      <vt:lpstr>Times New Roman</vt:lpstr>
      <vt:lpstr>Office 主题</vt:lpstr>
      <vt:lpstr>WF on VoLTE and ViLTE enhancement</vt:lpstr>
      <vt:lpstr>Background</vt:lpstr>
      <vt:lpstr>Proposals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sPDCCH</dc:title>
  <dc:creator>Lichaojun (Beijing)</dc:creator>
  <cp:lastModifiedBy>Matthew Webb2</cp:lastModifiedBy>
  <cp:revision>158</cp:revision>
  <dcterms:created xsi:type="dcterms:W3CDTF">2016-04-08T01:45:47Z</dcterms:created>
  <dcterms:modified xsi:type="dcterms:W3CDTF">2016-10-13T09:11:03Z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(3)nE2528R0WzD2XE/5g4KL6LZI9zo/ThP0AdczwGLm/ivqxSaaXabzU/qHMP8vrgHMtnvT5+hz
r7PAM6PCn/T6AgzH2WAoUNLQUeUmbLphszUAcp0kRaVqFzlOloXx30DCVdpnfy47EpJSB8LO
PLPL3lulJ8PbYQ7Nx+YeBE5odeownnFId2JyhisvKZ7FbhuwrSYBSgdhS10NUhc9lkKQz2uO
rlCeRAvKzcg04owv1b</vt:lpwstr>
  </property>
  <property fmtid="{D5CDD505-2E9C-101B-9397-08002B2CF9AE}" pid="3" name="_2015_ms_pID_7253431">
    <vt:lpwstr>m0/Ku7wyJ13PX2vfyWw4CiBdUzGvRLehH30kGiQqY85Wd6T4OgBfbL
UKFi++Wc9wm5PzosQLl6ZKLCBUr6PQ8nCVnbYPVkPlVsDjwAI6R8z6N+6g7hpq9IAK+YxtP9
Sr9QTL3QQ/mxlnhR8lGv+0S9+G+9HnD2Zg5vaVdXjmsTNIpSSQODaNz0Evx5wc3Q80sOrEb/
fI/ym+k5WcWsRZ9RkuYd7/FwzRkvRVGc5Zgr</vt:lpwstr>
  </property>
  <property fmtid="{D5CDD505-2E9C-101B-9397-08002B2CF9AE}" pid="4" name="_2015_ms_pID_7253432">
    <vt:lpwstr>Xr8pri/rsmB4VmfGhRUGSW4m+CmSKQcEdqgE
G+RYknmg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1476309127</vt:lpwstr>
  </property>
</Properties>
</file>