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4" r:id="rId3"/>
    <p:sldId id="276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00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114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CCA44-21BC-4D3D-9D65-3A2D949A6D5C}" type="datetime1">
              <a:rPr lang="en-US" altLang="zh-CN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80E77-0758-4117-8040-62DC44DD27A9}" type="datetime1">
              <a:rPr lang="en-US" altLang="zh-CN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983CA-ADEB-40DA-BCA2-7F00F9658BB3}" type="datetime1">
              <a:rPr lang="en-US" altLang="zh-CN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8E740-44D6-4EA4-BEAD-290B5F6162EA}" type="datetime1">
              <a:rPr lang="en-US" altLang="zh-CN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84FB5-73F5-4B46-B005-1D0E4944ADFF}" type="datetime1">
              <a:rPr lang="en-US" altLang="zh-CN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EC679-54C5-41F7-97EF-4E930D7E43D1}" type="datetime1">
              <a:rPr lang="en-US" altLang="zh-CN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DF61D6-BC4A-4753-883A-9A870B61109C}" type="datetime1">
              <a:rPr lang="en-US" altLang="zh-CN" smtClean="0"/>
              <a:pPr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61D88-6989-49FE-B031-4F1B0DD5C92F}" type="datetime1">
              <a:rPr lang="en-US" altLang="zh-CN" smtClean="0"/>
              <a:pPr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42522-56C5-48E3-ABD4-EC65787702FA}" type="datetime1">
              <a:rPr lang="en-US" altLang="zh-CN" smtClean="0"/>
              <a:pPr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DE7BF-D06B-416C-BDA6-DCDC7042507D}" type="datetime1">
              <a:rPr lang="en-US" altLang="zh-CN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EC178-1037-425A-93B5-D45ECE4625CF}" type="datetime1">
              <a:rPr lang="en-US" altLang="zh-CN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46CC9-C4C6-49C7-916D-CFB1B8A433E2}" type="datetime1">
              <a:rPr lang="en-US" altLang="zh-CN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/>
              <a:t>WF on MIMO transmission based on multiple antenna panels</a:t>
            </a:r>
            <a:endParaRPr lang="en-US" altLang="zh-CN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4151293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</a:rPr>
              <a:t>Huawei, HiSilicon,</a:t>
            </a:r>
            <a:r>
              <a:rPr lang="en-US" altLang="zh-CN" sz="2800" dirty="0" smtClean="0"/>
              <a:t> </a:t>
            </a:r>
            <a:r>
              <a:rPr lang="en-US" altLang="zh-CN" sz="2800" dirty="0" err="1" smtClean="0"/>
              <a:t>Xinwei</a:t>
            </a:r>
            <a:r>
              <a:rPr lang="en-US" altLang="zh-CN" sz="2800" dirty="0" smtClean="0"/>
              <a:t>, </a:t>
            </a:r>
            <a:r>
              <a:rPr lang="en-US" altLang="zh-CN" sz="2800" dirty="0" smtClean="0"/>
              <a:t>NEC, …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z="1800" smtClean="0">
                <a:solidFill>
                  <a:srgbClr val="000000"/>
                </a:solidFill>
              </a:rPr>
              <a:pPr/>
              <a:t>1</a:t>
            </a:fld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6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86bis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  <a:r>
              <a:rPr lang="en-GB" sz="2400" b="1" dirty="0" smtClean="0">
                <a:solidFill>
                  <a:srgbClr val="000000"/>
                </a:solidFill>
              </a:rPr>
              <a:t>R1-1610893 </a:t>
            </a:r>
            <a:r>
              <a:rPr lang="en-GB" sz="2400" b="1" dirty="0" smtClean="0"/>
              <a:t> </a:t>
            </a:r>
            <a:r>
              <a:rPr lang="en-US" sz="2400" b="1" dirty="0" smtClean="0"/>
              <a:t>Lisbon, Portugal, 10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14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Oct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8.1.4.2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=""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762000"/>
          </a:xfrm>
        </p:spPr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16B82D59-1B37-4987-B1FB-56B7F3B51F01}" type="slidenum">
              <a:rPr lang="en-US" sz="1800" smtClean="0">
                <a:solidFill>
                  <a:srgbClr val="000000"/>
                </a:solidFill>
              </a:rPr>
              <a:pPr/>
              <a:t>2</a:t>
            </a:fld>
            <a:endParaRPr lang="en-US" sz="1800" dirty="0">
              <a:solidFill>
                <a:srgbClr val="000000"/>
              </a:solidFill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533400" y="990600"/>
            <a:ext cx="8305800" cy="5715000"/>
          </a:xfrm>
        </p:spPr>
        <p:txBody>
          <a:bodyPr>
            <a:normAutofit/>
          </a:bodyPr>
          <a:lstStyle/>
          <a:p>
            <a:r>
              <a:rPr lang="en-US" altLang="zh-CN" sz="2000" dirty="0" smtClean="0">
                <a:solidFill>
                  <a:srgbClr val="000000"/>
                </a:solidFill>
              </a:rPr>
              <a:t>Study at least the following different multi-panel structures at both TRP and UE</a:t>
            </a:r>
          </a:p>
          <a:p>
            <a:pPr lvl="1"/>
            <a:r>
              <a:rPr lang="en-US" altLang="zh-CN" sz="2000" u="sng" dirty="0" smtClean="0">
                <a:solidFill>
                  <a:srgbClr val="000000"/>
                </a:solidFill>
              </a:rPr>
              <a:t>Uniform panel array: </a:t>
            </a:r>
            <a:r>
              <a:rPr lang="en-US" altLang="zh-CN" sz="2000" dirty="0" smtClean="0">
                <a:solidFill>
                  <a:srgbClr val="000000"/>
                </a:solidFill>
              </a:rPr>
              <a:t>antenna elements with the same polarization from multiple panels are uniformly distributed in horizontal and vertical dimensions respectively (see Fig.1(a))</a:t>
            </a:r>
          </a:p>
          <a:p>
            <a:pPr lvl="1"/>
            <a:r>
              <a:rPr lang="en-US" altLang="zh-CN" sz="2000" u="sng" dirty="0" smtClean="0">
                <a:solidFill>
                  <a:srgbClr val="000000"/>
                </a:solidFill>
              </a:rPr>
              <a:t>Non-uniform panel array:</a:t>
            </a:r>
            <a:r>
              <a:rPr lang="en-US" altLang="zh-CN" sz="2000" dirty="0" smtClean="0">
                <a:solidFill>
                  <a:srgbClr val="000000"/>
                </a:solidFill>
              </a:rPr>
              <a:t> antenna elements with same polarization from multiple panels are not uniformly distributed in horizontal or vertical dimension (see Fig.1(b))</a:t>
            </a:r>
          </a:p>
          <a:p>
            <a:r>
              <a:rPr lang="en-GB" altLang="zh-CN" sz="2000" dirty="0" smtClean="0">
                <a:solidFill>
                  <a:srgbClr val="000000"/>
                </a:solidFill>
              </a:rPr>
              <a:t>Study the non-coherent MIMO transmission based on multi-panel structures at TRP or UE</a:t>
            </a:r>
          </a:p>
          <a:p>
            <a:pPr lvl="1"/>
            <a:r>
              <a:rPr lang="en-GB" altLang="zh-CN" sz="2000" dirty="0" smtClean="0">
                <a:solidFill>
                  <a:srgbClr val="000000"/>
                </a:solidFill>
              </a:rPr>
              <a:t>Interference hypothesis and measurement</a:t>
            </a:r>
          </a:p>
          <a:p>
            <a:r>
              <a:rPr lang="en-GB" altLang="zh-CN" sz="2000" dirty="0" smtClean="0">
                <a:solidFill>
                  <a:srgbClr val="000000"/>
                </a:solidFill>
              </a:rPr>
              <a:t>Study the coherent MIMO transmission based on non-uniform panel structure at TRP or UE</a:t>
            </a:r>
          </a:p>
          <a:p>
            <a:pPr lvl="1"/>
            <a:r>
              <a:rPr lang="en-GB" altLang="zh-CN" sz="2000" dirty="0" smtClean="0">
                <a:solidFill>
                  <a:srgbClr val="000000"/>
                </a:solidFill>
              </a:rPr>
              <a:t>Codebook design</a:t>
            </a:r>
            <a:endParaRPr lang="en-US" altLang="zh-CN" sz="2000" dirty="0" smtClean="0">
              <a:solidFill>
                <a:srgbClr val="000000"/>
              </a:solidFill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3</a:t>
            </a:fld>
            <a:endParaRPr lang="en-US"/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76200" y="849973"/>
          <a:ext cx="8915400" cy="4788827"/>
        </p:xfrm>
        <a:graphic>
          <a:graphicData uri="http://schemas.openxmlformats.org/presentationml/2006/ole">
            <p:oleObj spid="_x0000_s16386" name="Visio" r:id="rId3" imgW="11128934" imgH="5959831" progId="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1066800" y="5574268"/>
            <a:ext cx="2232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/>
              <a:t>d</a:t>
            </a:r>
            <a:r>
              <a:rPr lang="en-US" altLang="zh-CN" b="1" baseline="-25000" dirty="0" err="1" smtClean="0"/>
              <a:t>edge,H</a:t>
            </a:r>
            <a:r>
              <a:rPr lang="en-US" altLang="zh-CN" b="1" baseline="-25000" dirty="0" smtClean="0"/>
              <a:t> </a:t>
            </a:r>
            <a:r>
              <a:rPr lang="en-US" altLang="zh-CN" b="1" dirty="0" smtClean="0"/>
              <a:t>=</a:t>
            </a:r>
            <a:r>
              <a:rPr lang="en-US" altLang="zh-CN" b="1" baseline="-25000" dirty="0" smtClean="0"/>
              <a:t> </a:t>
            </a:r>
            <a:r>
              <a:rPr lang="en-US" altLang="zh-CN" b="1" dirty="0" err="1" smtClean="0"/>
              <a:t>d</a:t>
            </a:r>
            <a:r>
              <a:rPr lang="en-US" altLang="zh-CN" b="1" baseline="-25000" dirty="0" err="1" smtClean="0"/>
              <a:t>H</a:t>
            </a:r>
            <a:r>
              <a:rPr lang="en-US" altLang="zh-CN" b="1" dirty="0" smtClean="0"/>
              <a:t>, </a:t>
            </a:r>
            <a:r>
              <a:rPr lang="en-US" altLang="zh-CN" b="1" dirty="0" err="1" smtClean="0"/>
              <a:t>d</a:t>
            </a:r>
            <a:r>
              <a:rPr lang="en-US" altLang="zh-CN" b="1" baseline="-25000" dirty="0" err="1" smtClean="0"/>
              <a:t>edge,V</a:t>
            </a:r>
            <a:r>
              <a:rPr lang="en-US" altLang="zh-CN" b="1" baseline="-25000" dirty="0" smtClean="0"/>
              <a:t> </a:t>
            </a:r>
            <a:r>
              <a:rPr lang="en-US" altLang="zh-CN" b="1" dirty="0" smtClean="0"/>
              <a:t>=</a:t>
            </a:r>
            <a:r>
              <a:rPr lang="en-US" altLang="zh-CN" b="1" baseline="-25000" dirty="0" smtClean="0"/>
              <a:t> </a:t>
            </a:r>
            <a:r>
              <a:rPr lang="en-US" altLang="zh-CN" b="1" dirty="0" err="1" smtClean="0"/>
              <a:t>d</a:t>
            </a:r>
            <a:r>
              <a:rPr lang="en-US" altLang="zh-CN" b="1" baseline="-25000" dirty="0" err="1" smtClean="0"/>
              <a:t>V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019800" y="5574268"/>
            <a:ext cx="23554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/>
              <a:t>d</a:t>
            </a:r>
            <a:r>
              <a:rPr lang="en-US" altLang="zh-CN" b="1" baseline="-25000" dirty="0" err="1" smtClean="0"/>
              <a:t>edge,H</a:t>
            </a:r>
            <a:r>
              <a:rPr lang="en-US" altLang="zh-CN" b="1" baseline="-25000" dirty="0" smtClean="0"/>
              <a:t>  </a:t>
            </a:r>
            <a:r>
              <a:rPr lang="en-US" altLang="zh-CN" b="1" dirty="0" smtClean="0"/>
              <a:t>≠ </a:t>
            </a:r>
            <a:r>
              <a:rPr lang="en-US" altLang="zh-CN" b="1" dirty="0" err="1" smtClean="0"/>
              <a:t>d</a:t>
            </a:r>
            <a:r>
              <a:rPr lang="en-US" altLang="zh-CN" b="1" baseline="-25000" dirty="0" err="1" smtClean="0"/>
              <a:t>H</a:t>
            </a:r>
            <a:r>
              <a:rPr lang="en-US" altLang="zh-CN" b="1" dirty="0" smtClean="0"/>
              <a:t>, </a:t>
            </a:r>
            <a:r>
              <a:rPr lang="en-US" altLang="zh-CN" b="1" dirty="0" err="1" smtClean="0"/>
              <a:t>d</a:t>
            </a:r>
            <a:r>
              <a:rPr lang="en-US" altLang="zh-CN" b="1" baseline="-25000" dirty="0" err="1" smtClean="0"/>
              <a:t>edge,V</a:t>
            </a:r>
            <a:r>
              <a:rPr lang="en-US" altLang="zh-CN" b="1" baseline="-25000" dirty="0" smtClean="0"/>
              <a:t> </a:t>
            </a:r>
            <a:r>
              <a:rPr lang="en-US" altLang="zh-CN" b="1" dirty="0" smtClean="0"/>
              <a:t>≠ </a:t>
            </a:r>
            <a:r>
              <a:rPr lang="en-US" altLang="zh-CN" b="1" dirty="0" err="1" smtClean="0"/>
              <a:t>d</a:t>
            </a:r>
            <a:r>
              <a:rPr lang="en-US" altLang="zh-CN" b="1" baseline="-25000" dirty="0" err="1" smtClean="0"/>
              <a:t>V</a:t>
            </a:r>
            <a:r>
              <a:rPr lang="en-US" altLang="zh-CN" b="1" i="1" dirty="0" smtClean="0"/>
              <a:t> </a:t>
            </a:r>
            <a:endParaRPr lang="zh-CN" altLang="en-US" dirty="0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内容占位符 2"/>
          <p:cNvSpPr>
            <a:spLocks noGrp="1"/>
          </p:cNvSpPr>
          <p:nvPr>
            <p:ph idx="1"/>
          </p:nvPr>
        </p:nvSpPr>
        <p:spPr>
          <a:xfrm>
            <a:off x="381000" y="6172200"/>
            <a:ext cx="8686800" cy="533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altLang="zh-CN" sz="2400" dirty="0" smtClean="0"/>
              <a:t>Fig.1 Uniform and non-uniform antenna panel structures</a:t>
            </a:r>
            <a:endParaRPr lang="en-GB" altLang="zh-CN" sz="2000" dirty="0" smtClean="0"/>
          </a:p>
        </p:txBody>
      </p:sp>
      <p:sp>
        <p:nvSpPr>
          <p:cNvPr id="13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Appendix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7298</TotalTime>
  <Words>149</Words>
  <Application>Microsoft Office PowerPoint</Application>
  <PresentationFormat>全屏显示(4:3)</PresentationFormat>
  <Paragraphs>20</Paragraphs>
  <Slides>3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Theme</vt:lpstr>
      <vt:lpstr>Visio</vt:lpstr>
      <vt:lpstr>幻灯片 1</vt:lpstr>
      <vt:lpstr>Proposals</vt:lpstr>
      <vt:lpstr>Appendix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Ming Lei</cp:lastModifiedBy>
  <cp:revision>517</cp:revision>
  <dcterms:created xsi:type="dcterms:W3CDTF">2016-03-24T01:14:08Z</dcterms:created>
  <dcterms:modified xsi:type="dcterms:W3CDTF">2016-10-12T15:37:21Z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(3)3rvmZrOFjZ91T10lpJZen7emSvd7tsRosVO0J/MtUim1jsi2eSkKSG3vOqxJFcs6FI2XcO5i
zVA/T9/Q2vvklp3+ua2peE3ZYMBvcO0+8JdwkKU97nsb7GfwQgiLBzeCTJmCb3F1z8TMBLBW
qIVnYnfgOg+1hXJ4ahZLcodyQZWbZP2PJ70vUKCqDO7BATKvAuBQlnvx5izQNJO8Q6Jsftoe
5LSSiBTZVRNEXqJFrr</vt:lpwstr>
  </property>
  <property fmtid="{D5CDD505-2E9C-101B-9397-08002B2CF9AE}" pid="9" name="_2015_ms_pID_7253431">
    <vt:lpwstr>wM0xH+TPU0zfiJaqsBGC1omZSiC5r5dDDRw3PNOy2/EYQvQ7R83szR
2oqw7R6wEzDpfRTUlQQBYD3ATyoqmm/bnvmIZFY2Y5UOj5IXPK7yy1ABu/+WHpBhEiWVVH/7
3zzpqGfbD8O9/dg+V9pi4Ihun8p0tsdx0ox8gHj+g0akicPIHCtu+TFg9b7qTqnW39O/eWls
n/ZA4TCDXSF5Zm/p4Crs8aLt+4Y7H3G5wmzT</vt:lpwstr>
  </property>
  <property fmtid="{D5CDD505-2E9C-101B-9397-08002B2CF9AE}" pid="10" name="_2015_ms_pID_7253432">
    <vt:lpwstr>jsR7Es9ePl24OrLDtQC5+ZS1rTGULHoXGx9N
5zI6BMg7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1476198777</vt:lpwstr>
  </property>
</Properties>
</file>