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20" autoAdjust="0"/>
  </p:normalViewPr>
  <p:slideViewPr>
    <p:cSldViewPr>
      <p:cViewPr varScale="1">
        <p:scale>
          <a:sx n="116" d="100"/>
          <a:sy n="116" d="100"/>
        </p:scale>
        <p:origin x="-108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baseline="0" dirty="0" smtClean="0"/>
              <a:t> CB 0: unrestricted N (where N= 2,4) beam selection + WB amp for (N-1) beams (1</a:t>
            </a:r>
            <a:r>
              <a:rPr lang="en-US" baseline="30000" dirty="0" smtClean="0"/>
              <a:t>st</a:t>
            </a:r>
            <a:r>
              <a:rPr lang="en-US" baseline="0" dirty="0" smtClean="0"/>
              <a:t> amp = 1) + QPSK phase for 2N-1 </a:t>
            </a:r>
            <a:r>
              <a:rPr lang="en-US" baseline="0" dirty="0" err="1" smtClean="0"/>
              <a:t>coef</a:t>
            </a:r>
            <a:r>
              <a:rPr lang="en-US" baseline="0" dirty="0" smtClean="0"/>
              <a:t> and for each layer</a:t>
            </a:r>
          </a:p>
          <a:p>
            <a:r>
              <a:rPr lang="en-US" baseline="0" dirty="0" smtClean="0"/>
              <a:t>Ericsson CB 1: </a:t>
            </a:r>
            <a:r>
              <a:rPr lang="en-US" dirty="0" smtClean="0"/>
              <a:t>Ericsson</a:t>
            </a:r>
            <a:r>
              <a:rPr lang="en-US" baseline="0" dirty="0" smtClean="0"/>
              <a:t> CB 0 with 8-PSK phase for 2N-1 </a:t>
            </a:r>
            <a:r>
              <a:rPr lang="en-US" baseline="0" dirty="0" err="1" smtClean="0"/>
              <a:t>coef</a:t>
            </a:r>
            <a:r>
              <a:rPr lang="en-US" baseline="0" dirty="0" smtClean="0"/>
              <a:t> and for each layer</a:t>
            </a:r>
          </a:p>
          <a:p>
            <a:r>
              <a:rPr lang="en-US" baseline="0" dirty="0" smtClean="0"/>
              <a:t>Huawei CB 0: Ericsson CB 0 with differential amp (2-bit WB and 1-bit SB amp for each </a:t>
            </a:r>
            <a:r>
              <a:rPr lang="en-US" baseline="0" dirty="0" err="1" smtClean="0"/>
              <a:t>coef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Huawei CB 1: Ericsson CB 1 with differential amp (2-bit WB and 1-bit SB amp for each </a:t>
            </a:r>
            <a:r>
              <a:rPr lang="en-US" baseline="0" dirty="0" err="1" smtClean="0"/>
              <a:t>coef</a:t>
            </a:r>
            <a:r>
              <a:rPr lang="en-US" baseline="0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04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686800" cy="1470025"/>
          </a:xfrm>
        </p:spPr>
        <p:txBody>
          <a:bodyPr>
            <a:normAutofit/>
          </a:bodyPr>
          <a:lstStyle/>
          <a:p>
            <a:r>
              <a:rPr lang="en-US" sz="3600" dirty="0"/>
              <a:t>Overhead Comparison Between Class-A-Based and Unrestricted Orthogonal Designs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04800"/>
            <a:ext cx="8458200" cy="106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</a:pPr>
            <a:r>
              <a:rPr lang="en-GB" sz="1400" b="1" dirty="0">
                <a:latin typeface="Arial" panose="020B0604020202020204" pitchFamily="34" charset="0"/>
                <a:ea typeface="SimSun" panose="02010600030101010101" pitchFamily="2" charset="-122"/>
              </a:rPr>
              <a:t>3GPP TSG RAN WG1 Meeting #86b                                 	           </a:t>
            </a:r>
            <a:r>
              <a:rPr lang="en-GB" sz="1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                                            R1-1610758 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Bef>
                <a:spcPts val="300"/>
              </a:spcBef>
            </a:pPr>
            <a:r>
              <a:rPr lang="en-GB" sz="1400" b="1" dirty="0">
                <a:latin typeface="Arial" panose="020B0604020202020204" pitchFamily="34" charset="0"/>
                <a:ea typeface="SimSun" panose="02010600030101010101" pitchFamily="2" charset="-122"/>
              </a:rPr>
              <a:t>Lisbon, Portugal 10th - 14th October 2016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Bef>
                <a:spcPts val="300"/>
              </a:spcBef>
            </a:pPr>
            <a:r>
              <a:rPr lang="en-GB" sz="1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Agenda </a:t>
            </a:r>
            <a:r>
              <a:rPr lang="en-GB" sz="1400" b="1" dirty="0">
                <a:latin typeface="Arial" panose="020B0604020202020204" pitchFamily="34" charset="0"/>
                <a:ea typeface="SimSun" panose="02010600030101010101" pitchFamily="2" charset="-122"/>
              </a:rPr>
              <a:t>Item:   7.2.2.1.1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1620520" algn="l"/>
              </a:tabLst>
            </a:pPr>
            <a:r>
              <a:rPr lang="en-US" sz="1400" b="1" dirty="0">
                <a:latin typeface="Arial" panose="020B0604020202020204" pitchFamily="34" charset="0"/>
                <a:ea typeface="SimSun" panose="02010600030101010101" pitchFamily="2" charset="-122"/>
              </a:rPr>
              <a:t>Document for:  Discussion and Decision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4306008"/>
              </p:ext>
            </p:extLst>
          </p:nvPr>
        </p:nvGraphicFramePr>
        <p:xfrm>
          <a:off x="380996" y="381001"/>
          <a:ext cx="8317867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6311"/>
                <a:gridCol w="2118893"/>
                <a:gridCol w="1219200"/>
                <a:gridCol w="1219200"/>
                <a:gridCol w="1219200"/>
                <a:gridCol w="1155063"/>
              </a:tblGrid>
              <a:tr h="107950"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Amp. CB </a:t>
                      </a:r>
                      <a:r>
                        <a:rPr lang="en-US" sz="1400" dirty="0" smtClean="0">
                          <a:effectLst/>
                        </a:rPr>
                        <a:t>(#bits per </a:t>
                      </a:r>
                      <a:r>
                        <a:rPr lang="en-US" sz="1400" dirty="0" err="1" smtClean="0">
                          <a:effectLst/>
                        </a:rPr>
                        <a:t>coef</a:t>
                      </a:r>
                      <a:r>
                        <a:rPr lang="en-US" sz="1400" dirty="0" smtClean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Rank </a:t>
                      </a:r>
                      <a:r>
                        <a:rPr lang="en-US" sz="1400" dirty="0" smtClean="0">
                          <a:effectLst/>
                        </a:rPr>
                        <a:t>1 (#bits)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Rank </a:t>
                      </a:r>
                      <a:r>
                        <a:rPr lang="en-US" sz="1400" dirty="0" smtClean="0">
                          <a:effectLst/>
                        </a:rPr>
                        <a:t>2 (#bits)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 beams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 beams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Samsung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[R1-1609013]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Ericsson </a:t>
                      </a:r>
                      <a:r>
                        <a:rPr lang="en-US" sz="1400" dirty="0" smtClean="0">
                          <a:effectLst/>
                        </a:rPr>
                        <a:t>CB1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[R1-1609854]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 </a:t>
                      </a:r>
                      <a:r>
                        <a:rPr lang="en-US" sz="1400" dirty="0" smtClean="0">
                          <a:effectLst/>
                        </a:rPr>
                        <a:t>CB2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[R1-1609854]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smtClean="0">
                          <a:effectLst/>
                        </a:rPr>
                        <a:t>Huawei CB1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[R1-1609921]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en-US" sz="1400" baseline="30000" dirty="0" smtClean="0">
                          <a:effectLst/>
                        </a:rPr>
                        <a:t>**</a:t>
                      </a:r>
                      <a:endParaRPr lang="en-US" sz="1400" baseline="30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smtClean="0">
                          <a:effectLst/>
                        </a:rPr>
                        <a:t>Huawei CB2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[R1-1609921]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</a:t>
                      </a:r>
                      <a:r>
                        <a:rPr lang="en-US" sz="1400" baseline="30000" dirty="0" smtClean="0">
                          <a:effectLst/>
                        </a:rPr>
                        <a:t>**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149937"/>
              </p:ext>
            </p:extLst>
          </p:nvPr>
        </p:nvGraphicFramePr>
        <p:xfrm>
          <a:off x="380998" y="3428997"/>
          <a:ext cx="8317864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1602"/>
                <a:gridCol w="1066800"/>
                <a:gridCol w="1066800"/>
                <a:gridCol w="1219200"/>
                <a:gridCol w="1219200"/>
                <a:gridCol w="1219200"/>
                <a:gridCol w="1155062"/>
              </a:tblGrid>
              <a:tr h="88986"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Amp. CB </a:t>
                      </a:r>
                      <a:r>
                        <a:rPr lang="en-US" sz="1400" dirty="0" smtClean="0">
                          <a:effectLst/>
                        </a:rPr>
                        <a:t>(#bits per </a:t>
                      </a:r>
                      <a:r>
                        <a:rPr lang="en-US" sz="1400" dirty="0" err="1" smtClean="0">
                          <a:effectLst/>
                        </a:rPr>
                        <a:t>coef</a:t>
                      </a:r>
                      <a:r>
                        <a:rPr lang="en-US" sz="1400" dirty="0" smtClean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Phase CB (#bits per </a:t>
                      </a:r>
                      <a:r>
                        <a:rPr lang="en-US" sz="1400" dirty="0" err="1" smtClean="0">
                          <a:effectLst/>
                        </a:rPr>
                        <a:t>coef</a:t>
                      </a:r>
                      <a:r>
                        <a:rPr lang="en-US" sz="1400" dirty="0" smtClean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Rank </a:t>
                      </a:r>
                      <a:r>
                        <a:rPr lang="en-US" sz="1400" dirty="0" smtClean="0">
                          <a:effectLst/>
                        </a:rPr>
                        <a:t>1 (#bits)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Rank </a:t>
                      </a:r>
                      <a:r>
                        <a:rPr lang="en-US" sz="1400" dirty="0" smtClean="0">
                          <a:effectLst/>
                        </a:rPr>
                        <a:t>2 (#bits)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972">
                <a:tc vMerge="1">
                  <a:txBody>
                    <a:bodyPr/>
                    <a:lstStyle/>
                    <a:p>
                      <a:pPr marL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 beams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7972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Samsung</a:t>
                      </a: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[R1-1609013]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2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r>
                        <a:rPr lang="en-US" sz="1400" baseline="30000" dirty="0">
                          <a:effectLst/>
                        </a:rPr>
                        <a:t>*</a:t>
                      </a:r>
                      <a:endParaRPr lang="en-US" sz="1400" baseline="30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r>
                        <a:rPr lang="en-US" sz="1400" baseline="30000" dirty="0">
                          <a:effectLst/>
                        </a:rPr>
                        <a:t>*</a:t>
                      </a:r>
                      <a:endParaRPr lang="en-US" sz="1400" baseline="30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7972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Ericsson </a:t>
                      </a:r>
                      <a:r>
                        <a:rPr lang="en-US" sz="1400" dirty="0" smtClean="0">
                          <a:effectLst/>
                        </a:rPr>
                        <a:t>CB1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[R1-1609854]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2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7972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 </a:t>
                      </a:r>
                      <a:r>
                        <a:rPr lang="en-US" sz="1400" dirty="0" smtClean="0">
                          <a:effectLst/>
                        </a:rPr>
                        <a:t>CB2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[R1-1609854]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3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7972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smtClean="0">
                          <a:effectLst/>
                        </a:rPr>
                        <a:t>Huawei CB1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[R1-1609921]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US" sz="1400" baseline="300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**</a:t>
                      </a:r>
                      <a:endParaRPr lang="en-US" sz="1400" baseline="300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2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7972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r>
                        <a:rPr lang="en-US" sz="1400" dirty="0" smtClean="0">
                          <a:effectLst/>
                        </a:rPr>
                        <a:t>Huawei CB2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[R1-1609921]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US" sz="1400" baseline="3000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**</a:t>
                      </a:r>
                      <a:endParaRPr lang="en-US" sz="1400" baseline="300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3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32812" y="6273969"/>
            <a:ext cx="82539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tabLst>
                <a:tab pos="4135755" algn="l"/>
              </a:tabLst>
            </a:pPr>
            <a:r>
              <a:rPr lang="en-US" sz="11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*    includes </a:t>
            </a:r>
            <a:r>
              <a:rPr lang="en-US" sz="1100" b="1" dirty="0">
                <a:latin typeface="Times New Roman" panose="02020603050405020304" pitchFamily="18" charset="0"/>
                <a:ea typeface="SimSun" panose="02010600030101010101" pitchFamily="2" charset="-122"/>
              </a:rPr>
              <a:t>3 bits for SB (2 out of 4 W1 beams) beam </a:t>
            </a:r>
            <a:r>
              <a:rPr lang="en-US" sz="11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selection                                                                                                                </a:t>
            </a:r>
            <a:endParaRPr lang="en-US" sz="1100" b="1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4135755" algn="l"/>
              </a:tabLst>
            </a:pPr>
            <a:r>
              <a:rPr lang="en-US" sz="11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**  differential </a:t>
            </a:r>
            <a:r>
              <a:rPr lang="en-US" sz="11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amplitude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397" y="762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4135755" algn="l"/>
              </a:tabLst>
            </a:pPr>
            <a:r>
              <a:rPr lang="en-US" sz="1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14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 reporting</a:t>
            </a:r>
            <a:endParaRPr lang="en-US" sz="1400" u="sng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309862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4135755" algn="l"/>
              </a:tabLst>
            </a:pPr>
            <a:r>
              <a:rPr lang="en-US" sz="14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i2 </a:t>
            </a:r>
            <a:r>
              <a:rPr lang="en-US" sz="14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reporting (per subband)</a:t>
            </a:r>
            <a:endParaRPr lang="en-US" sz="1400" u="sng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93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289</Words>
  <Application>Microsoft Office PowerPoint</Application>
  <PresentationFormat>On-screen Show (4:3)</PresentationFormat>
  <Paragraphs>108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Overhead Comparison Between Class-A-Based and Unrestricted Orthogonal Designs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105</cp:revision>
  <dcterms:created xsi:type="dcterms:W3CDTF">2016-09-09T20:37:00Z</dcterms:created>
  <dcterms:modified xsi:type="dcterms:W3CDTF">2016-10-12T10:14:11Z</dcterms:modified>
</cp:coreProperties>
</file>